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58" r:id="rId15"/>
    <p:sldId id="259" r:id="rId16"/>
    <p:sldId id="260" r:id="rId17"/>
    <p:sldId id="261" r:id="rId18"/>
    <p:sldId id="262" r:id="rId19"/>
    <p:sldId id="279" r:id="rId20"/>
    <p:sldId id="280" r:id="rId21"/>
    <p:sldId id="263" r:id="rId22"/>
    <p:sldId id="264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CAA35-ABCA-468C-920F-294CAAC94DE0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AF54A-EF91-4730-A3B6-7F9DBA0E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4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50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F54A-EF91-4730-A3B6-7F9DBA0E4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2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F54A-EF91-4730-A3B6-7F9DBA0E4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F54A-EF91-4730-A3B6-7F9DBA0E4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7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F54A-EF91-4730-A3B6-7F9DBA0E4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F54A-EF91-4730-A3B6-7F9DBA0E4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F54A-EF91-4730-A3B6-7F9DBA0E4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5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1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800"/>
            </a:lvl8pPr>
            <a:lvl9pPr>
              <a:spcBef>
                <a:spcPts val="0"/>
              </a:spcBef>
              <a:buSzPct val="100000"/>
              <a:defRPr sz="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181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6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94D8-DC85-47A8-9928-62BAB9419FD4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9374-219F-4372-ABD2-02DBC967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Motivation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6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Autoencoders</a:t>
            </a:r>
            <a:endParaRPr lang="en-US" dirty="0"/>
          </a:p>
        </p:txBody>
      </p:sp>
      <p:pic>
        <p:nvPicPr>
          <p:cNvPr id="4" name="Picture 3" descr="deep_autoenco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26" y="1808505"/>
            <a:ext cx="68580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3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embedding (word2vec) </a:t>
            </a:r>
            <a:endParaRPr lang="en-US" dirty="0"/>
          </a:p>
        </p:txBody>
      </p:sp>
      <p:pic>
        <p:nvPicPr>
          <p:cNvPr id="4" name="Picture 3" descr="Screen Shot 2016-02-29 at 12.10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2025450"/>
            <a:ext cx="6565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898" y="217967"/>
            <a:ext cx="9493102" cy="129717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Difficulties in training Neural Networks</a:t>
            </a:r>
            <a:endParaRPr lang="en-US" sz="44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898" y="2041451"/>
            <a:ext cx="9920176" cy="4476307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Objective function </a:t>
            </a:r>
            <a:r>
              <a:rPr lang="en-US" sz="2600" dirty="0" smtClean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non-convex</a:t>
            </a:r>
            <a:r>
              <a:rPr lang="en-US" sz="26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, can get trapped in local minima, often leads to under fitting.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cs typeface="Times New Roman" panose="02020603050405020304" pitchFamily="18" charset="0"/>
              </a:rPr>
              <a:t>Large number of </a:t>
            </a:r>
            <a:r>
              <a:rPr lang="en-US" sz="2600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hyper parameters</a:t>
            </a:r>
            <a:r>
              <a:rPr lang="en-US" sz="2600" dirty="0">
                <a:latin typeface="Cambria" panose="02040503050406030204" pitchFamily="18" charset="0"/>
                <a:cs typeface="Times New Roman" panose="02020603050405020304" pitchFamily="18" charset="0"/>
              </a:rPr>
              <a:t> involved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Vanishing gradient problem </a:t>
            </a:r>
            <a:r>
              <a:rPr lang="en-US" sz="2600" dirty="0">
                <a:latin typeface="Cambria" panose="02040503050406030204" pitchFamily="18" charset="0"/>
                <a:cs typeface="Times New Roman" panose="02020603050405020304" pitchFamily="18" charset="0"/>
              </a:rPr>
              <a:t>while back propagating errors</a:t>
            </a:r>
          </a:p>
          <a:p>
            <a:pPr algn="l">
              <a:lnSpc>
                <a:spcPct val="100000"/>
              </a:lnSpc>
            </a:pPr>
            <a:endParaRPr lang="en-US" sz="2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cs typeface="Times New Roman" panose="02020603050405020304" pitchFamily="18" charset="0"/>
              </a:rPr>
              <a:t>SGD more practical, but difficult to </a:t>
            </a:r>
            <a:r>
              <a:rPr lang="en-US" sz="2600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parallelize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414" y="1924493"/>
            <a:ext cx="10515600" cy="42689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Hinton et al.(2006) – proposed the idea of layer wise pre training.</a:t>
            </a:r>
          </a:p>
          <a:p>
            <a:pPr marL="0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 Greedy layer wise pre training one layer at a time.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 Pre training is unsupervised (better abstraction of features).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Helps in setting the weight parameter in a relatively better region (close to a good local minima).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4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Later, fine tune the parameters by a practical optimization approach like SGD.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668" y="6321055"/>
            <a:ext cx="10542183" cy="448266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Hinton, G. E., Osindero, S., &amp; Teh, Y. (2006). A fast learning algorithm for deep belief nets. Neural Computation,18, 1527–1554.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5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336"/>
            <a:ext cx="10515600" cy="9516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Related Work (continued….)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256"/>
            <a:ext cx="10515600" cy="5082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Martens (2010)- came up with Hessian free optimization for deep learning. 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second order optimization technique without pertaining, quadratic objective, no Hessian approximation.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uses semi online approach, in the form of mini batch.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Uses pathological curvature information, more distance travelled along low curvature directions. (in accordance with Newton’s method).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Efficient computation of matrix and vector product using finite differences, linear conjugate gradient method used.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34386" y="6356350"/>
            <a:ext cx="9516140" cy="365125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Martens, J. Deep learning via Hessian-free optimization.In Proceedings of the 27th International Conference on Machine Learning (ICML), 2010.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1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865"/>
            <a:ext cx="10515600" cy="120679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Related Work (continued….)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302"/>
            <a:ext cx="10515600" cy="46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Sutskevar et al.(2013)- implemented momentum based SGD on autoencoders, </a:t>
            </a:r>
            <a:r>
              <a:rPr lang="en-US" sz="2400" dirty="0" smtClean="0"/>
              <a:t>got performance as good as HF method by Martens.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Compared Classical momentum and Nesterov’s accelerated momentum with SGD for deep learning (autoencoders), later performed better.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Instead of Random initialization, used Sparse initialization.(used in HF by Martens)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Proper momentum schedule was used, higher momentum constant achieved better performance.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199" y="6379535"/>
            <a:ext cx="10841665" cy="40935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Sutskever, J. Martens, G. E. Dahl, and G. E. Hinton. On the importance of initialization and momentum in deep learning. In ICML, volume 28 of JMLR Proceedings, pages 1139–1147. JMLR.org, 2013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4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Related Work (continued….)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Duchi et al.(2011)- proposed ADAGRAD which is a adaptive subgradient method for online learning.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First order optimization algorithm, performs well on large datasets.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Performs well for sparse gradients, rare features are given more learning rate.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Update is of the form: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 )/(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2400" dirty="0" smtClean="0"/>
                  <a:t> )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One global learning rate, each dimension has a dynamic learning rate. (larger gradient, smaller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 smtClean="0"/>
                  <a:t> ), learning rate diminishes over time.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484" y="6356350"/>
            <a:ext cx="11126972" cy="365125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J.C. Duchi, E. Hazan, and Y. Singer. Adaptive subgradient methods for online learning and stochastic optimization. Journal of Machine Learning Research, 2011.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8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Related Work (continued….)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Zeiler (2012)-proposed ADADELTA as an improvement over ADAGRAD.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 smtClean="0"/>
                  <a:t>Gradient accumulated for a fixed window, hence learning does not stop.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 smtClean="0"/>
                  <a:t>Manually tuned learning rate not required, it was replaced by RMS of the change in parameter till the last time step.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 smtClean="0"/>
                  <a:t>Not very sensitive to hyper parameters. (decay constant and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600" dirty="0" smtClean="0"/>
                  <a:t> )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 smtClean="0"/>
                  <a:t>Used mini batches to train, performed well on neural network.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060172" cy="365125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Zeiler, Matthew D. Adadelta: An adaptive learning rate method. </a:t>
            </a:r>
            <a:r>
              <a:rPr lang="en-US" dirty="0" err="1" smtClean="0">
                <a:latin typeface="Georgia" panose="02040502050405020303" pitchFamily="18" charset="0"/>
              </a:rPr>
              <a:t>arXiv</a:t>
            </a:r>
            <a:r>
              <a:rPr lang="en-US" dirty="0" smtClean="0">
                <a:latin typeface="Georgia" panose="02040502050405020303" pitchFamily="18" charset="0"/>
              </a:rPr>
              <a:t> preprint arXiv:1212.5701, 2012.</a:t>
            </a:r>
            <a:endParaRPr lang="en-US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4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Related Work (continued….)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98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Kingma et al.(2015)-proposed ADAM, which is a SGD method based on first and second order moment estimates.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Combines advantages of ADAGRAD( sparse gradients) and Rmsprop(non-stationary objective).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Updates a moving average of first moment (mean of gradient)  and second moment at every iteration.(variance of gradient)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Corrects the biased moment estimates. Bias due to initialization of the moment estimates to 0.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2126" y="6347856"/>
            <a:ext cx="10919637" cy="365125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Kingma, Diederik and Ba, Jimmy. Adam: A method for stochastic optimization. </a:t>
            </a:r>
            <a:r>
              <a:rPr lang="en-US" dirty="0" err="1" smtClean="0">
                <a:latin typeface="Georgia" panose="02040502050405020303" pitchFamily="18" charset="0"/>
              </a:rPr>
              <a:t>arXiv</a:t>
            </a:r>
            <a:r>
              <a:rPr lang="en-US" dirty="0" smtClean="0">
                <a:latin typeface="Georgia" panose="02040502050405020303" pitchFamily="18" charset="0"/>
              </a:rPr>
              <a:t> preprint arXiv:1412.6980, 2014.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3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Implementing the algorithms discussed in the related work section for deep learning.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Try understanding how these work in simple neural network (multi layer neural network) and then extend it to autoencoders and deep convolutional network. (if time permits!!)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Try to understand the strength and flaws of these algorithms, come up with some modification of these algorithms which works well. (hopefully!!)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34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ImageNet</a:t>
            </a:r>
            <a:r>
              <a:rPr lang="en-US" dirty="0" smtClean="0"/>
              <a:t> Challenges</a:t>
            </a:r>
            <a:endParaRPr lang="en-US" dirty="0"/>
          </a:p>
        </p:txBody>
      </p:sp>
      <p:pic>
        <p:nvPicPr>
          <p:cNvPr id="4" name="Content Placeholder 3" descr="Screen Shot 2016-02-28 at 10.53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7" b="6507"/>
          <a:stretch>
            <a:fillRect/>
          </a:stretch>
        </p:blipFill>
        <p:spPr>
          <a:xfrm>
            <a:off x="1981200" y="1235538"/>
            <a:ext cx="8229600" cy="5045075"/>
          </a:xfrm>
        </p:spPr>
      </p:pic>
    </p:spTree>
    <p:extLst>
      <p:ext uri="{BB962C8B-B14F-4D97-AF65-F5344CB8AC3E}">
        <p14:creationId xmlns:p14="http://schemas.microsoft.com/office/powerpoint/2010/main" val="359968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Implement on the publicly available MNIST and CIFAR-10 dataset.</a:t>
            </a:r>
          </a:p>
          <a:p>
            <a:endParaRPr lang="en-US" sz="2400" dirty="0"/>
          </a:p>
          <a:p>
            <a:r>
              <a:rPr lang="en-US" sz="2400" dirty="0" smtClean="0"/>
              <a:t>Validate our results against Caffe solver.</a:t>
            </a:r>
          </a:p>
          <a:p>
            <a:endParaRPr lang="en-US" sz="2400" dirty="0"/>
          </a:p>
          <a:p>
            <a:r>
              <a:rPr lang="en-US" sz="2400" dirty="0" smtClean="0"/>
              <a:t>Use the results published in these papers as baseline algorithms for comparing any new results.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1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400" dirty="0" smtClean="0"/>
              <a:t>Interesting to see how the algorithms discussed would perform as experts on multi layer neural network.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Understanding the various intricacies of these algorithms in details and coming up with some algorithm which performs better (or </a:t>
            </a:r>
            <a:r>
              <a:rPr lang="en-US" sz="2400" dirty="0" err="1" smtClean="0"/>
              <a:t>atleast</a:t>
            </a:r>
            <a:r>
              <a:rPr lang="en-US" sz="2400" dirty="0" smtClean="0"/>
              <a:t> the same!!) in terms of accuracy and convergence. (already discussed)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effect of regularization on these algorithms. (some insight into whether these algorithms </a:t>
            </a:r>
            <a:r>
              <a:rPr lang="en-US" sz="2400" dirty="0" err="1" smtClean="0"/>
              <a:t>overfit</a:t>
            </a:r>
            <a:r>
              <a:rPr lang="en-US" sz="2400" dirty="0" smtClean="0"/>
              <a:t> or not by introducing dropout, regularization, </a:t>
            </a:r>
            <a:r>
              <a:rPr lang="en-US" sz="2400" dirty="0" err="1" smtClean="0"/>
              <a:t>etc</a:t>
            </a:r>
            <a:r>
              <a:rPr lang="en-US" sz="2400" dirty="0" smtClean="0"/>
              <a:t> 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0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Comparison between first and second order methods on multi layer neural network to evaluate the utility of curvature information in a stochastic or online setting.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27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6549"/>
          </a:xfrm>
        </p:spPr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dirty="0" smtClean="0">
                <a:solidFill>
                  <a:srgbClr val="FF0000"/>
                </a:solidFill>
              </a:rPr>
              <a:t>Thank you!!!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608673"/>
            <a:ext cx="10515600" cy="5682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Classification Using Deep Convolutional Neural Network</a:t>
            </a:r>
            <a:endParaRPr lang="en-US" dirty="0"/>
          </a:p>
        </p:txBody>
      </p:sp>
      <p:pic>
        <p:nvPicPr>
          <p:cNvPr id="4" name="Content Placeholder 3" descr="Screen Shot 2016-02-28 at 11.02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11" r="-12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590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1968452" y="294867"/>
            <a:ext cx="8255099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 dirty="0"/>
              <a:t>GoogLeNet</a:t>
            </a:r>
            <a:endParaRPr lang="en" sz="3000" dirty="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00" y="1171667"/>
            <a:ext cx="8699550" cy="277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500" y="5016133"/>
            <a:ext cx="3756050" cy="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053625" y="4160968"/>
            <a:ext cx="11958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/>
              <a:t>GoogLeNet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94650" y="5892934"/>
            <a:ext cx="35349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/>
              <a:t>Zeiler-Fergus Architecture (1 tower)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8505802" y="4433634"/>
            <a:ext cx="1596899" cy="1292631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0000FF"/>
                </a:solidFill>
              </a:rPr>
              <a:t>Convolution</a:t>
            </a:r>
          </a:p>
          <a:p>
            <a:r>
              <a:rPr lang="en" b="1">
                <a:solidFill>
                  <a:srgbClr val="FF0000"/>
                </a:solidFill>
              </a:rPr>
              <a:t>Pooling</a:t>
            </a:r>
          </a:p>
          <a:p>
            <a:r>
              <a:rPr lang="en" b="1">
                <a:solidFill>
                  <a:srgbClr val="F1C232"/>
                </a:solidFill>
              </a:rPr>
              <a:t>Softmax</a:t>
            </a:r>
          </a:p>
          <a:p>
            <a:r>
              <a:rPr lang="en" b="1">
                <a:solidFill>
                  <a:srgbClr val="38761D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6671307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298" y="1436114"/>
            <a:ext cx="8229600" cy="2203211"/>
          </a:xfrm>
        </p:spPr>
        <p:txBody>
          <a:bodyPr>
            <a:normAutofit/>
          </a:bodyPr>
          <a:lstStyle/>
          <a:p>
            <a:r>
              <a:rPr lang="en-US" dirty="0" smtClean="0"/>
              <a:t>Very Deep Convolutional Network for Image </a:t>
            </a:r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28 at 11.31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0800"/>
            <a:ext cx="70231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Captioning</a:t>
            </a:r>
            <a:endParaRPr lang="en-US" dirty="0"/>
          </a:p>
        </p:txBody>
      </p:sp>
      <p:pic>
        <p:nvPicPr>
          <p:cNvPr id="4" name="Picture 3" descr="Screen Shot 2016-02-28 at 11.3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93" y="1417837"/>
            <a:ext cx="6247613" cy="49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0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Visual Semantic alignments for generating image description   </a:t>
            </a:r>
            <a:endParaRPr lang="en-US" dirty="0"/>
          </a:p>
        </p:txBody>
      </p:sp>
      <p:pic>
        <p:nvPicPr>
          <p:cNvPr id="4" name="Picture 3" descr="Screen Shot 2016-02-28 at 11.5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77" y="1417837"/>
            <a:ext cx="57404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to Sequence Learning with Neural Net </a:t>
            </a:r>
            <a:endParaRPr lang="en-US" dirty="0"/>
          </a:p>
        </p:txBody>
      </p:sp>
      <p:pic>
        <p:nvPicPr>
          <p:cNvPr id="4" name="Picture 3" descr="Screen Shot 2016-02-28 at 11.5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89" y="1417837"/>
            <a:ext cx="7561989" cy="50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951</Words>
  <Application>Microsoft Office PowerPoint</Application>
  <PresentationFormat>Widescreen</PresentationFormat>
  <Paragraphs>121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Georgia</vt:lpstr>
      <vt:lpstr>Times New Roman</vt:lpstr>
      <vt:lpstr>Wingdings</vt:lpstr>
      <vt:lpstr>Office Theme</vt:lpstr>
      <vt:lpstr>Motivation</vt:lpstr>
      <vt:lpstr>ImageNet Challenges</vt:lpstr>
      <vt:lpstr>Image Classification Using Deep Convolutional Neural Network</vt:lpstr>
      <vt:lpstr>PowerPoint Presentation</vt:lpstr>
      <vt:lpstr>Very Deep Convolutional Network for Image scaling</vt:lpstr>
      <vt:lpstr>PowerPoint Presentation</vt:lpstr>
      <vt:lpstr>Image Captioning</vt:lpstr>
      <vt:lpstr>Deep Visual Semantic alignments for generating image description   </vt:lpstr>
      <vt:lpstr>Sequence to Sequence Learning with Neural Net </vt:lpstr>
      <vt:lpstr>Autoencoders</vt:lpstr>
      <vt:lpstr>Words embedding (word2vec) </vt:lpstr>
      <vt:lpstr>Difficulties in training Neural Networks</vt:lpstr>
      <vt:lpstr>                     Related Work</vt:lpstr>
      <vt:lpstr>              Related Work (continued….)</vt:lpstr>
      <vt:lpstr>            Related Work (continued….)</vt:lpstr>
      <vt:lpstr>              Related Work (continued….)</vt:lpstr>
      <vt:lpstr>           Related Work (continued….)</vt:lpstr>
      <vt:lpstr>             Related Work (continued….)</vt:lpstr>
      <vt:lpstr>                     Project proposal</vt:lpstr>
      <vt:lpstr>                           Strategy</vt:lpstr>
      <vt:lpstr>                        Future Work</vt:lpstr>
      <vt:lpstr>                          Future Work</vt:lpstr>
      <vt:lpstr>                       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Work</dc:title>
  <dc:creator>Srijita Das</dc:creator>
  <cp:lastModifiedBy>Srijita Das</cp:lastModifiedBy>
  <cp:revision>59</cp:revision>
  <dcterms:created xsi:type="dcterms:W3CDTF">2016-02-28T20:08:47Z</dcterms:created>
  <dcterms:modified xsi:type="dcterms:W3CDTF">2016-02-29T16:54:47Z</dcterms:modified>
</cp:coreProperties>
</file>