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3" r:id="rId4"/>
    <p:sldId id="260" r:id="rId5"/>
    <p:sldId id="261" r:id="rId6"/>
    <p:sldId id="284" r:id="rId7"/>
    <p:sldId id="262" r:id="rId8"/>
    <p:sldId id="263" r:id="rId9"/>
    <p:sldId id="265" r:id="rId10"/>
    <p:sldId id="264" r:id="rId11"/>
    <p:sldId id="285" r:id="rId12"/>
    <p:sldId id="267" r:id="rId13"/>
    <p:sldId id="278" r:id="rId14"/>
    <p:sldId id="268" r:id="rId15"/>
    <p:sldId id="270" r:id="rId16"/>
    <p:sldId id="274" r:id="rId17"/>
    <p:sldId id="271" r:id="rId18"/>
    <p:sldId id="272" r:id="rId19"/>
    <p:sldId id="279" r:id="rId20"/>
    <p:sldId id="275" r:id="rId21"/>
    <p:sldId id="281" r:id="rId22"/>
    <p:sldId id="282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5" autoAdjust="0"/>
    <p:restoredTop sz="94206" autoAdjust="0"/>
  </p:normalViewPr>
  <p:slideViewPr>
    <p:cSldViewPr snapToGrid="0">
      <p:cViewPr varScale="1">
        <p:scale>
          <a:sx n="72" d="100"/>
          <a:sy n="72" d="100"/>
        </p:scale>
        <p:origin x="56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0D66-F9E5-4C4E-9294-9CE23744D2C5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63EED-D5B9-4720-B330-DD14164B0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6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8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26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23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9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6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9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0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6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1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59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60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1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7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763EED-D5B9-4720-B330-DD14164B0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323327D-EFFE-4C42-B8BB-123186AD114A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B002D-8CA1-4996-A4C2-DFF562ECFE47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D8A3-77FF-4FB7-AD2F-271791172D73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2935-30A6-403D-A596-F97DCFCA082A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B61C-0C89-4E7E-86B2-7D9B6F0C0DC1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5CCD9-4790-4207-BFAE-53A8CA83616C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7DA5-6321-467C-A7E8-AE95D10A98E5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2440-E33A-4033-9E8F-34BE39222577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DE55-F369-4D0F-AF1C-89166982B165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EAF7-20CF-4689-BC3B-1F48F6AF72BB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5B29-02B0-4EF6-B734-535C69C1EB5D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B8FD-5923-4D6B-89DD-85B96E8CCCCD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E8D3-BA90-40EE-9477-7C732F06FCC8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0596-F79A-43F8-80FE-3B8390289075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09170-FA16-431E-95D9-1349673B18C6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85D0F-D999-470D-8B9A-92AF0834485B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A8A88-E155-4AF0-A73E-C6F316D06345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068734-F0BE-4279-AC95-F6DDD1698D25}" type="datetime1">
              <a:rPr lang="en-US" smtClean="0"/>
              <a:t>5/2/2016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844946"/>
          </a:xfrm>
        </p:spPr>
        <p:txBody>
          <a:bodyPr/>
          <a:lstStyle/>
          <a:p>
            <a:pPr algn="ctr"/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Understanding a deep Neural Network</a:t>
            </a:r>
            <a:b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043" y="3756655"/>
            <a:ext cx="8825658" cy="8614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                  </a:t>
            </a:r>
            <a:r>
              <a:rPr lang="en-US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Srijita Das</a:t>
            </a:r>
            <a:endParaRPr lang="en-US" sz="2400" dirty="0">
              <a:solidFill>
                <a:schemeClr val="accent5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1" y="494348"/>
            <a:ext cx="845819" cy="9886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8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Research problem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95353"/>
            <a:ext cx="8761413" cy="3508745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Explore the different gradients and their behavior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Study the effect of different kinds of initializations on deep neural network learning</a:t>
            </a: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 the activation functions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Study the effect of momentum with various initializations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6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Network Architecture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Network Setting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200400"/>
            <a:ext cx="8761413" cy="314192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publicly available deep NN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codebase of Michael Nielson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on the MNIST dataset.(784 features, 10 labels)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Quadratic cost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Sigmoid activation at each layer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 hidden layers with 100 neurons each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rate of 0.3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Mini batch update of 10 data points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results are averaged over 10 runs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4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Experiments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Gradients</a:t>
            </a:r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with random initialization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59" y="2331076"/>
            <a:ext cx="5752582" cy="448765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07595" y="3631019"/>
            <a:ext cx="3668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Vanishing gradient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peak at epoch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layer drives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0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 Accuracy with random initialization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134938"/>
              </p:ext>
            </p:extLst>
          </p:nvPr>
        </p:nvGraphicFramePr>
        <p:xfrm>
          <a:off x="4662151" y="2603500"/>
          <a:ext cx="30621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89"/>
                <a:gridCol w="153108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12.343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40.036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89.456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93.466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94.273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95.606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95.766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95.556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95.91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Activation function analysis for RI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3" y="2292440"/>
            <a:ext cx="6454911" cy="43732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Glorot et al., 2010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14932" y="3700130"/>
            <a:ext cx="3620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L5  low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L5 close to 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varies while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Sparse Initialization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71332"/>
            <a:ext cx="8761413" cy="3416300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Sparsely initializes the weights at each layer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Randomly, 5 (chosen) incoming weight components of each neuron non-zero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These weights are sampled  from Standard normal distribution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Remaining weights are initialized by 0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biases are set to 0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Martens,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Gradient(W) with Sparse Initialization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20" y="2345567"/>
            <a:ext cx="5636433" cy="4397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5700" y="4040374"/>
            <a:ext cx="3615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vanishing gradient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peak at epoch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Top layer drives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Test Accuracy with Sparse initialization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884945"/>
              </p:ext>
            </p:extLst>
          </p:nvPr>
        </p:nvGraphicFramePr>
        <p:xfrm>
          <a:off x="4610637" y="2500468"/>
          <a:ext cx="306217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89"/>
                <a:gridCol w="1531089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Epoch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78.843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84.289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85.226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86.423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86.503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87.586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87.479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87.593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87.473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87.293</a:t>
                      </a:r>
                    </a:p>
                  </a:txBody>
                  <a:tcPr marL="3810" marR="3810" marT="381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Sections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97480"/>
            <a:ext cx="8761413" cy="33223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Activation function analysis for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2" y="2248786"/>
            <a:ext cx="6662749" cy="45140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Glorot et al., 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9117" y="3944679"/>
            <a:ext cx="3684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L5 low activation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L4 and L5 behaves similarly.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Activation varies while learning.</a:t>
            </a:r>
          </a:p>
        </p:txBody>
      </p:sp>
    </p:spTree>
    <p:extLst>
      <p:ext uri="{BB962C8B-B14F-4D97-AF65-F5344CB8AC3E}">
        <p14:creationId xmlns:p14="http://schemas.microsoft.com/office/powerpoint/2010/main" val="1737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Gradient</a:t>
            </a:r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US" sz="4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of RI with momentum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88" y="2413591"/>
            <a:ext cx="5503709" cy="42935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18228" y="3891516"/>
            <a:ext cx="3248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accelerated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Better than 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peak at epoch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Observations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Random Initialization, a momentum coefficient of 0.5 paced up learning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Sparse Initialization, a momentum coefficient of 0.1  for W and 0.5 for b was found to be ideal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High momentum coefficients performed poorly on Sparse Initialization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Sutskever et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Effect of momentum and comparison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691" y="2383687"/>
            <a:ext cx="6235995" cy="487437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024962"/>
            <a:ext cx="8761413" cy="299483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deep neural networks, most of the learning is done by the topmost layer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Bottom layer fine tunes the solution and take it closer to a local minima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Initialization with momentum preferred when training time and accuracy needs to be balanced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Sparse Initialization preferred when initial learning needs to be paced up and  high accuracy is not that important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8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Thank you!!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4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572100"/>
          </a:xfrm>
        </p:spPr>
        <p:txBody>
          <a:bodyPr/>
          <a:lstStyle/>
          <a:p>
            <a:pPr algn="ctr"/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        Motivation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Why should we care??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3" y="2822945"/>
            <a:ext cx="3723832" cy="308344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18" y="2907997"/>
            <a:ext cx="4264392" cy="2732575"/>
          </a:xfrm>
        </p:spPr>
      </p:pic>
      <p:sp>
        <p:nvSpPr>
          <p:cNvPr id="8" name="TextBox 7"/>
          <p:cNvSpPr txBox="1"/>
          <p:nvPr/>
        </p:nvSpPr>
        <p:spPr>
          <a:xfrm>
            <a:off x="1780952" y="6262577"/>
            <a:ext cx="248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Greater accuracy!!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630" y="6214729"/>
            <a:ext cx="295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training time!!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62" y="3517915"/>
            <a:ext cx="390303" cy="406270"/>
          </a:xfrm>
          <a:prstGeom prst="rect">
            <a:avLst/>
          </a:prstGeom>
        </p:spPr>
      </p:pic>
      <p:sp>
        <p:nvSpPr>
          <p:cNvPr id="11" name="Minus 10"/>
          <p:cNvSpPr/>
          <p:nvPr/>
        </p:nvSpPr>
        <p:spPr>
          <a:xfrm>
            <a:off x="5720314" y="3668228"/>
            <a:ext cx="398721" cy="212652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32" y="4088875"/>
            <a:ext cx="390303" cy="406270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5085462" y="4235302"/>
            <a:ext cx="398721" cy="212652"/>
          </a:xfrm>
          <a:prstGeom prst="mathMinus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17" y="4771131"/>
            <a:ext cx="390303" cy="4062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461" y="4771131"/>
            <a:ext cx="390303" cy="406270"/>
          </a:xfrm>
          <a:prstGeom prst="rect">
            <a:avLst/>
          </a:prstGeom>
        </p:spPr>
      </p:pic>
      <p:sp>
        <p:nvSpPr>
          <p:cNvPr id="16" name="Left-Right Arrow Callout 15"/>
          <p:cNvSpPr/>
          <p:nvPr/>
        </p:nvSpPr>
        <p:spPr>
          <a:xfrm>
            <a:off x="4369984" y="3413052"/>
            <a:ext cx="2450805" cy="1982972"/>
          </a:xfrm>
          <a:prstGeom prst="leftRightArrowCallout">
            <a:avLst>
              <a:gd name="adj1" fmla="val 20429"/>
              <a:gd name="adj2" fmla="val 25000"/>
              <a:gd name="adj3" fmla="val 25000"/>
              <a:gd name="adj4" fmla="val 48123"/>
            </a:avLst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8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Deep Neural nets: A black box?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44" y="2817628"/>
            <a:ext cx="7054703" cy="3657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Difficulties: Non-Convex function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2" y="3188253"/>
            <a:ext cx="7910623" cy="372291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Difficulties: Vanishing Gradient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68" y="2949058"/>
            <a:ext cx="6193465" cy="34163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Gradients in deep neural network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603499"/>
                <a:ext cx="8761413" cy="37866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learnable parameters in each layer</a:t>
                </a: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gradients in each layer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2000" b="0" i="1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⨀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(Error for last layer L)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⨀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(Error for any other layer l)</a:t>
                </a:r>
              </a:p>
              <a:p>
                <a:endParaRPr lang="en-US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603499"/>
                <a:ext cx="8761413" cy="3786667"/>
              </a:xfrm>
              <a:blipFill rotWithShape="0">
                <a:blip r:embed="rId3"/>
                <a:stretch>
                  <a:fillRect l="-27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46" y="2269959"/>
            <a:ext cx="4329782" cy="21238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237149" y="5808372"/>
            <a:ext cx="721217" cy="517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18" y="4626983"/>
            <a:ext cx="2613368" cy="1903538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2811</TotalTime>
  <Words>518</Words>
  <Application>Microsoft Office PowerPoint</Application>
  <PresentationFormat>Widescreen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Aharoni</vt:lpstr>
      <vt:lpstr>Arial</vt:lpstr>
      <vt:lpstr>Calibri</vt:lpstr>
      <vt:lpstr>Cambria Math</vt:lpstr>
      <vt:lpstr>Century Gothic</vt:lpstr>
      <vt:lpstr>Wingdings 3</vt:lpstr>
      <vt:lpstr>Ion Boardroom</vt:lpstr>
      <vt:lpstr>Understanding a deep Neural Network </vt:lpstr>
      <vt:lpstr>Sections</vt:lpstr>
      <vt:lpstr>             Motivation</vt:lpstr>
      <vt:lpstr>Why should we care?? </vt:lpstr>
      <vt:lpstr>Deep Neural nets: A black box?</vt:lpstr>
      <vt:lpstr>Background</vt:lpstr>
      <vt:lpstr>Difficulties: Non-Convex function</vt:lpstr>
      <vt:lpstr>Difficulties: Vanishing Gradient</vt:lpstr>
      <vt:lpstr>Gradients in deep neural network</vt:lpstr>
      <vt:lpstr>Research problem</vt:lpstr>
      <vt:lpstr>Network Architecture</vt:lpstr>
      <vt:lpstr>Network Setting</vt:lpstr>
      <vt:lpstr>Experiments</vt:lpstr>
      <vt:lpstr>Gradients(W) with random initialization</vt:lpstr>
      <vt:lpstr>Test Accuracy with random initialization</vt:lpstr>
      <vt:lpstr>Activation function analysis for RI</vt:lpstr>
      <vt:lpstr> Sparse Initialization</vt:lpstr>
      <vt:lpstr>Gradient(W) with Sparse Initialization</vt:lpstr>
      <vt:lpstr>Test Accuracy with Sparse initialization</vt:lpstr>
      <vt:lpstr>Activation function analysis for SI</vt:lpstr>
      <vt:lpstr>Gradient(W) of RI with momentum</vt:lpstr>
      <vt:lpstr>Observations</vt:lpstr>
      <vt:lpstr>Effect of momentum and comparison</vt:lpstr>
      <vt:lpstr>Conclusion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deep Neural Network</dc:title>
  <dc:creator>Srijita Das</dc:creator>
  <cp:lastModifiedBy>Srijita Das</cp:lastModifiedBy>
  <cp:revision>122</cp:revision>
  <dcterms:created xsi:type="dcterms:W3CDTF">2016-04-24T04:33:13Z</dcterms:created>
  <dcterms:modified xsi:type="dcterms:W3CDTF">2016-05-03T13:40:34Z</dcterms:modified>
</cp:coreProperties>
</file>