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88672-A935-4BE3-B9D1-80F26F37D8E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F5D3D043-666E-4A50-B30B-206C640EE495}">
      <dgm:prSet phldrT="[Text]"/>
      <dgm:spPr/>
      <dgm:t>
        <a:bodyPr/>
        <a:lstStyle/>
        <a:p>
          <a:r>
            <a:rPr lang="en-IN" dirty="0"/>
            <a:t>Input Dataset</a:t>
          </a:r>
        </a:p>
      </dgm:t>
    </dgm:pt>
    <dgm:pt modelId="{8B91783B-DF51-432F-8F50-C28D089520DC}" type="parTrans" cxnId="{84A26E06-C9E6-4B52-A369-DED888DE6CF0}">
      <dgm:prSet/>
      <dgm:spPr/>
      <dgm:t>
        <a:bodyPr/>
        <a:lstStyle/>
        <a:p>
          <a:endParaRPr lang="en-IN"/>
        </a:p>
      </dgm:t>
    </dgm:pt>
    <dgm:pt modelId="{4E0707D4-09AA-45EA-8690-28A6DE1F4986}" type="sibTrans" cxnId="{84A26E06-C9E6-4B52-A369-DED888DE6CF0}">
      <dgm:prSet/>
      <dgm:spPr/>
      <dgm:t>
        <a:bodyPr/>
        <a:lstStyle/>
        <a:p>
          <a:endParaRPr lang="en-IN"/>
        </a:p>
      </dgm:t>
    </dgm:pt>
    <dgm:pt modelId="{159CA326-313B-48ED-9309-DA48E9D0D989}">
      <dgm:prSet phldrT="[Text]"/>
      <dgm:spPr/>
      <dgm:t>
        <a:bodyPr/>
        <a:lstStyle/>
        <a:p>
          <a:r>
            <a:rPr lang="en-IN" dirty="0"/>
            <a:t>Data Pre-Processing</a:t>
          </a:r>
        </a:p>
      </dgm:t>
    </dgm:pt>
    <dgm:pt modelId="{B67CB960-35E0-43FE-A47F-6482C855BC75}" type="parTrans" cxnId="{36EF708E-2654-476E-82F3-7F57091D6BCD}">
      <dgm:prSet/>
      <dgm:spPr/>
      <dgm:t>
        <a:bodyPr/>
        <a:lstStyle/>
        <a:p>
          <a:endParaRPr lang="en-IN"/>
        </a:p>
      </dgm:t>
    </dgm:pt>
    <dgm:pt modelId="{61D3DBB4-0AB5-4B89-8754-34E04E59164B}" type="sibTrans" cxnId="{36EF708E-2654-476E-82F3-7F57091D6BCD}">
      <dgm:prSet/>
      <dgm:spPr/>
      <dgm:t>
        <a:bodyPr/>
        <a:lstStyle/>
        <a:p>
          <a:endParaRPr lang="en-IN"/>
        </a:p>
      </dgm:t>
    </dgm:pt>
    <dgm:pt modelId="{009FD993-E362-4952-8126-C230BD8B7496}">
      <dgm:prSet phldrT="[Text]"/>
      <dgm:spPr/>
      <dgm:t>
        <a:bodyPr/>
        <a:lstStyle/>
        <a:p>
          <a:r>
            <a:rPr lang="en-IN" dirty="0"/>
            <a:t>Statistical Report Analysis</a:t>
          </a:r>
        </a:p>
      </dgm:t>
    </dgm:pt>
    <dgm:pt modelId="{3C3B78D1-C09B-4224-A29F-3A4C803ADB5C}" type="parTrans" cxnId="{70A5BA2F-0EB9-42B9-B7FF-7748EB17197C}">
      <dgm:prSet/>
      <dgm:spPr/>
      <dgm:t>
        <a:bodyPr/>
        <a:lstStyle/>
        <a:p>
          <a:endParaRPr lang="en-IN"/>
        </a:p>
      </dgm:t>
    </dgm:pt>
    <dgm:pt modelId="{16BD7D86-C4CC-4976-9FB5-D193443DBF12}" type="sibTrans" cxnId="{70A5BA2F-0EB9-42B9-B7FF-7748EB17197C}">
      <dgm:prSet/>
      <dgm:spPr/>
      <dgm:t>
        <a:bodyPr/>
        <a:lstStyle/>
        <a:p>
          <a:endParaRPr lang="en-IN"/>
        </a:p>
      </dgm:t>
    </dgm:pt>
    <dgm:pt modelId="{AA9C5F0B-E4DE-4640-8E68-F74478423622}">
      <dgm:prSet/>
      <dgm:spPr/>
      <dgm:t>
        <a:bodyPr/>
        <a:lstStyle/>
        <a:p>
          <a:r>
            <a:rPr lang="en-IN" dirty="0"/>
            <a:t>Train and fit the Model</a:t>
          </a:r>
        </a:p>
      </dgm:t>
    </dgm:pt>
    <dgm:pt modelId="{414803EA-9438-47DC-A0EF-9AED7226F4F1}" type="parTrans" cxnId="{FF19AD00-A28C-4C06-8ED0-7D74F4F0EC55}">
      <dgm:prSet/>
      <dgm:spPr/>
      <dgm:t>
        <a:bodyPr/>
        <a:lstStyle/>
        <a:p>
          <a:endParaRPr lang="en-IN"/>
        </a:p>
      </dgm:t>
    </dgm:pt>
    <dgm:pt modelId="{5644AB6C-CC7D-4A14-BA10-CC748195A637}" type="sibTrans" cxnId="{FF19AD00-A28C-4C06-8ED0-7D74F4F0EC55}">
      <dgm:prSet/>
      <dgm:spPr/>
      <dgm:t>
        <a:bodyPr/>
        <a:lstStyle/>
        <a:p>
          <a:endParaRPr lang="en-IN"/>
        </a:p>
      </dgm:t>
    </dgm:pt>
    <dgm:pt modelId="{3A35D862-9F15-4767-94E3-124045606420}" type="pres">
      <dgm:prSet presAssocID="{08D88672-A935-4BE3-B9D1-80F26F37D8EF}" presName="Name0" presStyleCnt="0">
        <dgm:presLayoutVars>
          <dgm:chMax val="11"/>
          <dgm:chPref val="11"/>
          <dgm:dir/>
          <dgm:resizeHandles/>
        </dgm:presLayoutVars>
      </dgm:prSet>
      <dgm:spPr/>
    </dgm:pt>
    <dgm:pt modelId="{7875B305-50F6-40B1-886F-9DF191E775AD}" type="pres">
      <dgm:prSet presAssocID="{009FD993-E362-4952-8126-C230BD8B7496}" presName="Accent4" presStyleCnt="0"/>
      <dgm:spPr/>
    </dgm:pt>
    <dgm:pt modelId="{0B3F425E-CF6D-4B81-AEA8-EE9693EEC450}" type="pres">
      <dgm:prSet presAssocID="{009FD993-E362-4952-8126-C230BD8B7496}" presName="Accent" presStyleLbl="node1" presStyleIdx="0" presStyleCnt="4"/>
      <dgm:spPr/>
    </dgm:pt>
    <dgm:pt modelId="{9FA1C88A-FDE4-4293-B845-7CE657B48903}" type="pres">
      <dgm:prSet presAssocID="{009FD993-E362-4952-8126-C230BD8B7496}" presName="ParentBackground4" presStyleCnt="0"/>
      <dgm:spPr/>
    </dgm:pt>
    <dgm:pt modelId="{0701528F-8825-4ED9-9A65-80528CC6B8FD}" type="pres">
      <dgm:prSet presAssocID="{009FD993-E362-4952-8126-C230BD8B7496}" presName="ParentBackground" presStyleLbl="fgAcc1" presStyleIdx="0" presStyleCnt="4"/>
      <dgm:spPr/>
    </dgm:pt>
    <dgm:pt modelId="{00617EA3-F512-4250-A356-830EC79F0170}" type="pres">
      <dgm:prSet presAssocID="{009FD993-E362-4952-8126-C230BD8B7496}" presName="Parent4" presStyleLbl="revTx" presStyleIdx="0" presStyleCnt="0">
        <dgm:presLayoutVars>
          <dgm:chMax val="1"/>
          <dgm:chPref val="1"/>
          <dgm:bulletEnabled val="1"/>
        </dgm:presLayoutVars>
      </dgm:prSet>
      <dgm:spPr/>
    </dgm:pt>
    <dgm:pt modelId="{90A9B248-A825-4199-9FD1-CCADC93EC8F6}" type="pres">
      <dgm:prSet presAssocID="{AA9C5F0B-E4DE-4640-8E68-F74478423622}" presName="Accent3" presStyleCnt="0"/>
      <dgm:spPr/>
    </dgm:pt>
    <dgm:pt modelId="{C11BFB9D-1179-4816-9DDC-E30C3CDB6540}" type="pres">
      <dgm:prSet presAssocID="{AA9C5F0B-E4DE-4640-8E68-F74478423622}" presName="Accent" presStyleLbl="node1" presStyleIdx="1" presStyleCnt="4"/>
      <dgm:spPr/>
    </dgm:pt>
    <dgm:pt modelId="{64A7BAC6-029D-4507-B139-70E2609BE77C}" type="pres">
      <dgm:prSet presAssocID="{AA9C5F0B-E4DE-4640-8E68-F74478423622}" presName="ParentBackground3" presStyleCnt="0"/>
      <dgm:spPr/>
    </dgm:pt>
    <dgm:pt modelId="{5AE8F499-0E98-412A-ACA8-EA22DAB82AD3}" type="pres">
      <dgm:prSet presAssocID="{AA9C5F0B-E4DE-4640-8E68-F74478423622}" presName="ParentBackground" presStyleLbl="fgAcc1" presStyleIdx="1" presStyleCnt="4"/>
      <dgm:spPr/>
    </dgm:pt>
    <dgm:pt modelId="{BE7DC88B-CB86-4364-9029-9811C9FC159C}" type="pres">
      <dgm:prSet presAssocID="{AA9C5F0B-E4DE-4640-8E68-F74478423622}" presName="Parent3" presStyleLbl="revTx" presStyleIdx="0" presStyleCnt="0">
        <dgm:presLayoutVars>
          <dgm:chMax val="1"/>
          <dgm:chPref val="1"/>
          <dgm:bulletEnabled val="1"/>
        </dgm:presLayoutVars>
      </dgm:prSet>
      <dgm:spPr/>
    </dgm:pt>
    <dgm:pt modelId="{2CDC9D51-5212-41C7-A955-8E328ED99A3C}" type="pres">
      <dgm:prSet presAssocID="{159CA326-313B-48ED-9309-DA48E9D0D989}" presName="Accent2" presStyleCnt="0"/>
      <dgm:spPr/>
    </dgm:pt>
    <dgm:pt modelId="{04E9BCE2-C5EC-4281-B1D0-2A654FB35589}" type="pres">
      <dgm:prSet presAssocID="{159CA326-313B-48ED-9309-DA48E9D0D989}" presName="Accent" presStyleLbl="node1" presStyleIdx="2" presStyleCnt="4"/>
      <dgm:spPr/>
    </dgm:pt>
    <dgm:pt modelId="{39EA04C2-C5FF-4248-A32D-23C68CA64861}" type="pres">
      <dgm:prSet presAssocID="{159CA326-313B-48ED-9309-DA48E9D0D989}" presName="ParentBackground2" presStyleCnt="0"/>
      <dgm:spPr/>
    </dgm:pt>
    <dgm:pt modelId="{84BE1B14-186E-4144-8BA5-ABD13231AD72}" type="pres">
      <dgm:prSet presAssocID="{159CA326-313B-48ED-9309-DA48E9D0D989}" presName="ParentBackground" presStyleLbl="fgAcc1" presStyleIdx="2" presStyleCnt="4"/>
      <dgm:spPr/>
    </dgm:pt>
    <dgm:pt modelId="{17CD0408-8462-4911-806E-BB7ED51E5B51}" type="pres">
      <dgm:prSet presAssocID="{159CA326-313B-48ED-9309-DA48E9D0D989}" presName="Parent2" presStyleLbl="revTx" presStyleIdx="0" presStyleCnt="0">
        <dgm:presLayoutVars>
          <dgm:chMax val="1"/>
          <dgm:chPref val="1"/>
          <dgm:bulletEnabled val="1"/>
        </dgm:presLayoutVars>
      </dgm:prSet>
      <dgm:spPr/>
    </dgm:pt>
    <dgm:pt modelId="{4BE8E97C-8899-4248-9580-3996D5819C4B}" type="pres">
      <dgm:prSet presAssocID="{F5D3D043-666E-4A50-B30B-206C640EE495}" presName="Accent1" presStyleCnt="0"/>
      <dgm:spPr/>
    </dgm:pt>
    <dgm:pt modelId="{5145D59D-9C8E-431A-ADD0-613D67447618}" type="pres">
      <dgm:prSet presAssocID="{F5D3D043-666E-4A50-B30B-206C640EE495}" presName="Accent" presStyleLbl="node1" presStyleIdx="3" presStyleCnt="4"/>
      <dgm:spPr/>
    </dgm:pt>
    <dgm:pt modelId="{051C7FCD-55ED-40BD-A59F-4024F1E85ACD}" type="pres">
      <dgm:prSet presAssocID="{F5D3D043-666E-4A50-B30B-206C640EE495}" presName="ParentBackground1" presStyleCnt="0"/>
      <dgm:spPr/>
    </dgm:pt>
    <dgm:pt modelId="{80F23B09-C97E-486A-9D9A-F303B667E8D2}" type="pres">
      <dgm:prSet presAssocID="{F5D3D043-666E-4A50-B30B-206C640EE495}" presName="ParentBackground" presStyleLbl="fgAcc1" presStyleIdx="3" presStyleCnt="4"/>
      <dgm:spPr/>
    </dgm:pt>
    <dgm:pt modelId="{E7857420-3306-47DF-A638-62984080951E}" type="pres">
      <dgm:prSet presAssocID="{F5D3D043-666E-4A50-B30B-206C640EE495}" presName="Parent1" presStyleLbl="revTx" presStyleIdx="0" presStyleCnt="0">
        <dgm:presLayoutVars>
          <dgm:chMax val="1"/>
          <dgm:chPref val="1"/>
          <dgm:bulletEnabled val="1"/>
        </dgm:presLayoutVars>
      </dgm:prSet>
      <dgm:spPr/>
    </dgm:pt>
  </dgm:ptLst>
  <dgm:cxnLst>
    <dgm:cxn modelId="{FF19AD00-A28C-4C06-8ED0-7D74F4F0EC55}" srcId="{08D88672-A935-4BE3-B9D1-80F26F37D8EF}" destId="{AA9C5F0B-E4DE-4640-8E68-F74478423622}" srcOrd="2" destOrd="0" parTransId="{414803EA-9438-47DC-A0EF-9AED7226F4F1}" sibTransId="{5644AB6C-CC7D-4A14-BA10-CC748195A637}"/>
    <dgm:cxn modelId="{84A26E06-C9E6-4B52-A369-DED888DE6CF0}" srcId="{08D88672-A935-4BE3-B9D1-80F26F37D8EF}" destId="{F5D3D043-666E-4A50-B30B-206C640EE495}" srcOrd="0" destOrd="0" parTransId="{8B91783B-DF51-432F-8F50-C28D089520DC}" sibTransId="{4E0707D4-09AA-45EA-8690-28A6DE1F4986}"/>
    <dgm:cxn modelId="{04FA1210-BC80-4054-AAD7-9BADF83918FD}" type="presOf" srcId="{009FD993-E362-4952-8126-C230BD8B7496}" destId="{0701528F-8825-4ED9-9A65-80528CC6B8FD}" srcOrd="0" destOrd="0" presId="urn:microsoft.com/office/officeart/2011/layout/CircleProcess"/>
    <dgm:cxn modelId="{15054B16-24B9-4058-B48B-1B8B1EE7077F}" type="presOf" srcId="{159CA326-313B-48ED-9309-DA48E9D0D989}" destId="{84BE1B14-186E-4144-8BA5-ABD13231AD72}" srcOrd="0" destOrd="0" presId="urn:microsoft.com/office/officeart/2011/layout/CircleProcess"/>
    <dgm:cxn modelId="{CB726619-B37E-4694-B6FD-17EB3A8B89C7}" type="presOf" srcId="{F5D3D043-666E-4A50-B30B-206C640EE495}" destId="{E7857420-3306-47DF-A638-62984080951E}" srcOrd="1" destOrd="0" presId="urn:microsoft.com/office/officeart/2011/layout/CircleProcess"/>
    <dgm:cxn modelId="{70A5BA2F-0EB9-42B9-B7FF-7748EB17197C}" srcId="{08D88672-A935-4BE3-B9D1-80F26F37D8EF}" destId="{009FD993-E362-4952-8126-C230BD8B7496}" srcOrd="3" destOrd="0" parTransId="{3C3B78D1-C09B-4224-A29F-3A4C803ADB5C}" sibTransId="{16BD7D86-C4CC-4976-9FB5-D193443DBF12}"/>
    <dgm:cxn modelId="{F8FA7A34-4F1C-4EA9-8279-EAF7B2025841}" type="presOf" srcId="{AA9C5F0B-E4DE-4640-8E68-F74478423622}" destId="{5AE8F499-0E98-412A-ACA8-EA22DAB82AD3}" srcOrd="0" destOrd="0" presId="urn:microsoft.com/office/officeart/2011/layout/CircleProcess"/>
    <dgm:cxn modelId="{C57A643B-3864-459F-913A-A1BED34E9322}" type="presOf" srcId="{009FD993-E362-4952-8126-C230BD8B7496}" destId="{00617EA3-F512-4250-A356-830EC79F0170}" srcOrd="1" destOrd="0" presId="urn:microsoft.com/office/officeart/2011/layout/CircleProcess"/>
    <dgm:cxn modelId="{74917563-1EF3-464A-8925-7153356029E2}" type="presOf" srcId="{08D88672-A935-4BE3-B9D1-80F26F37D8EF}" destId="{3A35D862-9F15-4767-94E3-124045606420}" srcOrd="0" destOrd="0" presId="urn:microsoft.com/office/officeart/2011/layout/CircleProcess"/>
    <dgm:cxn modelId="{1D59E469-133B-4D04-A9F4-E25C8D60AC85}" type="presOf" srcId="{F5D3D043-666E-4A50-B30B-206C640EE495}" destId="{80F23B09-C97E-486A-9D9A-F303B667E8D2}" srcOrd="0" destOrd="0" presId="urn:microsoft.com/office/officeart/2011/layout/CircleProcess"/>
    <dgm:cxn modelId="{C89ED76A-F727-422A-8B9D-3E24FB24DA7F}" type="presOf" srcId="{159CA326-313B-48ED-9309-DA48E9D0D989}" destId="{17CD0408-8462-4911-806E-BB7ED51E5B51}" srcOrd="1" destOrd="0" presId="urn:microsoft.com/office/officeart/2011/layout/CircleProcess"/>
    <dgm:cxn modelId="{68049B76-F08F-427B-ADF8-A8F64D982866}" type="presOf" srcId="{AA9C5F0B-E4DE-4640-8E68-F74478423622}" destId="{BE7DC88B-CB86-4364-9029-9811C9FC159C}" srcOrd="1" destOrd="0" presId="urn:microsoft.com/office/officeart/2011/layout/CircleProcess"/>
    <dgm:cxn modelId="{36EF708E-2654-476E-82F3-7F57091D6BCD}" srcId="{08D88672-A935-4BE3-B9D1-80F26F37D8EF}" destId="{159CA326-313B-48ED-9309-DA48E9D0D989}" srcOrd="1" destOrd="0" parTransId="{B67CB960-35E0-43FE-A47F-6482C855BC75}" sibTransId="{61D3DBB4-0AB5-4B89-8754-34E04E59164B}"/>
    <dgm:cxn modelId="{D97B2BFE-B611-4D60-A324-46931504BF43}" type="presParOf" srcId="{3A35D862-9F15-4767-94E3-124045606420}" destId="{7875B305-50F6-40B1-886F-9DF191E775AD}" srcOrd="0" destOrd="0" presId="urn:microsoft.com/office/officeart/2011/layout/CircleProcess"/>
    <dgm:cxn modelId="{FA9317F8-A5BD-4766-AAA8-7FD6367C7A66}" type="presParOf" srcId="{7875B305-50F6-40B1-886F-9DF191E775AD}" destId="{0B3F425E-CF6D-4B81-AEA8-EE9693EEC450}" srcOrd="0" destOrd="0" presId="urn:microsoft.com/office/officeart/2011/layout/CircleProcess"/>
    <dgm:cxn modelId="{15E16A54-4F98-46E7-B790-7A50B8E726B4}" type="presParOf" srcId="{3A35D862-9F15-4767-94E3-124045606420}" destId="{9FA1C88A-FDE4-4293-B845-7CE657B48903}" srcOrd="1" destOrd="0" presId="urn:microsoft.com/office/officeart/2011/layout/CircleProcess"/>
    <dgm:cxn modelId="{98703791-4CDC-4A5A-B07B-984641D0B0D3}" type="presParOf" srcId="{9FA1C88A-FDE4-4293-B845-7CE657B48903}" destId="{0701528F-8825-4ED9-9A65-80528CC6B8FD}" srcOrd="0" destOrd="0" presId="urn:microsoft.com/office/officeart/2011/layout/CircleProcess"/>
    <dgm:cxn modelId="{5DC76617-3B18-4529-A36B-B20A0E5F0C62}" type="presParOf" srcId="{3A35D862-9F15-4767-94E3-124045606420}" destId="{00617EA3-F512-4250-A356-830EC79F0170}" srcOrd="2" destOrd="0" presId="urn:microsoft.com/office/officeart/2011/layout/CircleProcess"/>
    <dgm:cxn modelId="{F6AD2111-4BA7-4E9A-80FD-80506A0C65D9}" type="presParOf" srcId="{3A35D862-9F15-4767-94E3-124045606420}" destId="{90A9B248-A825-4199-9FD1-CCADC93EC8F6}" srcOrd="3" destOrd="0" presId="urn:microsoft.com/office/officeart/2011/layout/CircleProcess"/>
    <dgm:cxn modelId="{CDA9A285-DE67-4566-8F03-51EFE4E8F1B5}" type="presParOf" srcId="{90A9B248-A825-4199-9FD1-CCADC93EC8F6}" destId="{C11BFB9D-1179-4816-9DDC-E30C3CDB6540}" srcOrd="0" destOrd="0" presId="urn:microsoft.com/office/officeart/2011/layout/CircleProcess"/>
    <dgm:cxn modelId="{6376CC07-BF5E-4FA3-A917-050D2B5142A4}" type="presParOf" srcId="{3A35D862-9F15-4767-94E3-124045606420}" destId="{64A7BAC6-029D-4507-B139-70E2609BE77C}" srcOrd="4" destOrd="0" presId="urn:microsoft.com/office/officeart/2011/layout/CircleProcess"/>
    <dgm:cxn modelId="{DCC5EB0E-8F6B-443C-B613-51ED7B7BB23D}" type="presParOf" srcId="{64A7BAC6-029D-4507-B139-70E2609BE77C}" destId="{5AE8F499-0E98-412A-ACA8-EA22DAB82AD3}" srcOrd="0" destOrd="0" presId="urn:microsoft.com/office/officeart/2011/layout/CircleProcess"/>
    <dgm:cxn modelId="{A8837352-330B-44FE-8F51-916A0060190E}" type="presParOf" srcId="{3A35D862-9F15-4767-94E3-124045606420}" destId="{BE7DC88B-CB86-4364-9029-9811C9FC159C}" srcOrd="5" destOrd="0" presId="urn:microsoft.com/office/officeart/2011/layout/CircleProcess"/>
    <dgm:cxn modelId="{A7C0E1B3-107E-4110-AC30-9E106F6C0E91}" type="presParOf" srcId="{3A35D862-9F15-4767-94E3-124045606420}" destId="{2CDC9D51-5212-41C7-A955-8E328ED99A3C}" srcOrd="6" destOrd="0" presId="urn:microsoft.com/office/officeart/2011/layout/CircleProcess"/>
    <dgm:cxn modelId="{D720C47A-3A3E-4C09-8691-33F48A48B7D4}" type="presParOf" srcId="{2CDC9D51-5212-41C7-A955-8E328ED99A3C}" destId="{04E9BCE2-C5EC-4281-B1D0-2A654FB35589}" srcOrd="0" destOrd="0" presId="urn:microsoft.com/office/officeart/2011/layout/CircleProcess"/>
    <dgm:cxn modelId="{6356B988-0601-4DA6-9BC2-3634414C0302}" type="presParOf" srcId="{3A35D862-9F15-4767-94E3-124045606420}" destId="{39EA04C2-C5FF-4248-A32D-23C68CA64861}" srcOrd="7" destOrd="0" presId="urn:microsoft.com/office/officeart/2011/layout/CircleProcess"/>
    <dgm:cxn modelId="{D10A30C7-A883-470D-9746-501A074172DD}" type="presParOf" srcId="{39EA04C2-C5FF-4248-A32D-23C68CA64861}" destId="{84BE1B14-186E-4144-8BA5-ABD13231AD72}" srcOrd="0" destOrd="0" presId="urn:microsoft.com/office/officeart/2011/layout/CircleProcess"/>
    <dgm:cxn modelId="{54C8984F-7D6F-4AA0-8822-90F805AA4BB8}" type="presParOf" srcId="{3A35D862-9F15-4767-94E3-124045606420}" destId="{17CD0408-8462-4911-806E-BB7ED51E5B51}" srcOrd="8" destOrd="0" presId="urn:microsoft.com/office/officeart/2011/layout/CircleProcess"/>
    <dgm:cxn modelId="{7FCEB53C-EEDB-4444-ADDD-AA13A71D17F9}" type="presParOf" srcId="{3A35D862-9F15-4767-94E3-124045606420}" destId="{4BE8E97C-8899-4248-9580-3996D5819C4B}" srcOrd="9" destOrd="0" presId="urn:microsoft.com/office/officeart/2011/layout/CircleProcess"/>
    <dgm:cxn modelId="{22EAF0D6-B77F-470B-9443-0D5E7FD380DC}" type="presParOf" srcId="{4BE8E97C-8899-4248-9580-3996D5819C4B}" destId="{5145D59D-9C8E-431A-ADD0-613D67447618}" srcOrd="0" destOrd="0" presId="urn:microsoft.com/office/officeart/2011/layout/CircleProcess"/>
    <dgm:cxn modelId="{58B3B7BD-9C7B-4470-9E90-928251A0716D}" type="presParOf" srcId="{3A35D862-9F15-4767-94E3-124045606420}" destId="{051C7FCD-55ED-40BD-A59F-4024F1E85ACD}" srcOrd="10" destOrd="0" presId="urn:microsoft.com/office/officeart/2011/layout/CircleProcess"/>
    <dgm:cxn modelId="{23841A98-97D4-425C-95F2-6EBEB2F73492}" type="presParOf" srcId="{051C7FCD-55ED-40BD-A59F-4024F1E85ACD}" destId="{80F23B09-C97E-486A-9D9A-F303B667E8D2}" srcOrd="0" destOrd="0" presId="urn:microsoft.com/office/officeart/2011/layout/CircleProcess"/>
    <dgm:cxn modelId="{03360033-6006-47EF-B96E-669F60D90C7E}" type="presParOf" srcId="{3A35D862-9F15-4767-94E3-124045606420}" destId="{E7857420-3306-47DF-A638-62984080951E}"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F425E-CF6D-4B81-AEA8-EE9693EEC450}">
      <dsp:nvSpPr>
        <dsp:cNvPr id="0" name=""/>
        <dsp:cNvSpPr/>
      </dsp:nvSpPr>
      <dsp:spPr>
        <a:xfrm>
          <a:off x="7692838" y="871434"/>
          <a:ext cx="2308717" cy="23088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01528F-8825-4ED9-9A65-80528CC6B8FD}">
      <dsp:nvSpPr>
        <dsp:cNvPr id="0" name=""/>
        <dsp:cNvSpPr/>
      </dsp:nvSpPr>
      <dsp:spPr>
        <a:xfrm>
          <a:off x="7770059" y="948409"/>
          <a:ext cx="2155265" cy="215488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Statistical Report Analysis</a:t>
          </a:r>
        </a:p>
      </dsp:txBody>
      <dsp:txXfrm>
        <a:off x="8077954" y="1256308"/>
        <a:ext cx="1539475" cy="1539088"/>
      </dsp:txXfrm>
    </dsp:sp>
    <dsp:sp modelId="{C11BFB9D-1179-4816-9DDC-E30C3CDB6540}">
      <dsp:nvSpPr>
        <dsp:cNvPr id="0" name=""/>
        <dsp:cNvSpPr/>
      </dsp:nvSpPr>
      <dsp:spPr>
        <a:xfrm rot="2700000">
          <a:off x="5296980" y="871272"/>
          <a:ext cx="2308755" cy="230875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8F499-0E98-412A-ACA8-EA22DAB82AD3}">
      <dsp:nvSpPr>
        <dsp:cNvPr id="0" name=""/>
        <dsp:cNvSpPr/>
      </dsp:nvSpPr>
      <dsp:spPr>
        <a:xfrm>
          <a:off x="5384120" y="948409"/>
          <a:ext cx="2155265" cy="215488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Train and fit the Model</a:t>
          </a:r>
        </a:p>
      </dsp:txBody>
      <dsp:txXfrm>
        <a:off x="5692015" y="1256308"/>
        <a:ext cx="1539475" cy="1539088"/>
      </dsp:txXfrm>
    </dsp:sp>
    <dsp:sp modelId="{04E9BCE2-C5EC-4281-B1D0-2A654FB35589}">
      <dsp:nvSpPr>
        <dsp:cNvPr id="0" name=""/>
        <dsp:cNvSpPr/>
      </dsp:nvSpPr>
      <dsp:spPr>
        <a:xfrm rot="2700000">
          <a:off x="2920941" y="871272"/>
          <a:ext cx="2308755" cy="230875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E1B14-186E-4144-8BA5-ABD13231AD72}">
      <dsp:nvSpPr>
        <dsp:cNvPr id="0" name=""/>
        <dsp:cNvSpPr/>
      </dsp:nvSpPr>
      <dsp:spPr>
        <a:xfrm>
          <a:off x="2998181" y="948409"/>
          <a:ext cx="2155265" cy="215488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Data Pre-Processing</a:t>
          </a:r>
        </a:p>
      </dsp:txBody>
      <dsp:txXfrm>
        <a:off x="3306076" y="1256308"/>
        <a:ext cx="1539475" cy="1539088"/>
      </dsp:txXfrm>
    </dsp:sp>
    <dsp:sp modelId="{5145D59D-9C8E-431A-ADD0-613D67447618}">
      <dsp:nvSpPr>
        <dsp:cNvPr id="0" name=""/>
        <dsp:cNvSpPr/>
      </dsp:nvSpPr>
      <dsp:spPr>
        <a:xfrm rot="2700000">
          <a:off x="535002" y="871272"/>
          <a:ext cx="2308755" cy="230875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F23B09-C97E-486A-9D9A-F303B667E8D2}">
      <dsp:nvSpPr>
        <dsp:cNvPr id="0" name=""/>
        <dsp:cNvSpPr/>
      </dsp:nvSpPr>
      <dsp:spPr>
        <a:xfrm>
          <a:off x="612242" y="948409"/>
          <a:ext cx="2155265" cy="215488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Input Dataset</a:t>
          </a:r>
        </a:p>
      </dsp:txBody>
      <dsp:txXfrm>
        <a:off x="920137" y="1256308"/>
        <a:ext cx="1539475" cy="153908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626B5-3917-4431-8701-51849DB20462}"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31252F7-5801-4541-B5FF-1542C10E5B9D}" type="slidenum">
              <a:rPr lang="en-IN" smtClean="0"/>
              <a:t>‹#›</a:t>
            </a:fld>
            <a:endParaRPr lang="en-IN"/>
          </a:p>
        </p:txBody>
      </p:sp>
    </p:spTree>
    <p:extLst>
      <p:ext uri="{BB962C8B-B14F-4D97-AF65-F5344CB8AC3E}">
        <p14:creationId xmlns:p14="http://schemas.microsoft.com/office/powerpoint/2010/main" val="334560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626B5-3917-4431-8701-51849DB20462}"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148832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626B5-3917-4431-8701-51849DB20462}"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175799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626B5-3917-4431-8701-51849DB20462}"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58059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72626B5-3917-4431-8701-51849DB20462}" type="datetimeFigureOut">
              <a:rPr lang="en-IN" smtClean="0"/>
              <a:t>05-06-2020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31252F7-5801-4541-B5FF-1542C10E5B9D}" type="slidenum">
              <a:rPr lang="en-IN" smtClean="0"/>
              <a:t>‹#›</a:t>
            </a:fld>
            <a:endParaRPr lang="en-IN"/>
          </a:p>
        </p:txBody>
      </p:sp>
    </p:spTree>
    <p:extLst>
      <p:ext uri="{BB962C8B-B14F-4D97-AF65-F5344CB8AC3E}">
        <p14:creationId xmlns:p14="http://schemas.microsoft.com/office/powerpoint/2010/main" val="120190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626B5-3917-4431-8701-51849DB20462}"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67520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626B5-3917-4431-8701-51849DB20462}"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25268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626B5-3917-4431-8701-51849DB20462}"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159561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26B5-3917-4431-8701-51849DB20462}"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82698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626B5-3917-4431-8701-51849DB20462}"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84178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626B5-3917-4431-8701-51849DB20462}" type="datetimeFigureOut">
              <a:rPr lang="en-IN" smtClean="0"/>
              <a:t>05-06-2020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1252F7-5801-4541-B5FF-1542C10E5B9D}" type="slidenum">
              <a:rPr lang="en-IN" smtClean="0"/>
              <a:t>‹#›</a:t>
            </a:fld>
            <a:endParaRPr lang="en-IN"/>
          </a:p>
        </p:txBody>
      </p:sp>
    </p:spTree>
    <p:extLst>
      <p:ext uri="{BB962C8B-B14F-4D97-AF65-F5344CB8AC3E}">
        <p14:creationId xmlns:p14="http://schemas.microsoft.com/office/powerpoint/2010/main" val="355066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2626B5-3917-4431-8701-51849DB20462}" type="datetimeFigureOut">
              <a:rPr lang="en-IN" smtClean="0"/>
              <a:t>05-06-2020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31252F7-5801-4541-B5FF-1542C10E5B9D}" type="slidenum">
              <a:rPr lang="en-IN" smtClean="0"/>
              <a:t>‹#›</a:t>
            </a:fld>
            <a:endParaRPr lang="en-IN"/>
          </a:p>
        </p:txBody>
      </p:sp>
    </p:spTree>
    <p:extLst>
      <p:ext uri="{BB962C8B-B14F-4D97-AF65-F5344CB8AC3E}">
        <p14:creationId xmlns:p14="http://schemas.microsoft.com/office/powerpoint/2010/main" val="3486680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4013-01B3-45B4-9245-B299C26A44B8}"/>
              </a:ext>
            </a:extLst>
          </p:cNvPr>
          <p:cNvSpPr>
            <a:spLocks noGrp="1"/>
          </p:cNvSpPr>
          <p:nvPr>
            <p:ph type="ctrTitle"/>
          </p:nvPr>
        </p:nvSpPr>
        <p:spPr>
          <a:xfrm>
            <a:off x="1302327" y="1613448"/>
            <a:ext cx="9144000" cy="3038908"/>
          </a:xfrm>
        </p:spPr>
        <p:txBody>
          <a:bodyPr>
            <a:normAutofit/>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Forecasting, Assessment and Analysis of Economic Climate of India</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821BE0-AEFC-4CA3-AF5F-58B965C7D720}"/>
              </a:ext>
            </a:extLst>
          </p:cNvPr>
          <p:cNvSpPr>
            <a:spLocks noGrp="1"/>
          </p:cNvSpPr>
          <p:nvPr>
            <p:ph type="subTitle" idx="1"/>
          </p:nvPr>
        </p:nvSpPr>
        <p:spPr>
          <a:xfrm>
            <a:off x="986721" y="4513811"/>
            <a:ext cx="7891272" cy="1886990"/>
          </a:xfrm>
        </p:spPr>
        <p:txBody>
          <a:bodyPr>
            <a:normAutofit fontScale="92500" lnSpcReduction="20000"/>
          </a:bodyPr>
          <a:lstStyle/>
          <a:p>
            <a:r>
              <a:rPr lang="en-IN" b="1" dirty="0"/>
              <a:t>Srideep Kar</a:t>
            </a:r>
          </a:p>
          <a:p>
            <a:r>
              <a:rPr lang="en-IN" dirty="0"/>
              <a:t>Under Guidance of, </a:t>
            </a:r>
            <a:r>
              <a:rPr lang="en-IN" b="1" dirty="0" err="1"/>
              <a:t>Dr.</a:t>
            </a:r>
            <a:r>
              <a:rPr lang="en-IN" b="1" dirty="0"/>
              <a:t> </a:t>
            </a:r>
            <a:r>
              <a:rPr lang="en-IN" b="1" dirty="0" err="1"/>
              <a:t>Chellatamilan</a:t>
            </a:r>
            <a:r>
              <a:rPr lang="en-IN" b="1" dirty="0"/>
              <a:t> T</a:t>
            </a:r>
          </a:p>
          <a:p>
            <a:r>
              <a:rPr lang="en-IN" b="1" dirty="0"/>
              <a:t>SITE (School of Information Technology &amp; Engineering)</a:t>
            </a:r>
          </a:p>
          <a:p>
            <a:r>
              <a:rPr lang="en-IN" b="1" dirty="0"/>
              <a:t>Vellore Institute of Technology, Vellore, India</a:t>
            </a:r>
          </a:p>
          <a:p>
            <a:r>
              <a:rPr lang="en-IN" dirty="0"/>
              <a:t>Email: </a:t>
            </a:r>
            <a:r>
              <a:rPr lang="en-IN" b="1" u="sng" dirty="0"/>
              <a:t>Srideep.kar2019@vitstudent.ac.in</a:t>
            </a:r>
            <a:endParaRPr lang="en-IN" b="1" dirty="0"/>
          </a:p>
          <a:p>
            <a:endParaRPr lang="en-IN" dirty="0"/>
          </a:p>
        </p:txBody>
      </p:sp>
    </p:spTree>
    <p:extLst>
      <p:ext uri="{BB962C8B-B14F-4D97-AF65-F5344CB8AC3E}">
        <p14:creationId xmlns:p14="http://schemas.microsoft.com/office/powerpoint/2010/main" val="348312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6100-0E36-4D5A-9588-8F89DB0BF2D6}"/>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9D1BA0B0-A80C-480A-ADD3-3A0157ED2E0E}"/>
              </a:ext>
            </a:extLst>
          </p:cNvPr>
          <p:cNvSpPr>
            <a:spLocks noGrp="1"/>
          </p:cNvSpPr>
          <p:nvPr>
            <p:ph idx="1"/>
          </p:nvPr>
        </p:nvSpPr>
        <p:spPr/>
        <p:txBody>
          <a:bodyPr/>
          <a:lstStyle/>
          <a:p>
            <a:pPr algn="just"/>
            <a:r>
              <a:rPr lang="en-IN" b="1" dirty="0"/>
              <a:t>Gross Domestic Product (GDP)</a:t>
            </a:r>
            <a:r>
              <a:rPr lang="en-IN" dirty="0"/>
              <a:t> of a country is a very important topic for the economy of the country</a:t>
            </a:r>
            <a:r>
              <a:rPr lang="en-IN" b="1" dirty="0"/>
              <a:t>. </a:t>
            </a:r>
            <a:r>
              <a:rPr lang="en-IN" dirty="0"/>
              <a:t>It depends on Agriculture, Manufacturing Industries, Electricity, Gas, water supply, transport, finance, real estate, etc. the complete growth of the economy of the country measured by GDP. In this paper, we train the past 10 years GDP of a specific country and predict the GDP of the upcoming year using the Data Mining prediction algorithm. The method predicts quickly, fairly and produces an acceptable prediction. the forecast is based on an assessment of the economic climate in individual countries and the world economy, using a combination of model-based analysis and expert assessment, measured in growth rates compared to the previous year. In this paper the GDP </a:t>
            </a:r>
            <a:r>
              <a:rPr lang="en-IN" b="1" dirty="0"/>
              <a:t>Gross</a:t>
            </a:r>
            <a:r>
              <a:rPr lang="en-IN" dirty="0"/>
              <a:t> Domestic Product forecast based on Autoregressive model. In this Project I am using a dataset which contain 4 tuples population growth, Literacy Growth for adult, Merchandise exports, Merchandise imports and GDP of India. The data set contain the data of the above tuples </a:t>
            </a:r>
            <a:r>
              <a:rPr lang="en-IN"/>
              <a:t>from 1897-2020.</a:t>
            </a:r>
            <a:endParaRPr lang="en-IN" dirty="0"/>
          </a:p>
          <a:p>
            <a:pPr algn="just"/>
            <a:endParaRPr lang="en-IN" dirty="0"/>
          </a:p>
        </p:txBody>
      </p:sp>
    </p:spTree>
    <p:extLst>
      <p:ext uri="{BB962C8B-B14F-4D97-AF65-F5344CB8AC3E}">
        <p14:creationId xmlns:p14="http://schemas.microsoft.com/office/powerpoint/2010/main" val="129266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270D-D164-491D-84DD-6F4A01FEAC8A}"/>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55A7A977-1693-4532-B948-AA496D02E6A9}"/>
              </a:ext>
            </a:extLst>
          </p:cNvPr>
          <p:cNvSpPr>
            <a:spLocks noGrp="1"/>
          </p:cNvSpPr>
          <p:nvPr>
            <p:ph idx="1"/>
          </p:nvPr>
        </p:nvSpPr>
        <p:spPr/>
        <p:txBody>
          <a:bodyPr>
            <a:normAutofit/>
          </a:bodyPr>
          <a:lstStyle/>
          <a:p>
            <a:pPr algn="just"/>
            <a:r>
              <a:rPr lang="en-IN" sz="2800" dirty="0"/>
              <a:t>Predicting the GDP (Gross Domestic Product) of India</a:t>
            </a:r>
          </a:p>
          <a:p>
            <a:pPr algn="just"/>
            <a:r>
              <a:rPr lang="en-IN" sz="2800" dirty="0"/>
              <a:t>Forecasting the upcoming economic climate of India using best fit algorithm among </a:t>
            </a:r>
            <a:r>
              <a:rPr lang="en-IN" sz="2800" b="1" dirty="0"/>
              <a:t>Linear Logistic Regression Model</a:t>
            </a:r>
            <a:r>
              <a:rPr lang="en-IN" sz="2800" dirty="0"/>
              <a:t>,</a:t>
            </a:r>
            <a:r>
              <a:rPr lang="en-IN" sz="2800" b="1" dirty="0"/>
              <a:t> Random Forest Model </a:t>
            </a:r>
            <a:r>
              <a:rPr lang="en-IN" sz="2800" dirty="0"/>
              <a:t>and</a:t>
            </a:r>
            <a:r>
              <a:rPr lang="en-IN" sz="2800" b="1" dirty="0"/>
              <a:t> SVM (Support vector Machine Model)</a:t>
            </a:r>
            <a:r>
              <a:rPr lang="en-IN" sz="2800" dirty="0"/>
              <a:t>.</a:t>
            </a:r>
          </a:p>
        </p:txBody>
      </p:sp>
    </p:spTree>
    <p:extLst>
      <p:ext uri="{BB962C8B-B14F-4D97-AF65-F5344CB8AC3E}">
        <p14:creationId xmlns:p14="http://schemas.microsoft.com/office/powerpoint/2010/main" val="98877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0A51-3819-4435-8FC7-0E4A65BBCEC8}"/>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962CC1C8-7375-4089-B951-2EF2150EE914}"/>
              </a:ext>
            </a:extLst>
          </p:cNvPr>
          <p:cNvSpPr>
            <a:spLocks noGrp="1"/>
          </p:cNvSpPr>
          <p:nvPr>
            <p:ph idx="1"/>
          </p:nvPr>
        </p:nvSpPr>
        <p:spPr/>
        <p:txBody>
          <a:bodyPr>
            <a:normAutofit/>
          </a:bodyPr>
          <a:lstStyle/>
          <a:p>
            <a:pPr algn="just"/>
            <a:r>
              <a:rPr lang="en-IN" sz="2400" dirty="0"/>
              <a:t>Predicting Gross Domestic Product Using Autoregressive Models by John Roush, Keith Siopes, Gongzhu Hu.</a:t>
            </a:r>
          </a:p>
          <a:p>
            <a:pPr algn="just"/>
            <a:r>
              <a:rPr lang="en-IN" sz="2400" dirty="0"/>
              <a:t>Prediction of Gross Domestic Product Development by Takagi-Sugeno Fuzzy Inference Systems by Vladimír Olej , Jirí Krupka</a:t>
            </a:r>
          </a:p>
          <a:p>
            <a:pPr algn="just"/>
            <a:r>
              <a:rPr lang="en-IN" sz="2400" dirty="0"/>
              <a:t>China's Gross Domestic Product Forecast Based on the Grey System Theory by Yawei Wang, Rei Wang.</a:t>
            </a:r>
          </a:p>
          <a:p>
            <a:pPr algn="just"/>
            <a:r>
              <a:rPr lang="en-IN" sz="2400" dirty="0"/>
              <a:t>A Heuristic Network for Predicting the Percentage of Gross Domestic Product Distribution by Emmilya Umma Aziza Gaffar, Irwan Gani.</a:t>
            </a:r>
          </a:p>
        </p:txBody>
      </p:sp>
    </p:spTree>
    <p:extLst>
      <p:ext uri="{BB962C8B-B14F-4D97-AF65-F5344CB8AC3E}">
        <p14:creationId xmlns:p14="http://schemas.microsoft.com/office/powerpoint/2010/main" val="205433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CDAA-DD96-4262-9ABB-CE5EA506D019}"/>
              </a:ext>
            </a:extLst>
          </p:cNvPr>
          <p:cNvSpPr>
            <a:spLocks noGrp="1"/>
          </p:cNvSpPr>
          <p:nvPr>
            <p:ph type="title"/>
          </p:nvPr>
        </p:nvSpPr>
        <p:spPr/>
        <p:txBody>
          <a:bodyPr/>
          <a:lstStyle/>
          <a:p>
            <a:pPr algn="ctr"/>
            <a:r>
              <a:rPr lang="en-IN" dirty="0"/>
              <a:t>Architecture &amp; Design</a:t>
            </a:r>
          </a:p>
        </p:txBody>
      </p:sp>
      <p:sp>
        <p:nvSpPr>
          <p:cNvPr id="3" name="Content Placeholder 2">
            <a:extLst>
              <a:ext uri="{FF2B5EF4-FFF2-40B4-BE49-F238E27FC236}">
                <a16:creationId xmlns:a16="http://schemas.microsoft.com/office/drawing/2014/main" id="{235D5FF8-4569-421D-B7DB-D121D19CB3DE}"/>
              </a:ext>
            </a:extLst>
          </p:cNvPr>
          <p:cNvSpPr>
            <a:spLocks noGrp="1"/>
          </p:cNvSpPr>
          <p:nvPr>
            <p:ph idx="1"/>
          </p:nvPr>
        </p:nvSpPr>
        <p:spPr/>
        <p:txBody>
          <a:bodyPr/>
          <a:lstStyle/>
          <a:p>
            <a:pPr algn="just"/>
            <a:r>
              <a:rPr lang="en-IN" dirty="0"/>
              <a:t>In this project SVM(Support Vector Machine) algorithm is used for prediction the Gross Domestic Product value.</a:t>
            </a:r>
          </a:p>
          <a:p>
            <a:pPr algn="just"/>
            <a:r>
              <a:rPr lang="en-IN" dirty="0"/>
              <a:t>The Dataset contains past 125year’s Gross Domestic Product, Population, Literacy Rate, Import, Export including 2020(May).</a:t>
            </a:r>
          </a:p>
          <a:p>
            <a:pPr algn="just"/>
            <a:r>
              <a:rPr lang="en-IN" dirty="0"/>
              <a:t>In the case of pre-processing of data, these are several data of GDP column in the dataset contains negative value, in that case we replace those negative values with the mean value of total GDP because GDP never could be negative.</a:t>
            </a:r>
          </a:p>
          <a:p>
            <a:pPr algn="just"/>
            <a:r>
              <a:rPr lang="en-IN" dirty="0"/>
              <a:t>After all the proposed work we have plot a graphical representation of predicted data and original data to understand the accuracy more clearly.</a:t>
            </a:r>
          </a:p>
        </p:txBody>
      </p:sp>
    </p:spTree>
    <p:extLst>
      <p:ext uri="{BB962C8B-B14F-4D97-AF65-F5344CB8AC3E}">
        <p14:creationId xmlns:p14="http://schemas.microsoft.com/office/powerpoint/2010/main" val="142007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423E-4765-4ACA-8D5A-ED77F0CC47CC}"/>
              </a:ext>
            </a:extLst>
          </p:cNvPr>
          <p:cNvSpPr>
            <a:spLocks noGrp="1"/>
          </p:cNvSpPr>
          <p:nvPr>
            <p:ph type="title"/>
          </p:nvPr>
        </p:nvSpPr>
        <p:spPr/>
        <p:txBody>
          <a:bodyPr/>
          <a:lstStyle/>
          <a:p>
            <a:pPr algn="ctr"/>
            <a:r>
              <a:rPr lang="en-IN" dirty="0"/>
              <a:t>Diagram</a:t>
            </a:r>
          </a:p>
        </p:txBody>
      </p:sp>
      <p:graphicFrame>
        <p:nvGraphicFramePr>
          <p:cNvPr id="4" name="Content Placeholder 3">
            <a:extLst>
              <a:ext uri="{FF2B5EF4-FFF2-40B4-BE49-F238E27FC236}">
                <a16:creationId xmlns:a16="http://schemas.microsoft.com/office/drawing/2014/main" id="{8EB6BBD8-11E3-4D11-B15F-73BBC170756E}"/>
              </a:ext>
            </a:extLst>
          </p:cNvPr>
          <p:cNvGraphicFramePr>
            <a:graphicFrameLocks noGrp="1"/>
          </p:cNvGraphicFramePr>
          <p:nvPr>
            <p:ph idx="1"/>
            <p:extLst>
              <p:ext uri="{D42A27DB-BD31-4B8C-83A1-F6EECF244321}">
                <p14:modId xmlns:p14="http://schemas.microsoft.com/office/powerpoint/2010/main" val="3697151371"/>
              </p:ext>
            </p:extLst>
          </p:nvPr>
        </p:nvGraphicFramePr>
        <p:xfrm>
          <a:off x="1063752" y="1940791"/>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23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A019-CF5E-429D-9369-94B96B7193E2}"/>
              </a:ext>
            </a:extLst>
          </p:cNvPr>
          <p:cNvSpPr>
            <a:spLocks noGrp="1"/>
          </p:cNvSpPr>
          <p:nvPr>
            <p:ph type="title"/>
          </p:nvPr>
        </p:nvSpPr>
        <p:spPr/>
        <p:txBody>
          <a:bodyPr/>
          <a:lstStyle/>
          <a:p>
            <a:pPr algn="ctr"/>
            <a:r>
              <a:rPr lang="en-IN" dirty="0"/>
              <a:t>Result</a:t>
            </a:r>
          </a:p>
        </p:txBody>
      </p:sp>
      <p:sp>
        <p:nvSpPr>
          <p:cNvPr id="5" name="TextBox 4">
            <a:extLst>
              <a:ext uri="{FF2B5EF4-FFF2-40B4-BE49-F238E27FC236}">
                <a16:creationId xmlns:a16="http://schemas.microsoft.com/office/drawing/2014/main" id="{EFA2FDE4-134B-4363-90EF-EEA556B1D982}"/>
              </a:ext>
            </a:extLst>
          </p:cNvPr>
          <p:cNvSpPr txBox="1"/>
          <p:nvPr/>
        </p:nvSpPr>
        <p:spPr>
          <a:xfrm>
            <a:off x="989076" y="4540608"/>
            <a:ext cx="10213848" cy="923330"/>
          </a:xfrm>
          <a:prstGeom prst="rect">
            <a:avLst/>
          </a:prstGeom>
          <a:noFill/>
        </p:spPr>
        <p:txBody>
          <a:bodyPr wrap="square" rtlCol="0">
            <a:spAutoFit/>
          </a:bodyPr>
          <a:lstStyle/>
          <a:p>
            <a:pPr algn="just"/>
            <a:r>
              <a:rPr lang="en-IN" dirty="0"/>
              <a:t>Above graph (left side) is the final result of the proposed working model. The blue curve denotes the predicted GDP and the red curve denotes the real </a:t>
            </a:r>
            <a:r>
              <a:rPr lang="en-IN" dirty="0" err="1"/>
              <a:t>gdp</a:t>
            </a:r>
            <a:r>
              <a:rPr lang="en-IN" dirty="0"/>
              <a:t>. And in the right side we have calculated the score of the model of SVM. </a:t>
            </a:r>
          </a:p>
        </p:txBody>
      </p:sp>
      <p:pic>
        <p:nvPicPr>
          <p:cNvPr id="3" name="Picture 2">
            <a:extLst>
              <a:ext uri="{FF2B5EF4-FFF2-40B4-BE49-F238E27FC236}">
                <a16:creationId xmlns:a16="http://schemas.microsoft.com/office/drawing/2014/main" id="{F753995E-ABD6-46C6-BFF7-7658FFA8D1FD}"/>
              </a:ext>
            </a:extLst>
          </p:cNvPr>
          <p:cNvPicPr>
            <a:picLocks noChangeAspect="1"/>
          </p:cNvPicPr>
          <p:nvPr/>
        </p:nvPicPr>
        <p:blipFill>
          <a:blip r:embed="rId2"/>
          <a:stretch>
            <a:fillRect/>
          </a:stretch>
        </p:blipFill>
        <p:spPr>
          <a:xfrm>
            <a:off x="691390" y="1867077"/>
            <a:ext cx="6597849" cy="2436235"/>
          </a:xfrm>
          <a:prstGeom prst="rect">
            <a:avLst/>
          </a:prstGeom>
        </p:spPr>
      </p:pic>
      <p:pic>
        <p:nvPicPr>
          <p:cNvPr id="9" name="Picture 8">
            <a:extLst>
              <a:ext uri="{FF2B5EF4-FFF2-40B4-BE49-F238E27FC236}">
                <a16:creationId xmlns:a16="http://schemas.microsoft.com/office/drawing/2014/main" id="{3B9E57BD-3B1C-4665-88DD-06F69C689FC3}"/>
              </a:ext>
            </a:extLst>
          </p:cNvPr>
          <p:cNvPicPr>
            <a:picLocks noChangeAspect="1"/>
          </p:cNvPicPr>
          <p:nvPr/>
        </p:nvPicPr>
        <p:blipFill>
          <a:blip r:embed="rId3"/>
          <a:stretch>
            <a:fillRect/>
          </a:stretch>
        </p:blipFill>
        <p:spPr>
          <a:xfrm>
            <a:off x="7667697" y="2093976"/>
            <a:ext cx="4067103" cy="1609344"/>
          </a:xfrm>
          <a:prstGeom prst="rect">
            <a:avLst/>
          </a:prstGeom>
        </p:spPr>
      </p:pic>
    </p:spTree>
    <p:extLst>
      <p:ext uri="{BB962C8B-B14F-4D97-AF65-F5344CB8AC3E}">
        <p14:creationId xmlns:p14="http://schemas.microsoft.com/office/powerpoint/2010/main" val="32998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8BE9-2121-4122-A850-9C7AEFCA8A8A}"/>
              </a:ext>
            </a:extLst>
          </p:cNvPr>
          <p:cNvSpPr>
            <a:spLocks noGrp="1"/>
          </p:cNvSpPr>
          <p:nvPr>
            <p:ph type="title"/>
          </p:nvPr>
        </p:nvSpPr>
        <p:spPr/>
        <p:txBody>
          <a:bodyPr/>
          <a:lstStyle/>
          <a:p>
            <a:pPr algn="ctr"/>
            <a:r>
              <a:rPr lang="en-IN" dirty="0"/>
              <a:t>conclusion</a:t>
            </a:r>
          </a:p>
        </p:txBody>
      </p:sp>
      <p:pic>
        <p:nvPicPr>
          <p:cNvPr id="4" name="Content Placeholder 3">
            <a:extLst>
              <a:ext uri="{FF2B5EF4-FFF2-40B4-BE49-F238E27FC236}">
                <a16:creationId xmlns:a16="http://schemas.microsoft.com/office/drawing/2014/main" id="{C14FBF07-617B-4FC9-B239-42AA1E193E2E}"/>
              </a:ext>
            </a:extLst>
          </p:cNvPr>
          <p:cNvPicPr>
            <a:picLocks noGrp="1" noChangeAspect="1"/>
          </p:cNvPicPr>
          <p:nvPr>
            <p:ph idx="1"/>
          </p:nvPr>
        </p:nvPicPr>
        <p:blipFill>
          <a:blip r:embed="rId2"/>
          <a:stretch>
            <a:fillRect/>
          </a:stretch>
        </p:blipFill>
        <p:spPr>
          <a:xfrm>
            <a:off x="546556" y="2093976"/>
            <a:ext cx="3743370" cy="1480497"/>
          </a:xfrm>
          <a:prstGeom prst="rect">
            <a:avLst/>
          </a:prstGeom>
        </p:spPr>
      </p:pic>
      <p:pic>
        <p:nvPicPr>
          <p:cNvPr id="5" name="Picture 4">
            <a:extLst>
              <a:ext uri="{FF2B5EF4-FFF2-40B4-BE49-F238E27FC236}">
                <a16:creationId xmlns:a16="http://schemas.microsoft.com/office/drawing/2014/main" id="{F9E05A6F-D8B3-40EE-A77C-96E86BD59CDC}"/>
              </a:ext>
            </a:extLst>
          </p:cNvPr>
          <p:cNvPicPr>
            <a:picLocks noChangeAspect="1"/>
          </p:cNvPicPr>
          <p:nvPr/>
        </p:nvPicPr>
        <p:blipFill>
          <a:blip r:embed="rId3"/>
          <a:stretch>
            <a:fillRect/>
          </a:stretch>
        </p:blipFill>
        <p:spPr>
          <a:xfrm>
            <a:off x="4433817" y="2093976"/>
            <a:ext cx="3743370" cy="1382651"/>
          </a:xfrm>
          <a:prstGeom prst="rect">
            <a:avLst/>
          </a:prstGeom>
        </p:spPr>
      </p:pic>
      <p:pic>
        <p:nvPicPr>
          <p:cNvPr id="6" name="Picture 5">
            <a:extLst>
              <a:ext uri="{FF2B5EF4-FFF2-40B4-BE49-F238E27FC236}">
                <a16:creationId xmlns:a16="http://schemas.microsoft.com/office/drawing/2014/main" id="{02CC887F-C739-45EC-B6B0-4FF507C347F3}"/>
              </a:ext>
            </a:extLst>
          </p:cNvPr>
          <p:cNvPicPr>
            <a:picLocks noChangeAspect="1"/>
          </p:cNvPicPr>
          <p:nvPr/>
        </p:nvPicPr>
        <p:blipFill>
          <a:blip r:embed="rId4"/>
          <a:stretch>
            <a:fillRect/>
          </a:stretch>
        </p:blipFill>
        <p:spPr>
          <a:xfrm>
            <a:off x="8177187" y="2109770"/>
            <a:ext cx="3744517" cy="1382651"/>
          </a:xfrm>
          <a:prstGeom prst="rect">
            <a:avLst/>
          </a:prstGeom>
        </p:spPr>
      </p:pic>
      <p:sp>
        <p:nvSpPr>
          <p:cNvPr id="3" name="TextBox 2">
            <a:extLst>
              <a:ext uri="{FF2B5EF4-FFF2-40B4-BE49-F238E27FC236}">
                <a16:creationId xmlns:a16="http://schemas.microsoft.com/office/drawing/2014/main" id="{953FB6D3-E4F6-430C-9DE7-567BD49EB638}"/>
              </a:ext>
            </a:extLst>
          </p:cNvPr>
          <p:cNvSpPr txBox="1"/>
          <p:nvPr/>
        </p:nvSpPr>
        <p:spPr>
          <a:xfrm>
            <a:off x="962192" y="3537651"/>
            <a:ext cx="3255818" cy="369332"/>
          </a:xfrm>
          <a:prstGeom prst="rect">
            <a:avLst/>
          </a:prstGeom>
          <a:noFill/>
        </p:spPr>
        <p:txBody>
          <a:bodyPr wrap="square" rtlCol="0">
            <a:spAutoFit/>
          </a:bodyPr>
          <a:lstStyle/>
          <a:p>
            <a:r>
              <a:rPr lang="en-IN" dirty="0"/>
              <a:t>Linear logistic regression</a:t>
            </a:r>
          </a:p>
        </p:txBody>
      </p:sp>
      <p:sp>
        <p:nvSpPr>
          <p:cNvPr id="8" name="TextBox 7">
            <a:extLst>
              <a:ext uri="{FF2B5EF4-FFF2-40B4-BE49-F238E27FC236}">
                <a16:creationId xmlns:a16="http://schemas.microsoft.com/office/drawing/2014/main" id="{18E5F541-D154-4CA6-9539-AF0C578A424F}"/>
              </a:ext>
            </a:extLst>
          </p:cNvPr>
          <p:cNvSpPr txBox="1"/>
          <p:nvPr/>
        </p:nvSpPr>
        <p:spPr>
          <a:xfrm>
            <a:off x="5371823" y="3537651"/>
            <a:ext cx="1867358" cy="369332"/>
          </a:xfrm>
          <a:prstGeom prst="rect">
            <a:avLst/>
          </a:prstGeom>
          <a:noFill/>
        </p:spPr>
        <p:txBody>
          <a:bodyPr wrap="square" rtlCol="0">
            <a:spAutoFit/>
          </a:bodyPr>
          <a:lstStyle/>
          <a:p>
            <a:r>
              <a:rPr lang="en-IN" dirty="0"/>
              <a:t>Random Forest</a:t>
            </a:r>
          </a:p>
        </p:txBody>
      </p:sp>
      <p:sp>
        <p:nvSpPr>
          <p:cNvPr id="9" name="TextBox 8">
            <a:extLst>
              <a:ext uri="{FF2B5EF4-FFF2-40B4-BE49-F238E27FC236}">
                <a16:creationId xmlns:a16="http://schemas.microsoft.com/office/drawing/2014/main" id="{366B9411-810F-488C-9F49-0E3C88E63E11}"/>
              </a:ext>
            </a:extLst>
          </p:cNvPr>
          <p:cNvSpPr txBox="1"/>
          <p:nvPr/>
        </p:nvSpPr>
        <p:spPr>
          <a:xfrm>
            <a:off x="8463822" y="3477703"/>
            <a:ext cx="3600626" cy="369332"/>
          </a:xfrm>
          <a:prstGeom prst="rect">
            <a:avLst/>
          </a:prstGeom>
          <a:noFill/>
        </p:spPr>
        <p:txBody>
          <a:bodyPr wrap="square" rtlCol="0">
            <a:spAutoFit/>
          </a:bodyPr>
          <a:lstStyle/>
          <a:p>
            <a:r>
              <a:rPr lang="en-IN" dirty="0"/>
              <a:t>SVM (Support Vector Machine)</a:t>
            </a:r>
          </a:p>
        </p:txBody>
      </p:sp>
      <p:graphicFrame>
        <p:nvGraphicFramePr>
          <p:cNvPr id="10" name="Table 9">
            <a:extLst>
              <a:ext uri="{FF2B5EF4-FFF2-40B4-BE49-F238E27FC236}">
                <a16:creationId xmlns:a16="http://schemas.microsoft.com/office/drawing/2014/main" id="{73B87615-11BA-4CAC-BEDC-706EDDE06EE9}"/>
              </a:ext>
            </a:extLst>
          </p:cNvPr>
          <p:cNvGraphicFramePr>
            <a:graphicFrameLocks noGrp="1"/>
          </p:cNvGraphicFramePr>
          <p:nvPr>
            <p:extLst>
              <p:ext uri="{D42A27DB-BD31-4B8C-83A1-F6EECF244321}">
                <p14:modId xmlns:p14="http://schemas.microsoft.com/office/powerpoint/2010/main" val="528065567"/>
              </p:ext>
            </p:extLst>
          </p:nvPr>
        </p:nvGraphicFramePr>
        <p:xfrm>
          <a:off x="1841753" y="4299829"/>
          <a:ext cx="8646138" cy="1924414"/>
        </p:xfrm>
        <a:graphic>
          <a:graphicData uri="http://schemas.openxmlformats.org/drawingml/2006/table">
            <a:tbl>
              <a:tblPr firstRow="1" firstCol="1" bandRow="1">
                <a:tableStyleId>{5C22544A-7EE6-4342-B048-85BDC9FD1C3A}</a:tableStyleId>
              </a:tblPr>
              <a:tblGrid>
                <a:gridCol w="2881723">
                  <a:extLst>
                    <a:ext uri="{9D8B030D-6E8A-4147-A177-3AD203B41FA5}">
                      <a16:colId xmlns:a16="http://schemas.microsoft.com/office/drawing/2014/main" val="4180185483"/>
                    </a:ext>
                  </a:extLst>
                </a:gridCol>
                <a:gridCol w="2881723">
                  <a:extLst>
                    <a:ext uri="{9D8B030D-6E8A-4147-A177-3AD203B41FA5}">
                      <a16:colId xmlns:a16="http://schemas.microsoft.com/office/drawing/2014/main" val="656346639"/>
                    </a:ext>
                  </a:extLst>
                </a:gridCol>
                <a:gridCol w="2882692">
                  <a:extLst>
                    <a:ext uri="{9D8B030D-6E8A-4147-A177-3AD203B41FA5}">
                      <a16:colId xmlns:a16="http://schemas.microsoft.com/office/drawing/2014/main" val="1586062135"/>
                    </a:ext>
                  </a:extLst>
                </a:gridCol>
              </a:tblGrid>
              <a:tr h="391454">
                <a:tc>
                  <a:txBody>
                    <a:bodyPr/>
                    <a:lstStyle/>
                    <a:p>
                      <a:pPr algn="ctr">
                        <a:lnSpc>
                          <a:spcPct val="107000"/>
                        </a:lnSpc>
                        <a:spcAft>
                          <a:spcPts val="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Score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RMSE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6574861"/>
                  </a:ext>
                </a:extLst>
              </a:tr>
              <a:tr h="401781">
                <a:tc>
                  <a:txBody>
                    <a:bodyPr/>
                    <a:lstStyle/>
                    <a:p>
                      <a:pPr algn="ctr">
                        <a:lnSpc>
                          <a:spcPct val="107000"/>
                        </a:lnSpc>
                        <a:spcAft>
                          <a:spcPts val="0"/>
                        </a:spcAft>
                      </a:pPr>
                      <a:r>
                        <a:rPr lang="en-IN" sz="1800" dirty="0">
                          <a:effectLst/>
                        </a:rPr>
                        <a:t>Linear Logistic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-0.05354441151664079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2.112787828800119</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825265"/>
                  </a:ext>
                </a:extLst>
              </a:tr>
              <a:tr h="387928">
                <a:tc>
                  <a:txBody>
                    <a:bodyPr/>
                    <a:lstStyle/>
                    <a:p>
                      <a:pPr algn="ctr">
                        <a:lnSpc>
                          <a:spcPct val="107000"/>
                        </a:lnSpc>
                        <a:spcAft>
                          <a:spcPts val="0"/>
                        </a:spcAft>
                      </a:pPr>
                      <a:r>
                        <a:rPr lang="en-IN" sz="1800">
                          <a:effectLst/>
                        </a:rPr>
                        <a:t>Random Forest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-0.36890404197095483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rPr>
                        <a:t>2.4083298324721274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481609"/>
                  </a:ext>
                </a:extLst>
              </a:tr>
              <a:tr h="365626">
                <a:tc>
                  <a:txBody>
                    <a:bodyPr/>
                    <a:lstStyle/>
                    <a:p>
                      <a:pPr algn="ctr">
                        <a:lnSpc>
                          <a:spcPct val="107000"/>
                        </a:lnSpc>
                        <a:spcAft>
                          <a:spcPts val="0"/>
                        </a:spcAft>
                      </a:pPr>
                      <a:r>
                        <a:rPr lang="en-IN" sz="1800">
                          <a:effectLst/>
                        </a:rPr>
                        <a:t>SVM (Support vector Machine)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a:effectLst/>
                        </a:rPr>
                        <a:t>0.10786210606345782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dirty="0">
                          <a:effectLst/>
                        </a:rPr>
                        <a:t>1.9442202212384223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0863807"/>
                  </a:ext>
                </a:extLst>
              </a:tr>
            </a:tbl>
          </a:graphicData>
        </a:graphic>
      </p:graphicFrame>
    </p:spTree>
    <p:extLst>
      <p:ext uri="{BB962C8B-B14F-4D97-AF65-F5344CB8AC3E}">
        <p14:creationId xmlns:p14="http://schemas.microsoft.com/office/powerpoint/2010/main" val="48804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328</TotalTime>
  <Words>569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Forecasting, Assessment and Analysis of Economic Climate of India </vt:lpstr>
      <vt:lpstr>Abstract</vt:lpstr>
      <vt:lpstr>Objectives</vt:lpstr>
      <vt:lpstr>Literature survey</vt:lpstr>
      <vt:lpstr>Architecture &amp; Design</vt:lpstr>
      <vt:lpstr>Diagram</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Assessment and Analysis of Economic Climate of India </dc:title>
  <dc:creator>Srideep</dc:creator>
  <cp:lastModifiedBy>Srideep</cp:lastModifiedBy>
  <cp:revision>10</cp:revision>
  <dcterms:created xsi:type="dcterms:W3CDTF">2020-06-04T20:00:58Z</dcterms:created>
  <dcterms:modified xsi:type="dcterms:W3CDTF">2020-06-05T15:24:23Z</dcterms:modified>
</cp:coreProperties>
</file>