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D886D-4853-40C5-8B0F-50813E943989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ED38-3A78-4818-86AC-B3FB020D5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F42C-D710-E80E-7A22-595538AF4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0388-8E39-75E3-41A6-85252BA4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398C-848E-33E3-0A14-F4554CB1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0699-B1F6-6DD9-A905-1790F5BE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08C0-080C-57EC-E275-99455721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018F-886F-B6FB-B97B-01962C95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C763F-87B2-A15C-1D70-18A1D2EC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7D08-4D1F-7DC0-F754-A7DD6546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C613-4E73-9388-811D-928B78D7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BDFE-86E3-DC91-DD15-1F333C44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0FAA4-A01C-4260-E1C0-0135C7193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05237-FF51-8511-C447-443D9C184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FEC2-A214-B944-8AFE-3678E615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1118-57A9-D8EB-71CB-1A3C4A08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7E12-FE70-E9E8-8EB7-B99E8281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D867-6E1E-09DB-3393-5A201988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EC47-5BCD-161F-A864-AB6C7B3B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B7C2-9044-EB42-7C02-AFE5A4EF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297C-BD2D-8282-01D1-DF104278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764D-B91B-F0D1-750B-300DC464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0AED-FC9D-4E27-7AC3-2917BBBE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BA4B-5D22-470A-194B-03E09031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DCB8-2B54-B1AC-A25F-32BA61E0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FB9D-516E-D5B8-CF2B-A81FF68C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D89A-9DD5-2B99-3EF0-29C4FF6E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997-3FCB-8B90-7D86-A6DBF402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63FC-FFA7-CACD-0C64-07C32DD97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25DE-859B-0B88-09AA-4DB3E459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A5796-0CA6-DDFA-A0DC-2851D9AF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28D2-A571-30F9-EADD-1B05A650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4037E-85AC-E65C-F0CF-9C96976A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2701-03C9-1FA8-F22F-8EB96360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DF04-5B9C-280F-9720-0555E878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12CA7-B080-4F38-D98A-3778C2D17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0E660-97F3-0CCC-6A0D-479375E44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37773-B71B-748A-5158-32449307F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44CFF-4704-0B27-C5CF-2256C241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E88EF-F927-9A58-07BA-7603CF97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D5DA-A412-67A7-3D2A-ADF8352E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0EC7-B707-99F7-A260-3750F13E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875DB-201B-9FB3-4A7E-96A19502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A251-5162-785B-FBAD-22C0ADFA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2B642-13DA-2436-CCCB-44D3ED69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94235-4917-F80D-207A-2276BA7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502E5-4E44-9883-EED5-03A4924B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6339-61FC-5DB6-4466-D1C4539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FEFF-439B-EFE8-2299-B2F48D6F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F1E1-47DA-89E9-9D3C-0BD71084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B5BF2-7DF9-3B06-31E4-DE693A2F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DD791-A8C9-DCF9-7569-B2567DF9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0D3B3-389E-43BB-F7AC-09A84E25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526A7-635D-9ADE-F9BC-B0D807CB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9770-A2FD-7B39-BC0E-770FE238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251D3-3533-0EF3-2171-735434A8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00A89-E00C-7C6E-192E-1256DB55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E6189-865D-15DA-576C-BA0FB0D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FC16-6C96-1550-5DE8-4E41A496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DD3EA-BA21-8FF5-75F5-4988B686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DEEBA-C1FC-5314-2A09-B2F6E39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AA84-1A88-C173-CC69-0210DF50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B4450-194E-5141-D978-D5601F8D3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420B-1C99-94D7-BA80-75807754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2596-A832-C371-3F63-B010DAC11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936B-E74B-40A9-914A-FD58CE9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sserh/housing-prices-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335956-E87B-C002-FBA3-30F34F2C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</a:t>
            </a:r>
            <a:r>
              <a:rPr lang="en-US" sz="4800" b="1" dirty="0"/>
              <a:t>Influencing 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Housing Prices</a:t>
            </a:r>
          </a:p>
        </p:txBody>
      </p:sp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4E202D-9E7A-EFC0-21BC-A82E8BB7C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602" y="3382881"/>
            <a:ext cx="4523935" cy="2003778"/>
          </a:xfrm>
        </p:spPr>
        <p:txBody>
          <a:bodyPr anchor="t">
            <a:normAutofit/>
          </a:bodyPr>
          <a:lstStyle/>
          <a:p>
            <a:pPr marL="0" indent="0" defTabSz="795528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392" b="1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Guided by                                                                                               </a:t>
            </a:r>
          </a:p>
          <a:p>
            <a:pPr marL="0" indent="0" defTabSz="795528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740" b="1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Prof. Sumona Mondal</a:t>
            </a:r>
          </a:p>
          <a:p>
            <a:pPr marL="0" indent="0" defTabSz="795528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88" kern="1200" dirty="0">
              <a:solidFill>
                <a:srgbClr val="000000"/>
              </a:solidFill>
              <a:latin typeface="Tenorite"/>
              <a:ea typeface="+mn-ea"/>
              <a:cs typeface="+mn-cs"/>
            </a:endParaRPr>
          </a:p>
          <a:p>
            <a:pPr marL="0" indent="0" defTabSz="795528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392" b="1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Data Mining (IA650)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en-US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1E347-7F29-72A4-42C4-98E63120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0537" y="3382880"/>
            <a:ext cx="4523935" cy="2003779"/>
          </a:xfrm>
        </p:spPr>
        <p:txBody>
          <a:bodyPr/>
          <a:lstStyle/>
          <a:p>
            <a:pPr marL="0" indent="0" defTabSz="795528">
              <a:spcBef>
                <a:spcPts val="870"/>
              </a:spcBef>
              <a:buNone/>
            </a:pPr>
            <a:r>
              <a:rPr lang="en-US" sz="1392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Presented by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en-US" sz="174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Sri Deepthi Vootla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en-US" sz="174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Jayakishan Minnekanti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E695E5B-832B-D73F-2E56-7B46988A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602" y="5543278"/>
            <a:ext cx="2395025" cy="318782"/>
          </a:xfrm>
        </p:spPr>
        <p:txBody>
          <a:bodyPr/>
          <a:lstStyle/>
          <a:p>
            <a:pPr defTabSz="795528">
              <a:spcAft>
                <a:spcPts val="600"/>
              </a:spcAft>
            </a:pPr>
            <a:r>
              <a:rPr lang="en-US" sz="13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8/02/2023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2E3BF4-140D-BCA1-B624-6E5AF93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8928" y="255649"/>
            <a:ext cx="2395025" cy="318782"/>
          </a:xfrm>
        </p:spPr>
        <p:txBody>
          <a:bodyPr/>
          <a:lstStyle/>
          <a:p>
            <a:pPr defTabSz="795528">
              <a:spcAft>
                <a:spcPts val="600"/>
              </a:spcAft>
            </a:pPr>
            <a:fld id="{AC97936B-E74B-40A9-914A-FD58CE911F5C}" type="slidenum">
              <a:rPr lang="en-US" sz="20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95528">
                <a:spcAft>
                  <a:spcPts val="600"/>
                </a:spcAft>
              </a:pPr>
              <a:t>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B1DB7-A6EB-0E67-3EFD-D3642D547BCB}"/>
              </a:ext>
            </a:extLst>
          </p:cNvPr>
          <p:cNvSpPr txBox="1"/>
          <p:nvPr/>
        </p:nvSpPr>
        <p:spPr>
          <a:xfrm>
            <a:off x="2209800" y="884077"/>
            <a:ext cx="4978399" cy="2141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9886239-E550-FB95-60BB-923EFD7B1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56" y="1889124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421361E-191D-4621-923D-831F4E902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75AA3-4E6D-2131-F812-AD0219D2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>
                <a:solidFill>
                  <a:schemeClr val="tx1"/>
                </a:solidFill>
              </a:rPr>
              <a:t>8/02/2023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8C1A-9ECB-0984-A22F-463D0B84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1536" y="365125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10</a:t>
            </a:fld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392CC-111C-6E53-B4F5-4EBEB47B6D3A}"/>
              </a:ext>
            </a:extLst>
          </p:cNvPr>
          <p:cNvCxnSpPr>
            <a:cxnSpLocks/>
          </p:cNvCxnSpPr>
          <p:nvPr/>
        </p:nvCxnSpPr>
        <p:spPr>
          <a:xfrm>
            <a:off x="245327" y="3422078"/>
            <a:ext cx="66015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2F14B-FABF-50FD-C941-22F74405B179}"/>
              </a:ext>
            </a:extLst>
          </p:cNvPr>
          <p:cNvSpPr txBox="1"/>
          <p:nvPr/>
        </p:nvSpPr>
        <p:spPr>
          <a:xfrm>
            <a:off x="1524000" y="3663749"/>
            <a:ext cx="576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Guided By : Prof. </a:t>
            </a:r>
            <a:r>
              <a:rPr lang="en-US" sz="2400" dirty="0" err="1"/>
              <a:t>Sumona</a:t>
            </a:r>
            <a:r>
              <a:rPr lang="en-US" sz="2400" dirty="0"/>
              <a:t> Mondal</a:t>
            </a:r>
          </a:p>
        </p:txBody>
      </p:sp>
    </p:spTree>
    <p:extLst>
      <p:ext uri="{BB962C8B-B14F-4D97-AF65-F5344CB8AC3E}">
        <p14:creationId xmlns:p14="http://schemas.microsoft.com/office/powerpoint/2010/main" val="6199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city&#10;&#10;Description automatically generated">
            <a:extLst>
              <a:ext uri="{FF2B5EF4-FFF2-40B4-BE49-F238E27FC236}">
                <a16:creationId xmlns:a16="http://schemas.microsoft.com/office/drawing/2014/main" id="{45678897-24D3-3909-F29A-FF8B27F4C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4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9671F-C652-364C-F1F8-6AF2121FFF54}"/>
              </a:ext>
            </a:extLst>
          </p:cNvPr>
          <p:cNvSpPr txBox="1"/>
          <p:nvPr/>
        </p:nvSpPr>
        <p:spPr>
          <a:xfrm>
            <a:off x="130192" y="591126"/>
            <a:ext cx="3973385" cy="591127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BF672-2194-679F-78DE-3CFC33D0C093}"/>
              </a:ext>
            </a:extLst>
          </p:cNvPr>
          <p:cNvSpPr txBox="1"/>
          <p:nvPr/>
        </p:nvSpPr>
        <p:spPr>
          <a:xfrm>
            <a:off x="477981" y="517236"/>
            <a:ext cx="4023360" cy="591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D2BD1-DECD-EA96-745E-EC418BBF40AA}"/>
              </a:ext>
            </a:extLst>
          </p:cNvPr>
          <p:cNvSpPr txBox="1"/>
          <p:nvPr/>
        </p:nvSpPr>
        <p:spPr>
          <a:xfrm>
            <a:off x="477981" y="1584036"/>
            <a:ext cx="5099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Introduction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the key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Empowering real estate professionals, buyers &amp; sellers.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Uncover the underlying patterns and relationships.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E48D953-B29D-5F69-674F-132F2AFE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662C7FA-85F5-9B08-2E81-A819E9B6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334673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4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7E17B-2DF7-2AF4-380C-71C41AC8967B}"/>
              </a:ext>
            </a:extLst>
          </p:cNvPr>
          <p:cNvSpPr txBox="1"/>
          <p:nvPr/>
        </p:nvSpPr>
        <p:spPr>
          <a:xfrm>
            <a:off x="868218" y="439531"/>
            <a:ext cx="11323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Dataset</a:t>
            </a:r>
            <a:endParaRPr lang="en-US" sz="32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comes from Kaggle.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https://www.kaggle.com/datasets/yasserh/housing-prices-dataset</a:t>
            </a:r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are 546 number of observations and 13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One-hot encoding (0-No, 1-Yes)(1-furnished, 2-semi furnished, 3-unfurnished).</a:t>
            </a: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195E19F3-EC87-F9EE-0BA2-CCC4C04F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46493"/>
              </p:ext>
            </p:extLst>
          </p:nvPr>
        </p:nvGraphicFramePr>
        <p:xfrm>
          <a:off x="1023493" y="3549444"/>
          <a:ext cx="9891696" cy="2394684"/>
        </p:xfrm>
        <a:graphic>
          <a:graphicData uri="http://schemas.openxmlformats.org/drawingml/2006/table">
            <a:tbl>
              <a:tblPr firstRow="1" bandRow="1"/>
              <a:tblGrid>
                <a:gridCol w="742812">
                  <a:extLst>
                    <a:ext uri="{9D8B030D-6E8A-4147-A177-3AD203B41FA5}">
                      <a16:colId xmlns:a16="http://schemas.microsoft.com/office/drawing/2014/main" val="55554249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2856532680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1915154318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1618071074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3202876476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2994116570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3218242959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3543845054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4212548543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1117145443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2079842875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2516473401"/>
                    </a:ext>
                  </a:extLst>
                </a:gridCol>
                <a:gridCol w="762407">
                  <a:extLst>
                    <a:ext uri="{9D8B030D-6E8A-4147-A177-3AD203B41FA5}">
                      <a16:colId xmlns:a16="http://schemas.microsoft.com/office/drawing/2014/main" val="1382199078"/>
                    </a:ext>
                  </a:extLst>
                </a:gridCol>
              </a:tblGrid>
              <a:tr h="4119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Price(USD)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Area(</a:t>
                      </a:r>
                      <a:r>
                        <a:rPr lang="en-US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sq.ft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bedrooms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bathrooms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stories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mainroad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guestroom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basement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Hotwater</a:t>
                      </a:r>
                    </a:p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Air</a:t>
                      </a:r>
                    </a:p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conditioning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parking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prefarea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Furnishing</a:t>
                      </a:r>
                    </a:p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26017"/>
                  </a:ext>
                </a:extLst>
              </a:tr>
              <a:tr h="3926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13300000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7420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furnished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76130"/>
                  </a:ext>
                </a:extLst>
              </a:tr>
              <a:tr h="3926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12250000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8960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furnished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15016"/>
                  </a:ext>
                </a:extLst>
              </a:tr>
              <a:tr h="4119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12250000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9960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semi-furnished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16313"/>
                  </a:ext>
                </a:extLst>
              </a:tr>
              <a:tr h="3926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12215000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7500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furnished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61457"/>
                  </a:ext>
                </a:extLst>
              </a:tr>
              <a:tr h="3926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11410000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7420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furnished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18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49612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6CE79-C140-9C78-0433-8F5A9335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73EF28-4FCD-0771-A77F-CEDC62BC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88" y="376606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1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1F90A-5D70-927B-6A87-678C4271A2CF}"/>
              </a:ext>
            </a:extLst>
          </p:cNvPr>
          <p:cNvSpPr txBox="1"/>
          <p:nvPr/>
        </p:nvSpPr>
        <p:spPr>
          <a:xfrm>
            <a:off x="510396" y="327602"/>
            <a:ext cx="1064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Exploratory Data Analysis - Visualization</a:t>
            </a:r>
          </a:p>
          <a:p>
            <a:endParaRPr lang="en-US" sz="3200" dirty="0"/>
          </a:p>
        </p:txBody>
      </p:sp>
      <p:pic>
        <p:nvPicPr>
          <p:cNvPr id="4" name="Picture 3" descr="A diagram of a plot matrix&#10;&#10;Description automatically generated">
            <a:extLst>
              <a:ext uri="{FF2B5EF4-FFF2-40B4-BE49-F238E27FC236}">
                <a16:creationId xmlns:a16="http://schemas.microsoft.com/office/drawing/2014/main" id="{F4E4DD63-7EE9-15C5-F6B4-7A8FA7D05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50" y="1368069"/>
            <a:ext cx="6691578" cy="470501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FDCD8-2145-24E0-3BC3-864FB820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76B3B3-662F-2E15-F90F-3903EECF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404" y="327602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4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02964-B749-6F2E-BC72-AC51D789941A}"/>
              </a:ext>
            </a:extLst>
          </p:cNvPr>
          <p:cNvSpPr txBox="1"/>
          <p:nvPr/>
        </p:nvSpPr>
        <p:spPr>
          <a:xfrm>
            <a:off x="577010" y="2451805"/>
            <a:ext cx="42626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3200" i="0" dirty="0">
                <a:effectLst/>
              </a:rPr>
              <a:t>Data Exploration</a:t>
            </a:r>
            <a:r>
              <a:rPr lang="en-US" sz="3200" b="0" i="0" dirty="0">
                <a:effectLst/>
                <a:latin typeface="Söhne"/>
              </a:rPr>
              <a:t>:</a:t>
            </a:r>
          </a:p>
          <a:p>
            <a:pPr algn="l"/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b="0" i="0" dirty="0">
                <a:effectLst/>
              </a:rPr>
              <a:t>ata distribution and potential correlations among numerical variables.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8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3130E-5EE0-86EF-7C78-EDFE9B2E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65AD6-AAC6-9BCF-AB51-9224814B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6645" y="417300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5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AD1D1C80-23C8-715E-2618-EB315DECC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37" y="1826195"/>
            <a:ext cx="6508172" cy="3914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16BA2-CA65-84B6-B117-7DE8D2C97BDC}"/>
              </a:ext>
            </a:extLst>
          </p:cNvPr>
          <p:cNvSpPr txBox="1"/>
          <p:nvPr/>
        </p:nvSpPr>
        <p:spPr>
          <a:xfrm>
            <a:off x="838200" y="1751617"/>
            <a:ext cx="345750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Box plots: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R</a:t>
            </a:r>
            <a:r>
              <a:rPr lang="en-US" sz="2400" b="0" i="0" dirty="0">
                <a:effectLst/>
                <a:latin typeface="Söhne"/>
              </a:rPr>
              <a:t>elationship between categorical features and their impact on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Distribution of the data.</a:t>
            </a:r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496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63249-CD4D-6020-8CEA-F0D2F5DC768E}"/>
              </a:ext>
            </a:extLst>
          </p:cNvPr>
          <p:cNvSpPr txBox="1"/>
          <p:nvPr/>
        </p:nvSpPr>
        <p:spPr>
          <a:xfrm>
            <a:off x="381668" y="895441"/>
            <a:ext cx="6164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Mining Techniques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4948F87-4295-CF15-18CE-7BB3B79A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A83D4-9BB0-3FAD-B91F-16F1FACF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6646" y="274727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6</a:t>
            </a:fld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2711791-D019-DA2D-75DF-22BF12C9F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98053"/>
              </p:ext>
            </p:extLst>
          </p:nvPr>
        </p:nvGraphicFramePr>
        <p:xfrm>
          <a:off x="4449337" y="2204791"/>
          <a:ext cx="7558232" cy="39832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9425">
                  <a:extLst>
                    <a:ext uri="{9D8B030D-6E8A-4147-A177-3AD203B41FA5}">
                      <a16:colId xmlns:a16="http://schemas.microsoft.com/office/drawing/2014/main" val="281286020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778793067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656876844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1960408271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761058953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1140642980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3417392184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1789502926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583130776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1403413791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1684512897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4172103876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550189917"/>
                    </a:ext>
                  </a:extLst>
                </a:gridCol>
                <a:gridCol w="539139">
                  <a:extLst>
                    <a:ext uri="{9D8B030D-6E8A-4147-A177-3AD203B41FA5}">
                      <a16:colId xmlns:a16="http://schemas.microsoft.com/office/drawing/2014/main" val="52158409"/>
                    </a:ext>
                  </a:extLst>
                </a:gridCol>
              </a:tblGrid>
              <a:tr h="340951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area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bedrooms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bathrooms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stories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mainroad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guestroom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basement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hotwaterheating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airconditioning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parking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prefarea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furnishingstatus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3892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area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1.325208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2.629082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3.109877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2.668208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2.861619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3.074705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3.09598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3.065098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3.038403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2.79905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2.997282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2.952565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3.059937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194076"/>
                  </a:ext>
                </a:extLst>
              </a:tr>
              <a:tr h="321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bedrooms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1.367503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1.371815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1.5725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1.567982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1.523369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1.54771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1.573126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1.549265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1.566677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1.575002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1.538369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1.57154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1.575336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779601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bathrooms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1.286559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1.499931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1.459111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1.330648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1.238214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1.35121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1.373235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1.35212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1.374372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1.372812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1.370298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1.374439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1.37353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940735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stories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1.478029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1.560977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1.454394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1.606262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1.499531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1.49491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1.507121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1.505793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1.506886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1.496926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1.507131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1.488451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1.506957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11282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mainroad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1.172661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1.171058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1.171944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1.182426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1.180734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1.599022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1.613174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1.46492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1.613861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1.58938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1.587164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1.611952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1.614151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498625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guestroom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1.212687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1.222459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1.223237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1.224302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1.223378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1.223997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1.191787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1.192079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1.191015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1.188751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1.182431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1.18184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1.186269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544660"/>
                  </a:ext>
                </a:extLst>
              </a:tr>
              <a:tr h="321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basement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1.320749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1.324408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1.324971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1.345647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1.222134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1.346828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1.202612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1.093201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1.223981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1.222747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1.218833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1.223985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1.223332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7453301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hotwaterheating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1.039293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1.063144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1.069084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1.068964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1.068779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1.068172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1.06885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1.069057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1.346742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1.346707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1.346319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1.317261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1.34437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743390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airconditioning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1.207262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1.347697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1.346534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1.339002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1.327234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1.344352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1.346408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1.347994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1.295785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1.027626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1.067456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1.060065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1.069077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0850157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parking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1.211959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1.234073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1.260057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1.263867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1.242541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1.253624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1.258213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1.263375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1.261878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1.263647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1.347896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1.345114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1.347528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591781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prefarea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1.148598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1.212869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1.215931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1.200861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1.214086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1.205475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1.215609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1.189226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1.205614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1.213212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1.211409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1.259165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1.258986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341276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furnishingstatus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1.095641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1.119049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1.118431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1.119043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1.118997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1.113705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1.118277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1.117117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1.119108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1.118672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1.11485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1.119109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1.215864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4955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23E095-D510-E5C7-EF82-9B97E0B21812}"/>
              </a:ext>
            </a:extLst>
          </p:cNvPr>
          <p:cNvSpPr txBox="1"/>
          <p:nvPr/>
        </p:nvSpPr>
        <p:spPr>
          <a:xfrm>
            <a:off x="381668" y="2773504"/>
            <a:ext cx="35770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Multi-collinearity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Correlation between the predictor variables.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Variance Inflation Factor(VIF).</a:t>
            </a:r>
          </a:p>
        </p:txBody>
      </p:sp>
    </p:spTree>
    <p:extLst>
      <p:ext uri="{BB962C8B-B14F-4D97-AF65-F5344CB8AC3E}">
        <p14:creationId xmlns:p14="http://schemas.microsoft.com/office/powerpoint/2010/main" val="191230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8A9FF-34FC-9FF8-AEAE-32EDEF26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F6C2F-060A-EF46-3014-F51AA744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6644" y="248848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7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BD912-B0E7-BCA9-61F2-E20121804C74}"/>
              </a:ext>
            </a:extLst>
          </p:cNvPr>
          <p:cNvSpPr txBox="1"/>
          <p:nvPr/>
        </p:nvSpPr>
        <p:spPr>
          <a:xfrm>
            <a:off x="478127" y="1102857"/>
            <a:ext cx="48800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Multiple linear regression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Significant value is 0.05.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Area, bathrooms and air conditioning – high impact.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B9CFB-1A60-F62F-50A6-E69A5686D7E7}"/>
              </a:ext>
            </a:extLst>
          </p:cNvPr>
          <p:cNvSpPr txBox="1"/>
          <p:nvPr/>
        </p:nvSpPr>
        <p:spPr>
          <a:xfrm>
            <a:off x="478126" y="3421827"/>
            <a:ext cx="4495317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R-Squared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0.7162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316755-8327-962D-F50E-E2FB2BD0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63033"/>
              </p:ext>
            </p:extLst>
          </p:nvPr>
        </p:nvGraphicFramePr>
        <p:xfrm>
          <a:off x="5372100" y="1102857"/>
          <a:ext cx="6403884" cy="41380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7314">
                  <a:extLst>
                    <a:ext uri="{9D8B030D-6E8A-4147-A177-3AD203B41FA5}">
                      <a16:colId xmlns:a16="http://schemas.microsoft.com/office/drawing/2014/main" val="3179694430"/>
                    </a:ext>
                  </a:extLst>
                </a:gridCol>
                <a:gridCol w="1067314">
                  <a:extLst>
                    <a:ext uri="{9D8B030D-6E8A-4147-A177-3AD203B41FA5}">
                      <a16:colId xmlns:a16="http://schemas.microsoft.com/office/drawing/2014/main" val="3188808519"/>
                    </a:ext>
                  </a:extLst>
                </a:gridCol>
                <a:gridCol w="1067314">
                  <a:extLst>
                    <a:ext uri="{9D8B030D-6E8A-4147-A177-3AD203B41FA5}">
                      <a16:colId xmlns:a16="http://schemas.microsoft.com/office/drawing/2014/main" val="2098105627"/>
                    </a:ext>
                  </a:extLst>
                </a:gridCol>
                <a:gridCol w="1067314">
                  <a:extLst>
                    <a:ext uri="{9D8B030D-6E8A-4147-A177-3AD203B41FA5}">
                      <a16:colId xmlns:a16="http://schemas.microsoft.com/office/drawing/2014/main" val="3251838319"/>
                    </a:ext>
                  </a:extLst>
                </a:gridCol>
                <a:gridCol w="1067314">
                  <a:extLst>
                    <a:ext uri="{9D8B030D-6E8A-4147-A177-3AD203B41FA5}">
                      <a16:colId xmlns:a16="http://schemas.microsoft.com/office/drawing/2014/main" val="3033567838"/>
                    </a:ext>
                  </a:extLst>
                </a:gridCol>
                <a:gridCol w="1067314">
                  <a:extLst>
                    <a:ext uri="{9D8B030D-6E8A-4147-A177-3AD203B41FA5}">
                      <a16:colId xmlns:a16="http://schemas.microsoft.com/office/drawing/2014/main" val="1252423399"/>
                    </a:ext>
                  </a:extLst>
                </a:gridCol>
              </a:tblGrid>
              <a:tr h="20867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(&gt;|t|)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317550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(Intercept)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4094376.99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425322.52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0.0000000000000002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487772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0.0000000000000002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448029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bedrooms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71621.13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75201.1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0.341441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525003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1005655.58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107673.54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0.0000000000000002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581740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505742.09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67257.79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0.000000000000332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198811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mainroad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-426407.58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146954.95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-2.902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0.003906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38476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guestroom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-339978.69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133732.49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-2.542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0.011370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2715822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basement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-378372.21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113757.1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251357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hotwaterheating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-1123711.5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226338.24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-4.965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0.000000999495553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105379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airconditioning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-870808.7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114261.61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-7.621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0.000000000000167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687071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297226.54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61017.17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0.000001570445956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281219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prefarea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-606230.07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121623.94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-4.984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0.000000907870375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695021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furnishingstatus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-208295.77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66200.66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0.001770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67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94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A8537-2A12-77CC-FD92-547F732BED44}"/>
              </a:ext>
            </a:extLst>
          </p:cNvPr>
          <p:cNvSpPr txBox="1"/>
          <p:nvPr/>
        </p:nvSpPr>
        <p:spPr>
          <a:xfrm>
            <a:off x="960581" y="526473"/>
            <a:ext cx="5027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Factors Influencing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FB7E4B-C3BE-4A1D-AAA8-F66574A6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B919DF-7FA2-3D65-687C-AE792EED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7300" y="231596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8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showing a number of different sizes of bars&#10;&#10;Description automatically generated">
            <a:extLst>
              <a:ext uri="{FF2B5EF4-FFF2-40B4-BE49-F238E27FC236}">
                <a16:creationId xmlns:a16="http://schemas.microsoft.com/office/drawing/2014/main" id="{D0630FF4-F358-8A30-F713-D9C5FB59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302628"/>
            <a:ext cx="6076950" cy="3655259"/>
          </a:xfrm>
          <a:prstGeom prst="rect">
            <a:avLst/>
          </a:prstGeom>
        </p:spPr>
      </p:pic>
      <p:pic>
        <p:nvPicPr>
          <p:cNvPr id="8" name="Picture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C40125F9-9C47-E4A5-8803-948535A4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680613"/>
            <a:ext cx="4752975" cy="43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466B4-2E7B-2CD3-72A1-463BA74AABF9}"/>
              </a:ext>
            </a:extLst>
          </p:cNvPr>
          <p:cNvSpPr txBox="1"/>
          <p:nvPr/>
        </p:nvSpPr>
        <p:spPr>
          <a:xfrm>
            <a:off x="758079" y="268522"/>
            <a:ext cx="10675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 and Future Research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Conclusions</a:t>
            </a:r>
          </a:p>
          <a:p>
            <a:pPr lvl="1"/>
            <a:r>
              <a:rPr lang="en-US" dirty="0"/>
              <a:t>Based on this study: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Area, </a:t>
            </a:r>
            <a:r>
              <a:rPr lang="en-US" dirty="0" err="1"/>
              <a:t>no.of</a:t>
            </a:r>
            <a:r>
              <a:rPr lang="en-US" dirty="0"/>
              <a:t> bathrooms, stories and air conditioning have more effect on prices.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ain road, guest rooms, basements, and hot water heating have positive impact.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urnishing status of a property played a role.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Limitations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quality and size.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Assumptions of linear regression.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Omitted variables.</a:t>
            </a:r>
          </a:p>
          <a:p>
            <a:pPr lvl="2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Future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focus on gathering larger and more diverse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considering additional relevant variables.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exploring advanced modeling techniques.</a:t>
            </a:r>
            <a:endParaRPr lang="en-US" dirty="0"/>
          </a:p>
          <a:p>
            <a:pPr lvl="2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C0AC-FFB2-DD68-EC28-6D9445EB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8/02/2023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ECC5-3FE6-6A9F-B4C1-0D75280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2460" y="268522"/>
            <a:ext cx="2743200" cy="365125"/>
          </a:xfrm>
        </p:spPr>
        <p:txBody>
          <a:bodyPr/>
          <a:lstStyle/>
          <a:p>
            <a:fld id="{AC97936B-E74B-40A9-914A-FD58CE911F5C}" type="slidenum">
              <a:rPr lang="en-US" sz="2400" smtClean="0">
                <a:solidFill>
                  <a:schemeClr val="tx1"/>
                </a:solidFill>
              </a:rPr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3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652</Words>
  <Application>Microsoft Macintosh PowerPoint</Application>
  <PresentationFormat>Widescreen</PresentationFormat>
  <Paragraphs>423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Tenorite</vt:lpstr>
      <vt:lpstr>Wingdings</vt:lpstr>
      <vt:lpstr>Office Theme</vt:lpstr>
      <vt:lpstr>Factors Influencing Housing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Jayakishan Minnekanti</dc:creator>
  <cp:lastModifiedBy>Sri Deepthi Vootla</cp:lastModifiedBy>
  <cp:revision>5</cp:revision>
  <dcterms:created xsi:type="dcterms:W3CDTF">2023-07-30T02:34:35Z</dcterms:created>
  <dcterms:modified xsi:type="dcterms:W3CDTF">2023-08-03T23:45:12Z</dcterms:modified>
</cp:coreProperties>
</file>