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Canva Sans" charset="1" panose="020B0503030501040103"/>
      <p:regular r:id="rId16"/>
    </p:embeddedFont>
    <p:embeddedFont>
      <p:font typeface="Canva Sans Bold" charset="1" panose="020B0803030501040103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33984" y="729590"/>
            <a:ext cx="17020032" cy="4575835"/>
          </a:xfrm>
          <a:custGeom>
            <a:avLst/>
            <a:gdLst/>
            <a:ahLst/>
            <a:cxnLst/>
            <a:rect r="r" b="b" t="t" l="l"/>
            <a:pathLst>
              <a:path h="4575835" w="17020032">
                <a:moveTo>
                  <a:pt x="0" y="0"/>
                </a:moveTo>
                <a:lnTo>
                  <a:pt x="17020032" y="0"/>
                </a:lnTo>
                <a:lnTo>
                  <a:pt x="17020032" y="4575835"/>
                </a:lnTo>
                <a:lnTo>
                  <a:pt x="0" y="45758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3" t="0" r="-103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33984" y="6561514"/>
            <a:ext cx="17020032" cy="28903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731"/>
              </a:lnSpc>
            </a:pPr>
            <a:r>
              <a:rPr lang="en-US" sz="409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Elasticsearch is widely used for application performance, monitoring and observability-related tasks including security information and event management for cyber threat hunting for many industries.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2532" y="2092770"/>
            <a:ext cx="18085468" cy="8138461"/>
          </a:xfrm>
          <a:custGeom>
            <a:avLst/>
            <a:gdLst/>
            <a:ahLst/>
            <a:cxnLst/>
            <a:rect r="r" b="b" t="t" l="l"/>
            <a:pathLst>
              <a:path h="8138461" w="18085468">
                <a:moveTo>
                  <a:pt x="0" y="0"/>
                </a:moveTo>
                <a:lnTo>
                  <a:pt x="18085468" y="0"/>
                </a:lnTo>
                <a:lnTo>
                  <a:pt x="18085468" y="8138461"/>
                </a:lnTo>
                <a:lnTo>
                  <a:pt x="0" y="81384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02532" y="485057"/>
            <a:ext cx="17056768" cy="8620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87"/>
              </a:lnSpc>
            </a:pPr>
            <a:r>
              <a:rPr lang="en-US" sz="5062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Visualize data using ES|QL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02532" y="466007"/>
            <a:ext cx="12790329" cy="10110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20"/>
              </a:lnSpc>
            </a:pPr>
            <a:r>
              <a:rPr lang="en-US" sz="594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ELK Stack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02532" y="1663392"/>
            <a:ext cx="17817551" cy="19801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09"/>
              </a:lnSpc>
              <a:spcBef>
                <a:spcPct val="0"/>
              </a:spcBef>
            </a:pPr>
            <a:r>
              <a:rPr lang="en-US" sz="37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ELK stack is a collection of three Open source products - Elasticsearch, LogStash and kibana. they are developed, managed and maintained by the company called Elastic.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083679" y="5157104"/>
            <a:ext cx="304575" cy="434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2"/>
              </a:lnSpc>
              <a:spcBef>
                <a:spcPct val="0"/>
              </a:spcBef>
            </a:pPr>
            <a:r>
              <a:rPr lang="en-US" b="true" sz="2565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0" y="3955599"/>
            <a:ext cx="17716445" cy="3224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4025" indent="-397013" lvl="1">
              <a:lnSpc>
                <a:spcPts val="5148"/>
              </a:lnSpc>
              <a:buFont typeface="Arial"/>
              <a:buChar char="•"/>
            </a:pPr>
          </a:p>
          <a:p>
            <a:pPr algn="l" marL="794025" indent="-397013" lvl="1">
              <a:lnSpc>
                <a:spcPts val="5148"/>
              </a:lnSpc>
              <a:buFont typeface="Arial"/>
              <a:buChar char="•"/>
            </a:pPr>
            <a:r>
              <a:rPr lang="en-US" b="true" sz="367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  </a:t>
            </a:r>
            <a:r>
              <a:rPr lang="en-US" sz="367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- Open source full-text search and analytics engine. </a:t>
            </a:r>
          </a:p>
          <a:p>
            <a:pPr algn="l" marL="794025" indent="-397013" lvl="1">
              <a:lnSpc>
                <a:spcPts val="5148"/>
              </a:lnSpc>
              <a:buFont typeface="Arial"/>
              <a:buChar char="•"/>
            </a:pPr>
            <a:r>
              <a:rPr lang="en-US" b="true" sz="367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</a:t>
            </a:r>
            <a:r>
              <a:rPr lang="en-US" sz="367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- Used for server-side data processing pipeline for Elasticsearch.</a:t>
            </a:r>
          </a:p>
          <a:p>
            <a:pPr algn="l" marL="794025" indent="-397013" lvl="1">
              <a:lnSpc>
                <a:spcPts val="5148"/>
              </a:lnSpc>
              <a:buFont typeface="Arial"/>
              <a:buChar char="•"/>
            </a:pPr>
            <a:r>
              <a:rPr lang="en-US" b="true" sz="367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 </a:t>
            </a:r>
            <a:r>
              <a:rPr lang="en-US" sz="367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- Open source browser based visualization tool, mainly used to analyze large volume log files.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86034" y="2001987"/>
            <a:ext cx="17715931" cy="3902295"/>
          </a:xfrm>
          <a:custGeom>
            <a:avLst/>
            <a:gdLst/>
            <a:ahLst/>
            <a:cxnLst/>
            <a:rect r="r" b="b" t="t" l="l"/>
            <a:pathLst>
              <a:path h="3902295" w="17715931">
                <a:moveTo>
                  <a:pt x="0" y="0"/>
                </a:moveTo>
                <a:lnTo>
                  <a:pt x="17715932" y="0"/>
                </a:lnTo>
                <a:lnTo>
                  <a:pt x="17715932" y="3902296"/>
                </a:lnTo>
                <a:lnTo>
                  <a:pt x="0" y="39022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00" t="-2255" r="0" b="-6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02532" y="456482"/>
            <a:ext cx="12790329" cy="10536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00"/>
              </a:lnSpc>
            </a:pPr>
            <a:r>
              <a:rPr lang="en-US" sz="614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Logstash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02532" y="6956878"/>
            <a:ext cx="17715931" cy="1925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4002" indent="-397001" lvl="1">
              <a:lnSpc>
                <a:spcPts val="5148"/>
              </a:lnSpc>
              <a:buFont typeface="Arial"/>
              <a:buChar char="•"/>
            </a:pPr>
            <a:r>
              <a:rPr lang="en-US" b="true" sz="367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Input </a:t>
            </a:r>
            <a:r>
              <a:rPr lang="en-US" sz="367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Passing logs to process them into machine understandable format.</a:t>
            </a:r>
          </a:p>
          <a:p>
            <a:pPr algn="l" marL="794002" indent="-397001" lvl="1">
              <a:lnSpc>
                <a:spcPts val="5148"/>
              </a:lnSpc>
              <a:buFont typeface="Arial"/>
              <a:buChar char="•"/>
            </a:pPr>
            <a:r>
              <a:rPr lang="en-US" b="true" sz="367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Filters</a:t>
            </a:r>
            <a:r>
              <a:rPr lang="en-US" sz="367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It is a set of conditions to perform a particular action or event</a:t>
            </a:r>
          </a:p>
          <a:p>
            <a:pPr algn="l" marL="794002" indent="-397001" lvl="1">
              <a:lnSpc>
                <a:spcPts val="5148"/>
              </a:lnSpc>
              <a:buFont typeface="Arial"/>
              <a:buChar char="•"/>
            </a:pPr>
            <a:r>
              <a:rPr lang="en-US" b="true" sz="367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Output</a:t>
            </a:r>
            <a:r>
              <a:rPr lang="en-US" sz="367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Decision maker for processed event or log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47938" y="2291478"/>
            <a:ext cx="17022905" cy="6646408"/>
          </a:xfrm>
          <a:custGeom>
            <a:avLst/>
            <a:gdLst/>
            <a:ahLst/>
            <a:cxnLst/>
            <a:rect r="r" b="b" t="t" l="l"/>
            <a:pathLst>
              <a:path h="6646408" w="17022905">
                <a:moveTo>
                  <a:pt x="0" y="0"/>
                </a:moveTo>
                <a:lnTo>
                  <a:pt x="17022904" y="0"/>
                </a:lnTo>
                <a:lnTo>
                  <a:pt x="17022904" y="6646408"/>
                </a:lnTo>
                <a:lnTo>
                  <a:pt x="0" y="66464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388" r="0" b="-938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14400"/>
            <a:ext cx="12790329" cy="10110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20"/>
              </a:lnSpc>
            </a:pPr>
            <a:r>
              <a:rPr lang="en-US" sz="594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Dashboards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290765"/>
            <a:ext cx="16511362" cy="6967535"/>
          </a:xfrm>
          <a:custGeom>
            <a:avLst/>
            <a:gdLst/>
            <a:ahLst/>
            <a:cxnLst/>
            <a:rect r="r" b="b" t="t" l="l"/>
            <a:pathLst>
              <a:path h="6967535" w="16511362">
                <a:moveTo>
                  <a:pt x="0" y="0"/>
                </a:moveTo>
                <a:lnTo>
                  <a:pt x="16511362" y="0"/>
                </a:lnTo>
                <a:lnTo>
                  <a:pt x="16511362" y="6967535"/>
                </a:lnTo>
                <a:lnTo>
                  <a:pt x="0" y="69675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00" t="-9067" r="-30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14400"/>
            <a:ext cx="12790329" cy="10110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20"/>
              </a:lnSpc>
            </a:pPr>
            <a:r>
              <a:rPr lang="en-US" sz="594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Pie Chart Visualization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083679" y="5157104"/>
            <a:ext cx="304575" cy="434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2"/>
              </a:lnSpc>
              <a:spcBef>
                <a:spcPct val="0"/>
              </a:spcBef>
            </a:pPr>
            <a:r>
              <a:rPr lang="en-US" b="true" sz="2565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7332415"/>
            <a:ext cx="17716445" cy="1925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4025" indent="-397013" lvl="1">
              <a:lnSpc>
                <a:spcPts val="5148"/>
              </a:lnSpc>
              <a:buFont typeface="Arial"/>
              <a:buChar char="•"/>
            </a:pPr>
            <a:r>
              <a:rPr lang="en-US" b="true" sz="367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Range Queries</a:t>
            </a:r>
            <a:r>
              <a:rPr lang="en-US" sz="367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Useful to filter data from a specific period.</a:t>
            </a:r>
          </a:p>
          <a:p>
            <a:pPr algn="l" marL="794025" indent="-397013" lvl="1">
              <a:lnSpc>
                <a:spcPts val="5148"/>
              </a:lnSpc>
              <a:buFont typeface="Arial"/>
              <a:buChar char="•"/>
            </a:pPr>
            <a:r>
              <a:rPr lang="en-US" b="true" sz="367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Term Queries:</a:t>
            </a:r>
            <a:r>
              <a:rPr lang="en-US" sz="367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Useful for an exact match.</a:t>
            </a:r>
          </a:p>
          <a:p>
            <a:pPr algn="l" marL="794025" indent="-397013" lvl="1">
              <a:lnSpc>
                <a:spcPts val="5148"/>
              </a:lnSpc>
              <a:buFont typeface="Arial"/>
              <a:buChar char="•"/>
            </a:pPr>
            <a:r>
              <a:rPr lang="en-US" b="true" sz="367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Match Queries</a:t>
            </a:r>
            <a:r>
              <a:rPr lang="en-US" sz="367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More flexible and useful for broader and targeted result.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2737370" y="1771767"/>
            <a:ext cx="10503905" cy="5332649"/>
          </a:xfrm>
          <a:custGeom>
            <a:avLst/>
            <a:gdLst/>
            <a:ahLst/>
            <a:cxnLst/>
            <a:rect r="r" b="b" t="t" l="l"/>
            <a:pathLst>
              <a:path h="5332649" w="10503905">
                <a:moveTo>
                  <a:pt x="0" y="0"/>
                </a:moveTo>
                <a:lnTo>
                  <a:pt x="10503905" y="0"/>
                </a:lnTo>
                <a:lnTo>
                  <a:pt x="10503905" y="5332649"/>
                </a:lnTo>
                <a:lnTo>
                  <a:pt x="0" y="53326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2451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02532" y="466007"/>
            <a:ext cx="12790329" cy="10110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20"/>
              </a:lnSpc>
            </a:pPr>
            <a:r>
              <a:rPr lang="en-US" sz="594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Querying in DSL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02532" y="466007"/>
            <a:ext cx="12790329" cy="10110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20"/>
              </a:lnSpc>
            </a:pPr>
            <a:r>
              <a:rPr lang="en-US" sz="594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Boolean Queries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02532" y="1663392"/>
            <a:ext cx="17817551" cy="19801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09"/>
              </a:lnSpc>
            </a:pPr>
            <a:r>
              <a:rPr lang="en-US" sz="37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Elasticsearch provides a powerful querying known as query DSL(domain specific language).</a:t>
            </a:r>
          </a:p>
          <a:p>
            <a:pPr algn="l">
              <a:lnSpc>
                <a:spcPts val="5309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202532" y="3781968"/>
            <a:ext cx="17817551" cy="5326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18858" indent="-409429" lvl="1">
              <a:lnSpc>
                <a:spcPts val="5309"/>
              </a:lnSpc>
              <a:buFont typeface="Arial"/>
              <a:buChar char="•"/>
            </a:pPr>
            <a:r>
              <a:rPr lang="en-US" sz="37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</a:t>
            </a:r>
            <a:r>
              <a:rPr lang="en-US" b="true" sz="379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must </a:t>
            </a:r>
            <a:r>
              <a:rPr lang="en-US" sz="37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clause specifies conditions that must be met for a document to be considered a match.</a:t>
            </a:r>
          </a:p>
          <a:p>
            <a:pPr algn="l" marL="818858" indent="-409429" lvl="1">
              <a:lnSpc>
                <a:spcPts val="5309"/>
              </a:lnSpc>
              <a:buFont typeface="Arial"/>
              <a:buChar char="•"/>
            </a:pPr>
            <a:r>
              <a:rPr lang="en-US" sz="37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</a:t>
            </a:r>
            <a:r>
              <a:rPr lang="en-US" b="true" sz="379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must_not</a:t>
            </a:r>
            <a:r>
              <a:rPr lang="en-US" sz="37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clause excludes documents that match specific criteria,</a:t>
            </a:r>
          </a:p>
          <a:p>
            <a:pPr algn="l" marL="818858" indent="-409429" lvl="1">
              <a:lnSpc>
                <a:spcPts val="5309"/>
              </a:lnSpc>
              <a:buFont typeface="Arial"/>
              <a:buChar char="•"/>
            </a:pPr>
            <a:r>
              <a:rPr lang="en-US" sz="37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</a:t>
            </a:r>
            <a:r>
              <a:rPr lang="en-US" b="true" sz="379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should </a:t>
            </a:r>
            <a:r>
              <a:rPr lang="en-US" sz="37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clause specifies additional conditions that are desirable, but not required for a document to be considered a match. if the document matches, it will contribute to the scoring</a:t>
            </a:r>
          </a:p>
          <a:p>
            <a:pPr algn="l" marL="818858" indent="-409429" lvl="1">
              <a:lnSpc>
                <a:spcPts val="5309"/>
              </a:lnSpc>
              <a:buFont typeface="Arial"/>
              <a:buChar char="•"/>
            </a:pPr>
            <a:r>
              <a:rPr lang="en-US" sz="37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</a:t>
            </a:r>
            <a:r>
              <a:rPr lang="en-US" b="true" sz="379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filter </a:t>
            </a:r>
            <a:r>
              <a:rPr lang="en-US" sz="37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clause applies conditions that must be met but does not affect the relevant score of the documents.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02532" y="466007"/>
            <a:ext cx="12790329" cy="10110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20"/>
              </a:lnSpc>
            </a:pPr>
            <a:r>
              <a:rPr lang="en-US" sz="594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Visualization in Kibana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02532" y="1663392"/>
            <a:ext cx="17817551" cy="19801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09"/>
              </a:lnSpc>
            </a:pPr>
            <a:r>
              <a:rPr lang="en-US" sz="37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Elasticsearch provides a powerful querying known as query DSL(domain specific language).</a:t>
            </a:r>
          </a:p>
          <a:p>
            <a:pPr algn="l">
              <a:lnSpc>
                <a:spcPts val="5309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202532" y="3781968"/>
            <a:ext cx="17817551" cy="5326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18858" indent="-409429" lvl="1">
              <a:lnSpc>
                <a:spcPts val="5309"/>
              </a:lnSpc>
              <a:buFont typeface="Arial"/>
              <a:buChar char="•"/>
            </a:pPr>
            <a:r>
              <a:rPr lang="en-US" sz="37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</a:t>
            </a:r>
            <a:r>
              <a:rPr lang="en-US" b="true" sz="379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must </a:t>
            </a:r>
            <a:r>
              <a:rPr lang="en-US" sz="37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clause specifies conditions that must be met for a document to be considered a match.</a:t>
            </a:r>
          </a:p>
          <a:p>
            <a:pPr algn="l" marL="818858" indent="-409429" lvl="1">
              <a:lnSpc>
                <a:spcPts val="5309"/>
              </a:lnSpc>
              <a:buFont typeface="Arial"/>
              <a:buChar char="•"/>
            </a:pPr>
            <a:r>
              <a:rPr lang="en-US" sz="37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</a:t>
            </a:r>
            <a:r>
              <a:rPr lang="en-US" b="true" sz="379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must_not</a:t>
            </a:r>
            <a:r>
              <a:rPr lang="en-US" sz="37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clause excludes documents that match specific criteria,</a:t>
            </a:r>
          </a:p>
          <a:p>
            <a:pPr algn="l" marL="818858" indent="-409429" lvl="1">
              <a:lnSpc>
                <a:spcPts val="5309"/>
              </a:lnSpc>
              <a:buFont typeface="Arial"/>
              <a:buChar char="•"/>
            </a:pPr>
            <a:r>
              <a:rPr lang="en-US" sz="37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</a:t>
            </a:r>
            <a:r>
              <a:rPr lang="en-US" b="true" sz="379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should </a:t>
            </a:r>
            <a:r>
              <a:rPr lang="en-US" sz="37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clause specifies additional conditions that are desirable, but not required for a document to be considered a match. if the document matches, it will contribute to the scoring</a:t>
            </a:r>
          </a:p>
          <a:p>
            <a:pPr algn="l" marL="818858" indent="-409429" lvl="1">
              <a:lnSpc>
                <a:spcPts val="5309"/>
              </a:lnSpc>
              <a:buFont typeface="Arial"/>
              <a:buChar char="•"/>
            </a:pPr>
            <a:r>
              <a:rPr lang="en-US" sz="37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</a:t>
            </a:r>
            <a:r>
              <a:rPr lang="en-US" b="true" sz="379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filter </a:t>
            </a:r>
            <a:r>
              <a:rPr lang="en-US" sz="37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clause applies conditions that must be met but does not affect the relevant score of the documents.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2532" y="1742182"/>
            <a:ext cx="17726860" cy="8154356"/>
          </a:xfrm>
          <a:custGeom>
            <a:avLst/>
            <a:gdLst/>
            <a:ahLst/>
            <a:cxnLst/>
            <a:rect r="r" b="b" t="t" l="l"/>
            <a:pathLst>
              <a:path h="8154356" w="17726860">
                <a:moveTo>
                  <a:pt x="0" y="0"/>
                </a:moveTo>
                <a:lnTo>
                  <a:pt x="17726860" y="0"/>
                </a:lnTo>
                <a:lnTo>
                  <a:pt x="17726860" y="8154355"/>
                </a:lnTo>
                <a:lnTo>
                  <a:pt x="0" y="81543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02532" y="485057"/>
            <a:ext cx="17056768" cy="8620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87"/>
              </a:lnSpc>
            </a:pPr>
            <a:r>
              <a:rPr lang="en-US" sz="5062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Visualize data using KQL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DAGVvFy2SoA</dc:identifier>
  <dcterms:modified xsi:type="dcterms:W3CDTF">2011-08-01T06:04:30Z</dcterms:modified>
  <cp:revision>1</cp:revision>
  <dc:title>Elasticsearch</dc:title>
</cp:coreProperties>
</file>