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9"/>
  </p:notesMasterIdLst>
  <p:sldIdLst>
    <p:sldId id="318" r:id="rId3"/>
    <p:sldId id="319" r:id="rId4"/>
    <p:sldId id="312" r:id="rId5"/>
    <p:sldId id="317" r:id="rId6"/>
    <p:sldId id="315" r:id="rId7"/>
    <p:sldId id="316" r:id="rId8"/>
  </p:sldIdLst>
  <p:sldSz cx="9144000" cy="6858000" type="screen4x3"/>
  <p:notesSz cx="6858000" cy="9144000"/>
  <p:custDataLst>
    <p:tags r:id="rId10"/>
  </p:custDataLst>
  <p:defaultTextStyle>
    <a:defPPr>
      <a:defRPr lang="en-US"/>
    </a:defPPr>
    <a:lvl1pPr algn="ctr" rtl="0" fontAlgn="base">
      <a:lnSpc>
        <a:spcPct val="120000"/>
      </a:lnSpc>
      <a:spcBef>
        <a:spcPct val="2000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lnSpc>
        <a:spcPct val="120000"/>
      </a:lnSpc>
      <a:spcBef>
        <a:spcPct val="2000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lnSpc>
        <a:spcPct val="120000"/>
      </a:lnSpc>
      <a:spcBef>
        <a:spcPct val="2000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lnSpc>
        <a:spcPct val="120000"/>
      </a:lnSpc>
      <a:spcBef>
        <a:spcPct val="2000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lnSpc>
        <a:spcPct val="120000"/>
      </a:lnSpc>
      <a:spcBef>
        <a:spcPct val="2000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sh561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E512"/>
    <a:srgbClr val="FFCE00"/>
    <a:srgbClr val="00AB39"/>
    <a:srgbClr val="A128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34" autoAdjust="0"/>
    <p:restoredTop sz="95018" autoAdjust="0"/>
  </p:normalViewPr>
  <p:slideViewPr>
    <p:cSldViewPr>
      <p:cViewPr varScale="1">
        <p:scale>
          <a:sx n="87" d="100"/>
          <a:sy n="87" d="100"/>
        </p:scale>
        <p:origin x="616" y="200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commentAuthors" Target="commentAuthor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notesMaster" Target="notesMasters/notesMaster1.xml"/><Relationship Id="rId10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Work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Sheet1!$C$2</c:f>
              <c:strCache>
                <c:ptCount val="1"/>
                <c:pt idx="0">
                  <c:v>Cost_Effectiveness</c:v>
                </c:pt>
              </c:strCache>
            </c:strRef>
          </c:tx>
          <c:spPr>
            <a:solidFill>
              <a:srgbClr val="00800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A12830"/>
              </a:solidFill>
              <a:ln>
                <a:noFill/>
              </a:ln>
              <a:effectLst/>
            </c:spPr>
          </c:dPt>
          <c:cat>
            <c:strRef>
              <c:f>Sheet1!$B$3:$B$8</c:f>
              <c:strCache>
                <c:ptCount val="6"/>
                <c:pt idx="0">
                  <c:v>production_budget  </c:v>
                </c:pt>
                <c:pt idx="1">
                  <c:v>runtime_minutes     </c:v>
                </c:pt>
                <c:pt idx="2">
                  <c:v>top_dir_ind  </c:v>
                </c:pt>
                <c:pt idx="3">
                  <c:v>release_summer  </c:v>
                </c:pt>
                <c:pt idx="4">
                  <c:v>release_holiday  </c:v>
                </c:pt>
                <c:pt idx="5">
                  <c:v>big_studio  </c:v>
                </c:pt>
              </c:strCache>
            </c:strRef>
          </c:cat>
          <c:val>
            <c:numRef>
              <c:f>Sheet1!$C$3:$C$8</c:f>
              <c:numCache>
                <c:formatCode>General</c:formatCode>
                <c:ptCount val="6"/>
                <c:pt idx="0">
                  <c:v>0.734273</c:v>
                </c:pt>
                <c:pt idx="1">
                  <c:v>1.123586</c:v>
                </c:pt>
                <c:pt idx="2">
                  <c:v>1.430231</c:v>
                </c:pt>
                <c:pt idx="3">
                  <c:v>1.527979</c:v>
                </c:pt>
                <c:pt idx="4">
                  <c:v>1.315905</c:v>
                </c:pt>
                <c:pt idx="5">
                  <c:v>1.214461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00542032"/>
        <c:axId val="-2105449920"/>
      </c:barChart>
      <c:catAx>
        <c:axId val="-2100542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5449920"/>
        <c:crosses val="autoZero"/>
        <c:auto val="1"/>
        <c:lblAlgn val="ctr"/>
        <c:lblOffset val="100"/>
        <c:noMultiLvlLbl val="0"/>
      </c:catAx>
      <c:valAx>
        <c:axId val="-2105449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0542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/>
            </a:lvl1pPr>
          </a:lstStyle>
          <a:p>
            <a:endParaRPr lang="en-US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/>
            </a:lvl1pPr>
          </a:lstStyle>
          <a:p>
            <a:endParaRPr lang="en-US" alt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/>
            </a:lvl1pPr>
          </a:lstStyle>
          <a:p>
            <a:endParaRPr lang="en-US" alt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/>
            </a:lvl1pPr>
          </a:lstStyle>
          <a:p>
            <a:fld id="{5038CB8B-FE07-4CD3-993E-8A10252840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18599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62A336-1E4E-4DB1-BC8D-43142412FA7F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Template version: 7/29/2013, for PowerPoint 2010</a:t>
            </a:r>
          </a:p>
        </p:txBody>
      </p:sp>
    </p:spTree>
    <p:extLst>
      <p:ext uri="{BB962C8B-B14F-4D97-AF65-F5344CB8AC3E}">
        <p14:creationId xmlns:p14="http://schemas.microsoft.com/office/powerpoint/2010/main" val="290091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3103BD-3506-42D5-B40D-5685F78135B3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7649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>
          <a:xfrm>
            <a:off x="755650" y="496888"/>
            <a:ext cx="5300663" cy="3976687"/>
          </a:xfrm>
        </p:spPr>
      </p:sp>
      <p:sp>
        <p:nvSpPr>
          <p:cNvPr id="4" name="Notes Placeholder 3"/>
          <p:cNvSpPr>
            <a:spLocks noGrp="1"/>
          </p:cNvSpPr>
          <p:nvPr>
            <p:ph type="body" idx="1"/>
          </p:nvPr>
        </p:nvSpPr>
        <p:spPr>
          <a:xfrm>
            <a:off x="756056" y="4806156"/>
            <a:ext cx="5299850" cy="166199"/>
          </a:xfr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330640" y="9752013"/>
            <a:ext cx="150682" cy="153888"/>
          </a:xfrm>
          <a:prstGeom prst="rect">
            <a:avLst/>
          </a:prstGeom>
        </p:spPr>
        <p:txBody>
          <a:bodyPr vert="horz" wrap="none" lIns="0" tIns="0" rIns="0" bIns="0" rtlCol="0" anchor="t" anchorCtr="1">
            <a:spAutoFit/>
          </a:bodyPr>
          <a:lstStyle>
            <a:lvl1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000" b="0">
                <a:latin typeface="Times New Roman"/>
              </a:defRPr>
            </a:lvl1pPr>
          </a:lstStyle>
          <a:p>
            <a:fld id="{959B9CE9-9058-4623-9AC8-11C2AD42CB8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02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2ED14D-BF85-48B5-A39A-63F24613253E}" type="slidenum">
              <a:rPr lang="en-US" smtClean="0">
                <a:solidFill>
                  <a:srgbClr val="000000"/>
                </a:solidFill>
              </a:rPr>
              <a:pPr/>
              <a:t>5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06909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1828800" y="6446838"/>
            <a:ext cx="5486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en-US" altLang="en-US" sz="1000" b="0"/>
              <a:t>Confidential</a:t>
            </a:r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ctrTitle"/>
          </p:nvPr>
        </p:nvSpPr>
        <p:spPr bwMode="auto">
          <a:xfrm>
            <a:off x="1438275" y="2428875"/>
            <a:ext cx="7400925" cy="950913"/>
          </a:xfrm>
        </p:spPr>
        <p:txBody>
          <a:bodyPr/>
          <a:lstStyle>
            <a:lvl1pPr>
              <a:spcBef>
                <a:spcPct val="20000"/>
              </a:spcBef>
              <a:defRPr sz="2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438275" y="3657600"/>
            <a:ext cx="6400800" cy="24384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pic>
        <p:nvPicPr>
          <p:cNvPr id="3093" name="Picture 21" descr="C1_Core_G_RGB_R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063" y="588963"/>
            <a:ext cx="3784600" cy="131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44500" y="6261100"/>
            <a:ext cx="2540000" cy="444500"/>
          </a:xfrm>
        </p:spPr>
        <p:txBody>
          <a:bodyPr/>
          <a:lstStyle/>
          <a:p>
            <a:r>
              <a:rPr lang="en-US" smtClean="0"/>
              <a:t>Capital One Confidential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723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76200"/>
            <a:ext cx="21336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76200"/>
            <a:ext cx="62484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30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534400" cy="7032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304800" y="1058863"/>
            <a:ext cx="8534400" cy="4960937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99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1828800" y="6446838"/>
            <a:ext cx="5486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000" b="0" dirty="0">
                <a:solidFill>
                  <a:srgbClr val="000000"/>
                </a:solidFill>
              </a:rPr>
              <a:t>Confidential</a:t>
            </a:r>
          </a:p>
        </p:txBody>
      </p:sp>
      <p:pic>
        <p:nvPicPr>
          <p:cNvPr id="5" name="Picture 21" descr="C1_Core_G_RGB_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6063" y="588963"/>
            <a:ext cx="3784600" cy="131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3" name="Rectangle 11"/>
          <p:cNvSpPr>
            <a:spLocks noGrp="1" noChangeArrowheads="1"/>
          </p:cNvSpPr>
          <p:nvPr>
            <p:ph type="ctrTitle"/>
          </p:nvPr>
        </p:nvSpPr>
        <p:spPr bwMode="auto">
          <a:xfrm>
            <a:off x="1438275" y="2428875"/>
            <a:ext cx="7400925" cy="950913"/>
          </a:xfrm>
        </p:spPr>
        <p:txBody>
          <a:bodyPr/>
          <a:lstStyle>
            <a:lvl1pPr>
              <a:spcBef>
                <a:spcPts val="0"/>
              </a:spcBef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438275" y="3657600"/>
            <a:ext cx="6400800" cy="24384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09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9323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58863"/>
            <a:ext cx="4191000" cy="4960937"/>
          </a:xfrm>
        </p:spPr>
        <p:txBody>
          <a:bodyPr/>
          <a:lstStyle>
            <a:lvl1pPr>
              <a:spcBef>
                <a:spcPts val="0"/>
              </a:spcBef>
              <a:defRPr sz="1600"/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200"/>
            </a:lvl3pPr>
            <a:lvl4pPr>
              <a:spcBef>
                <a:spcPts val="0"/>
              </a:spcBef>
              <a:defRPr sz="1200"/>
            </a:lvl4pPr>
            <a:lvl5pPr>
              <a:spcBef>
                <a:spcPts val="0"/>
              </a:spcBef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8863"/>
            <a:ext cx="4191000" cy="4960937"/>
          </a:xfrm>
        </p:spPr>
        <p:txBody>
          <a:bodyPr/>
          <a:lstStyle>
            <a:lvl1pPr>
              <a:spcBef>
                <a:spcPts val="0"/>
              </a:spcBef>
              <a:defRPr sz="1600"/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200"/>
            </a:lvl3pPr>
            <a:lvl4pPr>
              <a:spcBef>
                <a:spcPts val="0"/>
              </a:spcBef>
              <a:defRPr sz="1200"/>
            </a:lvl4pPr>
            <a:lvl5pPr>
              <a:spcBef>
                <a:spcPts val="0"/>
              </a:spcBef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6350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0249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1662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57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0157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58863"/>
            <a:ext cx="4191000" cy="49609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8863"/>
            <a:ext cx="4191000" cy="49609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67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144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531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1942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0584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0068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theme" Target="../theme/theme2.xml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gray">
          <a:xfrm>
            <a:off x="304800" y="76200"/>
            <a:ext cx="85344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1058863"/>
            <a:ext cx="8534400" cy="4960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gray">
          <a:xfrm>
            <a:off x="8501063" y="6446838"/>
            <a:ext cx="4143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lnSpc>
                <a:spcPct val="100000"/>
              </a:lnSpc>
              <a:spcBef>
                <a:spcPct val="0"/>
              </a:spcBef>
            </a:pPr>
            <a:fld id="{12363A5A-EEE0-4A34-8B40-BD57D5888756}" type="slidenum">
              <a:rPr lang="en-US" altLang="en-US" sz="1000" b="0"/>
              <a:pPr algn="r" eaLnBrk="0" hangingPunct="0">
                <a:lnSpc>
                  <a:spcPct val="100000"/>
                </a:lnSpc>
                <a:spcBef>
                  <a:spcPct val="0"/>
                </a:spcBef>
              </a:pPr>
              <a:t>‹#›</a:t>
            </a:fld>
            <a:endParaRPr lang="en-US" altLang="en-US" sz="1000" b="0"/>
          </a:p>
        </p:txBody>
      </p:sp>
      <p:sp>
        <p:nvSpPr>
          <p:cNvPr id="1036" name="Text Box 12"/>
          <p:cNvSpPr txBox="1">
            <a:spLocks noChangeArrowheads="1"/>
          </p:cNvSpPr>
          <p:nvPr/>
        </p:nvSpPr>
        <p:spPr bwMode="gray">
          <a:xfrm>
            <a:off x="1828800" y="6446838"/>
            <a:ext cx="5486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en-US" altLang="en-US" sz="1000" b="0"/>
              <a:t>Confidential</a:t>
            </a:r>
          </a:p>
        </p:txBody>
      </p:sp>
      <p:pic>
        <p:nvPicPr>
          <p:cNvPr id="1043" name="Picture 19" descr="C1_Core_G_RGB_R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370638"/>
            <a:ext cx="10509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44500" y="6261099"/>
            <a:ext cx="2540000" cy="444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Capital One Confidential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9pPr>
    </p:titleStyle>
    <p:bodyStyle>
      <a:lvl1pPr marL="234950" indent="-2349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568325" indent="-21907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2pPr>
      <a:lvl3pPr marL="908050" indent="-2159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3pPr>
      <a:lvl4pPr marL="1257300" indent="-2349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1612900" indent="-2413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5pPr>
      <a:lvl6pPr marL="2070100" indent="-2413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6pPr>
      <a:lvl7pPr marL="2527300" indent="-2413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7pPr>
      <a:lvl8pPr marL="2984500" indent="-2413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8pPr>
      <a:lvl9pPr marL="3441700" indent="-2413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gray">
          <a:xfrm>
            <a:off x="304800" y="76200"/>
            <a:ext cx="8534400" cy="70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1058863"/>
            <a:ext cx="8534400" cy="496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gray">
          <a:xfrm>
            <a:off x="8501063" y="6446838"/>
            <a:ext cx="414337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lnSpc>
                <a:spcPct val="100000"/>
              </a:lnSpc>
              <a:spcBef>
                <a:spcPct val="0"/>
              </a:spcBef>
              <a:defRPr/>
            </a:pPr>
            <a:fld id="{7FF9A1F4-64AA-44F0-9CF9-9F4BF196AB76}" type="slidenum">
              <a:rPr lang="en-US" sz="1000" b="0">
                <a:solidFill>
                  <a:srgbClr val="000000"/>
                </a:solidFill>
              </a:rPr>
              <a:pPr algn="r" eaLnBrk="0" hangingPunct="0">
                <a:lnSpc>
                  <a:spcPct val="100000"/>
                </a:lnSpc>
                <a:spcBef>
                  <a:spcPct val="0"/>
                </a:spcBef>
                <a:defRPr/>
              </a:pPr>
              <a:t>‹#›</a:t>
            </a:fld>
            <a:endParaRPr lang="en-US" sz="1000" b="0" dirty="0">
              <a:solidFill>
                <a:srgbClr val="000000"/>
              </a:solidFill>
            </a:endParaRPr>
          </a:p>
        </p:txBody>
      </p:sp>
      <p:sp>
        <p:nvSpPr>
          <p:cNvPr id="1036" name="Text Box 12"/>
          <p:cNvSpPr txBox="1">
            <a:spLocks noChangeArrowheads="1"/>
          </p:cNvSpPr>
          <p:nvPr/>
        </p:nvSpPr>
        <p:spPr bwMode="gray">
          <a:xfrm>
            <a:off x="1828800" y="6446838"/>
            <a:ext cx="5486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000" b="0" dirty="0">
                <a:solidFill>
                  <a:srgbClr val="000000"/>
                </a:solidFill>
              </a:rPr>
              <a:t>Confidential</a:t>
            </a:r>
          </a:p>
        </p:txBody>
      </p:sp>
      <p:pic>
        <p:nvPicPr>
          <p:cNvPr id="1030" name="Picture 19" descr="C1_Core_G_RGB_R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4800" y="6370638"/>
            <a:ext cx="10509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9568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9pPr>
    </p:titleStyle>
    <p:bodyStyle>
      <a:lvl1pPr marL="234950" indent="-234950" algn="l" rtl="0" eaLnBrk="1" fontAlgn="base" hangingPunct="1">
        <a:lnSpc>
          <a:spcPct val="120000"/>
        </a:lnSpc>
        <a:spcBef>
          <a:spcPts val="20"/>
        </a:spcBef>
        <a:spcAft>
          <a:spcPct val="0"/>
        </a:spcAft>
        <a:buChar char="•"/>
        <a:defRPr sz="1800" b="1">
          <a:solidFill>
            <a:schemeClr val="tx1"/>
          </a:solidFill>
          <a:latin typeface="+mn-lt"/>
          <a:ea typeface="+mn-ea"/>
          <a:cs typeface="+mn-cs"/>
        </a:defRPr>
      </a:lvl1pPr>
      <a:lvl2pPr marL="568325" indent="-219075" algn="l" rtl="0" eaLnBrk="1" fontAlgn="base" hangingPunct="1">
        <a:lnSpc>
          <a:spcPct val="120000"/>
        </a:lnSpc>
        <a:spcBef>
          <a:spcPts val="2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2pPr>
      <a:lvl3pPr marL="908050" indent="-215900" algn="l" rtl="0" eaLnBrk="1" fontAlgn="base" hangingPunct="1">
        <a:lnSpc>
          <a:spcPct val="120000"/>
        </a:lnSpc>
        <a:spcBef>
          <a:spcPts val="2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3pPr>
      <a:lvl4pPr marL="1257300" indent="-234950" algn="l" rtl="0" eaLnBrk="1" fontAlgn="base" hangingPunct="1">
        <a:lnSpc>
          <a:spcPct val="120000"/>
        </a:lnSpc>
        <a:spcBef>
          <a:spcPts val="2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1612900" indent="-241300" algn="l" rtl="0" eaLnBrk="1" fontAlgn="base" hangingPunct="1">
        <a:lnSpc>
          <a:spcPct val="120000"/>
        </a:lnSpc>
        <a:spcBef>
          <a:spcPts val="2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5pPr>
      <a:lvl6pPr marL="2070100" indent="-2413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6pPr>
      <a:lvl7pPr marL="2527300" indent="-2413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7pPr>
      <a:lvl8pPr marL="2984500" indent="-2413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8pPr>
      <a:lvl9pPr marL="3441700" indent="-2413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tags" Target="../tags/tag4.xml"/><Relationship Id="rId5" Type="http://schemas.openxmlformats.org/officeDocument/2006/relationships/slideLayout" Target="../slideLayouts/slideLayout16.xml"/><Relationship Id="rId6" Type="http://schemas.openxmlformats.org/officeDocument/2006/relationships/notesSlide" Target="../notesSlides/notesSlide3.xml"/><Relationship Id="rId7" Type="http://schemas.openxmlformats.org/officeDocument/2006/relationships/oleObject" Target="../embeddings/oleObject1.bin"/><Relationship Id="rId8" Type="http://schemas.openxmlformats.org/officeDocument/2006/relationships/image" Target="../media/image7.emf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" Type="http://schemas.openxmlformats.org/officeDocument/2006/relationships/vmlDrawing" Target="../drawings/vmlDrawing1.vml"/><Relationship Id="rId2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3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Data Science Bootcamp</a:t>
            </a:r>
            <a:br>
              <a:rPr lang="en-US" dirty="0" smtClean="0"/>
            </a:br>
            <a:r>
              <a:rPr lang="en-US" dirty="0" smtClean="0"/>
              <a:t>Week 1 Movie Project</a:t>
            </a:r>
            <a:endParaRPr lang="en-US" dirty="0" smtClean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438275" y="3886200"/>
            <a:ext cx="6400800" cy="17526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+mj-lt"/>
              </a:rPr>
              <a:t>Team Orange</a:t>
            </a:r>
          </a:p>
          <a:p>
            <a:pPr eaLnBrk="1" hangingPunct="1"/>
            <a:r>
              <a:rPr lang="en-US" dirty="0" smtClean="0">
                <a:latin typeface="+mj-lt"/>
              </a:rPr>
              <a:t>Friday, July 1, 2016</a:t>
            </a:r>
            <a:endParaRPr lang="en-US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3449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828800" y="2321018"/>
            <a:ext cx="5486400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296" tIns="46648" rIns="93296" bIns="46648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Quality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28800" y="2970460"/>
            <a:ext cx="5486400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296" tIns="46648" rIns="93296" bIns="46648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Visualization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28800" y="3619902"/>
            <a:ext cx="5486400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296" tIns="46648" rIns="93296" bIns="46648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Model Building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20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915400" cy="703263"/>
          </a:xfrm>
          <a:noFill/>
          <a:ln/>
        </p:spPr>
        <p:txBody>
          <a:bodyPr/>
          <a:lstStyle/>
          <a:p>
            <a:r>
              <a:rPr lang="en-US" altLang="en-US" dirty="0"/>
              <a:t>D</a:t>
            </a:r>
            <a:r>
              <a:rPr lang="en-US" altLang="en-US" dirty="0" smtClean="0"/>
              <a:t>ata exploration provided insights on data structure and quality. Fields with high missing % were processed before entering the model</a:t>
            </a:r>
            <a:endParaRPr lang="en-US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218713"/>
              </p:ext>
            </p:extLst>
          </p:nvPr>
        </p:nvGraphicFramePr>
        <p:xfrm>
          <a:off x="772256" y="990600"/>
          <a:ext cx="2708727" cy="4953000"/>
        </p:xfrm>
        <a:graphic>
          <a:graphicData uri="http://schemas.openxmlformats.org/drawingml/2006/table">
            <a:tbl>
              <a:tblPr/>
              <a:tblGrid>
                <a:gridCol w="1873918"/>
                <a:gridCol w="834809"/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Raw Data Fields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% Missing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release_date_limited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92.1%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production_budget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57.3%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director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41.7%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worldwide_gross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24.3%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num_user_ratings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14.0%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metascore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12.3%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runtime_minutes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studio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complete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metacritic_page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num_critic_reviews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num_user_reviews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rating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release_date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user_score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opening_per_theater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opening_weekend_take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widest_release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domestic_gross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release_date_wide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alt_title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mojo_slug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title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025" y="779463"/>
            <a:ext cx="4241631" cy="285337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026" y="3657600"/>
            <a:ext cx="4383774" cy="27530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1000" y="6010668"/>
            <a:ext cx="3345819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/>
              <a:t>N</a:t>
            </a:r>
            <a:r>
              <a:rPr lang="en-US" sz="1200" u="sng" dirty="0" smtClean="0"/>
              <a:t>umber of records </a:t>
            </a:r>
            <a:r>
              <a:rPr lang="en-US" sz="1200" u="sng" dirty="0"/>
              <a:t>after merging: </a:t>
            </a:r>
            <a:r>
              <a:rPr lang="is-IS" sz="1200" u="sng" dirty="0"/>
              <a:t>3728</a:t>
            </a:r>
            <a:endParaRPr lang="en-US" sz="12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584319" y="3657600"/>
            <a:ext cx="1625481" cy="2471747"/>
          </a:xfrm>
          <a:prstGeom prst="rect">
            <a:avLst/>
          </a:prstGeom>
          <a:solidFill>
            <a:srgbClr val="91B0FF">
              <a:lumMod val="20000"/>
              <a:lumOff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lIns="182880" tIns="46643" rIns="93286" bIns="46643" rtlCol="0" anchor="t"/>
          <a:lstStyle/>
          <a:p>
            <a:pPr marL="9144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kern="0" noProof="0" dirty="0" smtClean="0">
                <a:solidFill>
                  <a:srgbClr val="000000"/>
                </a:solidFill>
                <a:latin typeface="Arial"/>
                <a:ea typeface="ＭＳ Ｐゴシック"/>
              </a:rPr>
              <a:t>Profitable movies do not require a good </a:t>
            </a:r>
            <a:r>
              <a:rPr lang="en-US" sz="1600" b="0" kern="0" dirty="0" smtClean="0">
                <a:solidFill>
                  <a:srgbClr val="000000"/>
                </a:solidFill>
                <a:latin typeface="Arial"/>
                <a:ea typeface="ＭＳ Ｐゴシック"/>
              </a:rPr>
              <a:t>m</a:t>
            </a:r>
            <a:r>
              <a:rPr lang="en-US" sz="1600" b="0" kern="0" noProof="0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etascore</a:t>
            </a:r>
            <a:r>
              <a:rPr lang="en-US" sz="1600" b="0" kern="0" noProof="0" dirty="0" smtClean="0">
                <a:solidFill>
                  <a:srgbClr val="000000"/>
                </a:solidFill>
                <a:latin typeface="Arial"/>
                <a:ea typeface="ＭＳ Ｐゴシック"/>
              </a:rPr>
              <a:t>, but high grossing ones do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84321" y="1116190"/>
            <a:ext cx="1625479" cy="2284990"/>
          </a:xfrm>
          <a:prstGeom prst="rect">
            <a:avLst/>
          </a:prstGeom>
          <a:solidFill>
            <a:srgbClr val="91B0FF">
              <a:lumMod val="20000"/>
              <a:lumOff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lIns="182880" tIns="46643" rIns="93286" bIns="46643" rtlCol="0" anchor="t"/>
          <a:lstStyle/>
          <a:p>
            <a:pPr marL="9144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International grosses have declined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 substantially, post-2000 is a ‘new normal’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graphicFrame>
        <p:nvGraphicFramePr>
          <p:cNvPr id="19" name="Object 18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70" y="1"/>
          <a:ext cx="161974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0" y="1"/>
                        <a:ext cx="161974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Connector 5"/>
          <p:cNvCxnSpPr>
            <a:cxnSpLocks/>
          </p:cNvCxnSpPr>
          <p:nvPr/>
        </p:nvCxnSpPr>
        <p:spPr>
          <a:xfrm>
            <a:off x="2300845" y="1116189"/>
            <a:ext cx="6126480" cy="0"/>
          </a:xfrm>
          <a:prstGeom prst="line">
            <a:avLst/>
          </a:prstGeom>
          <a:ln w="15875" cap="sq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31"/>
          <p:cNvSpPr txBox="1"/>
          <p:nvPr>
            <p:custDataLst>
              <p:tags r:id="rId3"/>
            </p:custDataLst>
          </p:nvPr>
        </p:nvSpPr>
        <p:spPr>
          <a:xfrm>
            <a:off x="457200" y="1203690"/>
            <a:ext cx="254245" cy="254245"/>
          </a:xfrm>
          <a:prstGeom prst="ellipse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3810" tIns="0" rIns="3810" bIns="0" numCol="1" anchor="ctr" anchorCtr="1" compatLnSpc="1">
            <a:prstTxWarp prst="textNoShape">
              <a:avLst/>
            </a:prstTxWarp>
            <a:no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1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3" name="TextBox 31"/>
          <p:cNvSpPr txBox="1"/>
          <p:nvPr>
            <p:custDataLst>
              <p:tags r:id="rId4"/>
            </p:custDataLst>
          </p:nvPr>
        </p:nvSpPr>
        <p:spPr>
          <a:xfrm>
            <a:off x="457200" y="3769862"/>
            <a:ext cx="254245" cy="254245"/>
          </a:xfrm>
          <a:prstGeom prst="ellipse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3810" tIns="0" rIns="3810" bIns="0" numCol="1" anchor="ctr" anchorCtr="1" compatLnSpc="1">
            <a:prstTxWarp prst="textNoShape">
              <a:avLst/>
            </a:prstTxWarp>
            <a:no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2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2542281" y="3555329"/>
            <a:ext cx="6126480" cy="0"/>
          </a:xfrm>
          <a:prstGeom prst="line">
            <a:avLst/>
          </a:prstGeom>
          <a:ln w="15875" cap="sq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00845" y="808412"/>
            <a:ext cx="1493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1200" b="0" dirty="0" smtClean="0">
                <a:solidFill>
                  <a:srgbClr val="000000"/>
                </a:solidFill>
              </a:rPr>
              <a:t>Graph</a:t>
            </a:r>
            <a:endParaRPr lang="en-US" sz="1200" b="0" dirty="0">
              <a:solidFill>
                <a:srgbClr val="0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57999" y="808412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1200" b="0" dirty="0" smtClean="0">
                <a:solidFill>
                  <a:srgbClr val="000000"/>
                </a:solidFill>
              </a:rPr>
              <a:t>Take away</a:t>
            </a:r>
            <a:endParaRPr lang="en-US" sz="1200" b="0" dirty="0">
              <a:solidFill>
                <a:srgbClr val="0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30962" y="1138596"/>
            <a:ext cx="2170252" cy="231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is-IS" sz="1400" b="0" dirty="0" smtClean="0">
                <a:solidFill>
                  <a:srgbClr val="000000"/>
                </a:solidFill>
              </a:rPr>
              <a:t>Cannot relay on international blockbusters as in the past</a:t>
            </a:r>
          </a:p>
          <a:p>
            <a:pPr marL="171450" indent="-17145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is-IS" sz="1400" b="0" dirty="0" smtClean="0">
                <a:solidFill>
                  <a:srgbClr val="000000"/>
                </a:solidFill>
              </a:rPr>
              <a:t>All data include only post 2000 movies from here on out, and focus on domestic gross</a:t>
            </a:r>
            <a:endParaRPr lang="en-US" sz="1400" b="0" dirty="0">
              <a:solidFill>
                <a:srgbClr val="0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62801" y="3865497"/>
            <a:ext cx="1838414" cy="2055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is-IS" sz="1400" b="0" dirty="0" smtClean="0">
                <a:solidFill>
                  <a:srgbClr val="000000"/>
                </a:solidFill>
              </a:rPr>
              <a:t>High reviews are a misleading target and cannot be ‘bought’</a:t>
            </a:r>
            <a:endParaRPr lang="is-IS" sz="1400" b="0" dirty="0" smtClean="0">
              <a:solidFill>
                <a:srgbClr val="000000"/>
              </a:solidFill>
            </a:endParaRPr>
          </a:p>
          <a:p>
            <a:pPr marL="171450" indent="-17145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is-IS" sz="1400" b="0" dirty="0" smtClean="0">
                <a:solidFill>
                  <a:srgbClr val="000000"/>
                </a:solidFill>
              </a:rPr>
              <a:t>Ensure big budget movies will score 40+, at all costs</a:t>
            </a:r>
            <a:endParaRPr lang="en-US" sz="1400" b="0" dirty="0">
              <a:solidFill>
                <a:srgbClr val="0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921" y="1165176"/>
            <a:ext cx="4494041" cy="22408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701" y="3710547"/>
            <a:ext cx="2563119" cy="2365851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International markets won’t save your poorly rated big budget movie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820" y="3759836"/>
            <a:ext cx="2622131" cy="226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24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34937"/>
            <a:ext cx="8534400" cy="703263"/>
          </a:xfrm>
        </p:spPr>
        <p:txBody>
          <a:bodyPr/>
          <a:lstStyle/>
          <a:p>
            <a:pPr eaLnBrk="1" hangingPunct="1"/>
            <a:r>
              <a:rPr lang="en-US" dirty="0" smtClean="0"/>
              <a:t>Investment strategy depends on the extra budget and many other factors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053918"/>
              </p:ext>
            </p:extLst>
          </p:nvPr>
        </p:nvGraphicFramePr>
        <p:xfrm>
          <a:off x="685800" y="1055797"/>
          <a:ext cx="8153400" cy="11540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14400"/>
                <a:gridCol w="1143000"/>
                <a:gridCol w="1227104"/>
                <a:gridCol w="1317282"/>
                <a:gridCol w="1113214"/>
                <a:gridCol w="1230747"/>
                <a:gridCol w="1207653"/>
              </a:tblGrid>
              <a:tr h="51139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charset="0"/>
                        <a:ea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Production Budget</a:t>
                      </a:r>
                      <a:endParaRPr lang="en-US" sz="1100" dirty="0">
                        <a:effectLst/>
                        <a:latin typeface="Arial" charset="0"/>
                        <a:ea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Run time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(min)</a:t>
                      </a:r>
                      <a:endParaRPr lang="en-US" sz="1100">
                        <a:effectLst/>
                        <a:latin typeface="Arial" charset="0"/>
                        <a:ea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Famous movie directors</a:t>
                      </a:r>
                      <a:endParaRPr lang="en-US" sz="1100">
                        <a:effectLst/>
                        <a:latin typeface="Arial" charset="0"/>
                        <a:ea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Release in summer break</a:t>
                      </a:r>
                      <a:endParaRPr lang="en-US" sz="1100">
                        <a:effectLst/>
                        <a:latin typeface="Arial" charset="0"/>
                        <a:ea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Release in </a:t>
                      </a:r>
                      <a:r>
                        <a:rPr lang="en-US" sz="1100" dirty="0" smtClean="0">
                          <a:effectLst/>
                        </a:rPr>
                        <a:t>holiday </a:t>
                      </a:r>
                      <a:r>
                        <a:rPr lang="en-US" sz="1100" dirty="0">
                          <a:effectLst/>
                        </a:rPr>
                        <a:t>season</a:t>
                      </a:r>
                      <a:endParaRPr lang="en-US" sz="1100" dirty="0">
                        <a:effectLst/>
                        <a:latin typeface="Arial" charset="0"/>
                        <a:ea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Created by Big Studio</a:t>
                      </a:r>
                      <a:endParaRPr lang="en-US" sz="1100">
                        <a:effectLst/>
                        <a:latin typeface="Arial" charset="0"/>
                        <a:ea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  <a:tr h="25060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Coefficients</a:t>
                      </a:r>
                      <a:endParaRPr lang="en-US" sz="1100" dirty="0">
                        <a:effectLst/>
                        <a:latin typeface="Arial" charset="0"/>
                        <a:ea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$0.73</a:t>
                      </a:r>
                      <a:endParaRPr lang="en-US" sz="1100" dirty="0">
                        <a:effectLst/>
                        <a:latin typeface="Arial" charset="0"/>
                        <a:ea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$280,900</a:t>
                      </a:r>
                      <a:endParaRPr lang="en-US" sz="1100" dirty="0">
                        <a:effectLst/>
                        <a:latin typeface="Arial" charset="0"/>
                        <a:ea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$21,450,000</a:t>
                      </a:r>
                      <a:endParaRPr lang="en-US" sz="1100" dirty="0">
                        <a:effectLst/>
                        <a:latin typeface="Arial" charset="0"/>
                        <a:ea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$9,168,000</a:t>
                      </a:r>
                      <a:endParaRPr lang="en-US" sz="1100" dirty="0">
                        <a:effectLst/>
                        <a:latin typeface="Arial" charset="0"/>
                        <a:ea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$6,580,000</a:t>
                      </a:r>
                      <a:endParaRPr lang="en-US" sz="1100" dirty="0">
                        <a:effectLst/>
                        <a:latin typeface="Arial" charset="0"/>
                        <a:ea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$24,290,000</a:t>
                      </a:r>
                      <a:endParaRPr lang="en-US" sz="1100" dirty="0">
                        <a:effectLst/>
                        <a:latin typeface="Arial" charset="0"/>
                        <a:ea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  <a:tr h="39200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Cost </a:t>
                      </a:r>
                      <a:endParaRPr lang="en-US" sz="1100" dirty="0">
                        <a:effectLst/>
                        <a:latin typeface="Arial" charset="0"/>
                        <a:ea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$1 dollar </a:t>
                      </a:r>
                      <a:endParaRPr lang="en-US" sz="1100">
                        <a:effectLst/>
                        <a:latin typeface="Arial" charset="0"/>
                        <a:ea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$250,000 per min (Hollywood)</a:t>
                      </a:r>
                      <a:endParaRPr lang="en-US" sz="1100" dirty="0">
                        <a:effectLst/>
                        <a:latin typeface="Arial" charset="0"/>
                        <a:ea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$20,000,000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(Woody Allen)</a:t>
                      </a:r>
                      <a:endParaRPr lang="en-US" sz="1100" dirty="0">
                        <a:effectLst/>
                        <a:latin typeface="Arial" charset="0"/>
                        <a:ea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$6,000,000</a:t>
                      </a:r>
                      <a:endParaRPr lang="en-US" sz="1100">
                        <a:effectLst/>
                        <a:latin typeface="Arial" charset="0"/>
                        <a:ea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$5,000,000</a:t>
                      </a:r>
                      <a:endParaRPr lang="en-US" sz="1100" dirty="0">
                        <a:effectLst/>
                        <a:latin typeface="Arial" charset="0"/>
                        <a:ea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$40,000,000</a:t>
                      </a:r>
                      <a:endParaRPr lang="en-US" sz="1100" dirty="0">
                        <a:effectLst/>
                        <a:latin typeface="Arial" charset="0"/>
                        <a:ea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/>
          </p:nvPr>
        </p:nvGraphicFramePr>
        <p:xfrm>
          <a:off x="1387475" y="2362200"/>
          <a:ext cx="6369050" cy="4089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5" name="Straight Connector 4"/>
          <p:cNvCxnSpPr/>
          <p:nvPr/>
        </p:nvCxnSpPr>
        <p:spPr bwMode="auto">
          <a:xfrm>
            <a:off x="2133600" y="3962400"/>
            <a:ext cx="5410200" cy="0"/>
          </a:xfrm>
          <a:prstGeom prst="line">
            <a:avLst/>
          </a:prstGeom>
          <a:noFill/>
          <a:ln w="222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22074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0" y="2573337"/>
            <a:ext cx="3200400" cy="703263"/>
          </a:xfrm>
        </p:spPr>
        <p:txBody>
          <a:bodyPr/>
          <a:lstStyle/>
          <a:p>
            <a:r>
              <a:rPr lang="en-US" sz="3200" dirty="0" smtClean="0"/>
              <a:t>Questions?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3173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9edead7b-95a1-42c5-8d72-fbfd67cf375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heme/theme1.xml><?xml version="1.0" encoding="utf-8"?>
<a:theme xmlns:a="http://schemas.openxmlformats.org/drawingml/2006/main" name="blank">
  <a:themeElements>
    <a:clrScheme name="blank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AB39"/>
      </a:accent1>
      <a:accent2>
        <a:srgbClr val="FFE512"/>
      </a:accent2>
      <a:accent3>
        <a:srgbClr val="FFFFFF"/>
      </a:accent3>
      <a:accent4>
        <a:srgbClr val="000000"/>
      </a:accent4>
      <a:accent5>
        <a:srgbClr val="AAD2AE"/>
      </a:accent5>
      <a:accent6>
        <a:srgbClr val="E7CF0F"/>
      </a:accent6>
      <a:hlink>
        <a:srgbClr val="003A6F"/>
      </a:hlink>
      <a:folHlink>
        <a:srgbClr val="A12830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2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2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B39"/>
        </a:accent1>
        <a:accent2>
          <a:srgbClr val="FFCE00"/>
        </a:accent2>
        <a:accent3>
          <a:srgbClr val="FFFFFF"/>
        </a:accent3>
        <a:accent4>
          <a:srgbClr val="000000"/>
        </a:accent4>
        <a:accent5>
          <a:srgbClr val="AAD2AE"/>
        </a:accent5>
        <a:accent6>
          <a:srgbClr val="E7BA00"/>
        </a:accent6>
        <a:hlink>
          <a:srgbClr val="003A6F"/>
        </a:hlink>
        <a:folHlink>
          <a:srgbClr val="A1283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B39"/>
        </a:accent1>
        <a:accent2>
          <a:srgbClr val="FFE512"/>
        </a:accent2>
        <a:accent3>
          <a:srgbClr val="FFFFFF"/>
        </a:accent3>
        <a:accent4>
          <a:srgbClr val="000000"/>
        </a:accent4>
        <a:accent5>
          <a:srgbClr val="AAD2AE"/>
        </a:accent5>
        <a:accent6>
          <a:srgbClr val="E7CF0F"/>
        </a:accent6>
        <a:hlink>
          <a:srgbClr val="003A6F"/>
        </a:hlink>
        <a:folHlink>
          <a:srgbClr val="A1283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ank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3A6F"/>
      </a:accent1>
      <a:accent2>
        <a:srgbClr val="00AB39"/>
      </a:accent2>
      <a:accent3>
        <a:srgbClr val="A12830"/>
      </a:accent3>
      <a:accent4>
        <a:srgbClr val="FFE512"/>
      </a:accent4>
      <a:accent5>
        <a:srgbClr val="C41E99"/>
      </a:accent5>
      <a:accent6>
        <a:srgbClr val="FF5C00"/>
      </a:accent6>
      <a:hlink>
        <a:srgbClr val="003A6F"/>
      </a:hlink>
      <a:folHlink>
        <a:srgbClr val="A12830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2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2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B39"/>
        </a:accent1>
        <a:accent2>
          <a:srgbClr val="FFCE00"/>
        </a:accent2>
        <a:accent3>
          <a:srgbClr val="FFFFFF"/>
        </a:accent3>
        <a:accent4>
          <a:srgbClr val="000000"/>
        </a:accent4>
        <a:accent5>
          <a:srgbClr val="AAD2AE"/>
        </a:accent5>
        <a:accent6>
          <a:srgbClr val="E7BA00"/>
        </a:accent6>
        <a:hlink>
          <a:srgbClr val="003A6F"/>
        </a:hlink>
        <a:folHlink>
          <a:srgbClr val="A1283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B39"/>
        </a:accent1>
        <a:accent2>
          <a:srgbClr val="FFE512"/>
        </a:accent2>
        <a:accent3>
          <a:srgbClr val="FFFFFF"/>
        </a:accent3>
        <a:accent4>
          <a:srgbClr val="000000"/>
        </a:accent4>
        <a:accent5>
          <a:srgbClr val="AAD2AE"/>
        </a:accent5>
        <a:accent6>
          <a:srgbClr val="E7CF0F"/>
        </a:accent6>
        <a:hlink>
          <a:srgbClr val="003A6F"/>
        </a:hlink>
        <a:folHlink>
          <a:srgbClr val="A1283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85</TotalTime>
  <Words>300</Words>
  <Application>Microsoft Macintosh PowerPoint</Application>
  <PresentationFormat>On-screen Show (4:3)</PresentationFormat>
  <Paragraphs>103</Paragraphs>
  <Slides>6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 Unicode MS</vt:lpstr>
      <vt:lpstr>Calibri</vt:lpstr>
      <vt:lpstr>ＭＳ Ｐゴシック</vt:lpstr>
      <vt:lpstr>Times New Roman</vt:lpstr>
      <vt:lpstr>Arial</vt:lpstr>
      <vt:lpstr>blank</vt:lpstr>
      <vt:lpstr>1_Blank</vt:lpstr>
      <vt:lpstr>think-cell Slide</vt:lpstr>
      <vt:lpstr>Data Science Bootcamp Week 1 Movie Project</vt:lpstr>
      <vt:lpstr>Outline</vt:lpstr>
      <vt:lpstr>Data exploration provided insights on data structure and quality. Fields with high missing % were processed before entering the model</vt:lpstr>
      <vt:lpstr>International markets won’t save your poorly rated big budget movie</vt:lpstr>
      <vt:lpstr>Investment strategy depends on the extra budget and many other factors</vt:lpstr>
      <vt:lpstr>Questions?</vt:lpstr>
    </vt:vector>
  </TitlesOfParts>
  <Company>Capital One</Company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cio890</dc:creator>
  <cp:lastModifiedBy>Bryant, Jonathan H.</cp:lastModifiedBy>
  <cp:revision>15</cp:revision>
  <dcterms:created xsi:type="dcterms:W3CDTF">2016-07-01T13:40:36Z</dcterms:created>
  <dcterms:modified xsi:type="dcterms:W3CDTF">2016-07-01T15:24:24Z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lassification Level">
    <vt:lpwstr>Confidential</vt:lpwstr>
  </property>
</Properties>
</file>