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16140625" r:id="rId8"/>
    <p:sldId id="16140628" r:id="rId9"/>
    <p:sldId id="16140630" r:id="rId10"/>
    <p:sldId id="16140629" r:id="rId11"/>
    <p:sldId id="16140623"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87" d="100"/>
          <a:sy n="87" d="100"/>
        </p:scale>
        <p:origin x="-422" y="53"/>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sridevis15/Image-Stegnography.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US" b="1">
                <a:solidFill>
                  <a:schemeClr val="accent1"/>
                </a:solidFill>
                <a:latin typeface="Arial" panose="020B0604020202020204"/>
                <a:ea typeface="Arial" panose="020B0604020202020204"/>
                <a:cs typeface="Arial" panose="020B0604020202020204"/>
                <a:sym typeface="Arial" panose="020B0604020202020204"/>
              </a:rPr>
              <a:t>Secure Data Hiding in image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2043744" y="4037725"/>
            <a:ext cx="7980183" cy="1630045"/>
          </a:xfrm>
          <a:prstGeom prst="rect">
            <a:avLst/>
          </a:prstGeom>
          <a:noFill/>
        </p:spPr>
        <p:txBody>
          <a:bodyPr wrap="square" lIns="91440" tIns="45720" rIns="91440" bIns="45720" rtlCol="0" anchor="t">
            <a:spAutoFit/>
          </a:bodyPr>
          <a:lstStyle/>
          <a:p>
            <a:pPr algn="ctr"/>
            <a:r>
              <a:rPr lang="en-US" sz="2000" b="1" dirty="0">
                <a:solidFill>
                  <a:schemeClr val="bg1"/>
                </a:solidFill>
                <a:latin typeface="Arial" panose="020B0604020202020204" pitchFamily="34" charset="0"/>
                <a:cs typeface="Arial" panose="020B0604020202020204" pitchFamily="34" charset="0"/>
              </a:rPr>
              <a:t>Presented By</a:t>
            </a:r>
            <a:r>
              <a:rPr lang="en-IN" altLang="en-US" sz="2000" b="1" dirty="0">
                <a:solidFill>
                  <a:schemeClr val="bg1"/>
                </a:solidFill>
                <a:latin typeface="Arial" panose="020B0604020202020204" pitchFamily="34" charset="0"/>
                <a:cs typeface="Arial" panose="020B0604020202020204" pitchFamily="34" charset="0"/>
              </a:rPr>
              <a:t> </a:t>
            </a:r>
            <a:r>
              <a:rPr lang="en-US" sz="2000" b="1" dirty="0">
                <a:solidFill>
                  <a:schemeClr val="bg1"/>
                </a:solidFill>
                <a:latin typeface="Arial" panose="020B0604020202020204" pitchFamily="34" charset="0"/>
                <a:cs typeface="Arial" panose="020B0604020202020204" pitchFamily="34" charset="0"/>
              </a:rPr>
              <a:t>:</a:t>
            </a:r>
            <a:r>
              <a:rPr lang="en-IN" altLang="en-US" sz="2000" b="1" dirty="0">
                <a:solidFill>
                  <a:schemeClr val="bg1"/>
                </a:solidFill>
                <a:latin typeface="Arial" panose="020B0604020202020204" pitchFamily="34" charset="0"/>
                <a:cs typeface="Arial" panose="020B0604020202020204" pitchFamily="34" charset="0"/>
              </a:rPr>
              <a:t> </a:t>
            </a:r>
            <a:r>
              <a:rPr lang="en-IN" altLang="en-US" sz="2000" b="1" dirty="0">
                <a:solidFill>
                  <a:schemeClr val="bg1"/>
                </a:solidFill>
                <a:latin typeface="Arial" panose="020B0604020202020204" pitchFamily="34" charset="0"/>
                <a:cs typeface="Arial" panose="020B0604020202020204" pitchFamily="34" charset="0"/>
                <a:sym typeface="+mn-ea"/>
              </a:rPr>
              <a:t>Sridevi S</a:t>
            </a:r>
            <a:endParaRPr lang="en-US" sz="2000" b="1" dirty="0">
              <a:solidFill>
                <a:schemeClr val="bg1"/>
              </a:solidFill>
              <a:latin typeface="Arial" panose="020B0604020202020204" pitchFamily="34" charset="0"/>
              <a:cs typeface="Arial" panose="020B0604020202020204" pitchFamily="34" charset="0"/>
            </a:endParaRPr>
          </a:p>
          <a:p>
            <a:pPr algn="ctr"/>
            <a:r>
              <a:rPr lang="en-US" sz="2000" b="1" dirty="0" smtClean="0">
                <a:solidFill>
                  <a:schemeClr val="bg1"/>
                </a:solidFill>
                <a:latin typeface="Arial" panose="020B0604020202020204"/>
                <a:cs typeface="Arial" panose="020B0604020202020204"/>
              </a:rPr>
              <a:t>Student Name </a:t>
            </a:r>
            <a:r>
              <a:rPr lang="en-US" sz="2000" b="1" dirty="0">
                <a:solidFill>
                  <a:schemeClr val="bg1"/>
                </a:solidFill>
                <a:latin typeface="Arial" panose="020B0604020202020204"/>
                <a:cs typeface="Arial" panose="020B0604020202020204"/>
              </a:rPr>
              <a:t>: </a:t>
            </a:r>
            <a:r>
              <a:rPr lang="en-IN" altLang="en-US" sz="2000" b="1" dirty="0">
                <a:solidFill>
                  <a:schemeClr val="bg1"/>
                </a:solidFill>
                <a:latin typeface="Arial" panose="020B0604020202020204" pitchFamily="34" charset="0"/>
                <a:cs typeface="Arial" panose="020B0604020202020204" pitchFamily="34" charset="0"/>
                <a:sym typeface="+mn-ea"/>
              </a:rPr>
              <a:t>Sridevi S</a:t>
            </a:r>
            <a:endParaRPr lang="en-US" sz="2000" b="1" dirty="0">
              <a:solidFill>
                <a:schemeClr val="bg1"/>
              </a:solidFill>
              <a:latin typeface="Arial" panose="020B0604020202020204"/>
              <a:cs typeface="Arial" panose="020B0604020202020204"/>
            </a:endParaRPr>
          </a:p>
          <a:p>
            <a:pPr algn="ctr"/>
            <a:r>
              <a:rPr lang="en-US" sz="2000" b="1" dirty="0" smtClean="0">
                <a:solidFill>
                  <a:schemeClr val="bg1"/>
                </a:solidFill>
                <a:latin typeface="Arial" panose="020B0604020202020204"/>
                <a:cs typeface="Arial" panose="020B0604020202020204"/>
              </a:rPr>
              <a:t>College </a:t>
            </a:r>
            <a:r>
              <a:rPr lang="en-US" sz="2000" b="1" dirty="0">
                <a:solidFill>
                  <a:schemeClr val="bg1"/>
                </a:solidFill>
                <a:latin typeface="Arial" panose="020B0604020202020204"/>
                <a:cs typeface="Arial" panose="020B0604020202020204"/>
              </a:rPr>
              <a:t>Name</a:t>
            </a:r>
            <a:r>
              <a:rPr lang="en-IN" altLang="en-US" sz="2000" b="1" dirty="0">
                <a:solidFill>
                  <a:schemeClr val="bg1"/>
                </a:solidFill>
                <a:latin typeface="Arial" panose="020B0604020202020204"/>
                <a:cs typeface="Arial" panose="020B0604020202020204"/>
              </a:rPr>
              <a:t> : Meenakshi College of Engineering, Chennai</a:t>
            </a:r>
            <a:endParaRPr lang="en-US" sz="2000" b="1" dirty="0">
              <a:solidFill>
                <a:schemeClr val="bg1"/>
              </a:solidFill>
              <a:latin typeface="Arial" panose="020B0604020202020204"/>
              <a:cs typeface="Arial" panose="020B0604020202020204"/>
            </a:endParaRPr>
          </a:p>
          <a:p>
            <a:pPr algn="ctr"/>
            <a:r>
              <a:rPr lang="en-US" sz="2000" b="1" dirty="0">
                <a:solidFill>
                  <a:schemeClr val="bg1"/>
                </a:solidFill>
                <a:latin typeface="Arial" panose="020B0604020202020204"/>
                <a:cs typeface="Arial" panose="020B0604020202020204"/>
              </a:rPr>
              <a:t>Department :</a:t>
            </a:r>
            <a:r>
              <a:rPr lang="en-IN" altLang="en-US" sz="2000" b="1" dirty="0">
                <a:solidFill>
                  <a:schemeClr val="bg1"/>
                </a:solidFill>
                <a:latin typeface="Arial" panose="020B0604020202020204"/>
                <a:cs typeface="Arial" panose="020B0604020202020204"/>
              </a:rPr>
              <a:t> </a:t>
            </a:r>
            <a:r>
              <a:rPr lang="en-US" sz="2000" b="1" dirty="0">
                <a:solidFill>
                  <a:schemeClr val="bg1"/>
                </a:solidFill>
                <a:latin typeface="Arial" panose="020B0604020202020204"/>
                <a:cs typeface="Arial" panose="020B0604020202020204"/>
              </a:rPr>
              <a:t> </a:t>
            </a:r>
            <a:r>
              <a:rPr lang="en-IN" altLang="en-US" sz="2000" b="1" dirty="0">
                <a:solidFill>
                  <a:schemeClr val="bg1"/>
                </a:solidFill>
                <a:latin typeface="Arial" panose="020B0604020202020204"/>
                <a:cs typeface="Arial" panose="020B0604020202020204"/>
              </a:rPr>
              <a:t>B.Tech Information Technology</a:t>
            </a:r>
            <a:endParaRPr lang="en-US" sz="2000" b="1" dirty="0">
              <a:solidFill>
                <a:schemeClr val="bg1"/>
              </a:solidFill>
              <a:latin typeface="Arial" panose="020B0604020202020204"/>
              <a:cs typeface="Arial" panose="020B0604020202020204"/>
            </a:endParaRPr>
          </a:p>
          <a:p>
            <a:pPr algn="ctr"/>
            <a:endParaRPr lang="en-US" sz="2000" b="1" dirty="0">
              <a:solidFill>
                <a:schemeClr val="bg1"/>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484906"/>
            <a:ext cx="11029615" cy="4673324"/>
          </a:xfrm>
        </p:spPr>
        <p:txBody>
          <a:bodyPr>
            <a:noAutofit/>
          </a:bodyPr>
          <a:lstStyle/>
          <a:p>
            <a:pPr marL="305435" indent="-305435" algn="just"/>
            <a:r>
              <a:rPr lang="en-US" altLang="en-US" sz="2800" dirty="0"/>
              <a:t>Advanced Encryption: Implementing stronger cryptographic algorithms for enhanced security.</a:t>
            </a:r>
            <a:endParaRPr lang="en-US" altLang="en-US" sz="2800" dirty="0"/>
          </a:p>
          <a:p>
            <a:pPr marL="305435" indent="-305435" algn="just"/>
            <a:r>
              <a:rPr lang="en-US" altLang="en-US" sz="2800" dirty="0"/>
              <a:t>Multi-format Support: Expanding compatibility to additional image formats like PNG and GIF.</a:t>
            </a:r>
            <a:endParaRPr lang="en-US" altLang="en-US" sz="2800" dirty="0"/>
          </a:p>
          <a:p>
            <a:pPr marL="305435" indent="-305435" algn="just"/>
            <a:r>
              <a:rPr lang="en-US" altLang="en-US" sz="2800" dirty="0"/>
              <a:t>Mobile Application: Developing a smartphone-based solution for on-the-go steganography.</a:t>
            </a:r>
            <a:endParaRPr lang="en-US" altLang="en-US" sz="2800" dirty="0"/>
          </a:p>
          <a:p>
            <a:pPr marL="305435" indent="-305435" algn="just"/>
            <a:r>
              <a:rPr lang="en-US" altLang="en-US" sz="2800" dirty="0"/>
              <a:t>AI Integration: Utilizing machine learning to optimize data hiding techniques.</a:t>
            </a:r>
            <a:endParaRPr lang="en-US" altLang="en-US" sz="2800" dirty="0"/>
          </a:p>
          <a:p>
            <a:pPr marL="305435" indent="-305435" algn="just"/>
            <a:r>
              <a:rPr lang="en-US" altLang="en-US" sz="2800" dirty="0"/>
              <a:t>Cloud Storage: Enabling encrypted image storage for remote access.</a:t>
            </a:r>
            <a:endParaRPr lang="en-US" altLang="en-US" sz="2800"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a:t>
            </a:r>
            <a:r>
              <a:rPr lang="en-US" sz="4400" b="1" dirty="0" smtClean="0">
                <a:solidFill>
                  <a:schemeClr val="accent1"/>
                </a:solidFill>
                <a:latin typeface="Arial" panose="020B0604020202020204"/>
                <a:cs typeface="Arial" panose="020B0604020202020204"/>
              </a:rPr>
              <a:t>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Technology used</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mn-lt"/>
              </a:rPr>
              <a:t>Wow factor </a:t>
            </a:r>
            <a:endParaRPr lang="en-US" sz="2000" dirty="0">
              <a:latin typeface="Arial" panose="020B0604020202020204"/>
              <a:ea typeface="+mn-lt"/>
              <a:cs typeface="+mn-lt"/>
            </a:endParaRPr>
          </a:p>
          <a:p>
            <a:pPr marL="305435" indent="-305435"/>
            <a:r>
              <a:rPr lang="en-US" sz="2000" b="1" dirty="0">
                <a:latin typeface="Arial" panose="020B0604020202020204"/>
                <a:ea typeface="+mn-lt"/>
                <a:cs typeface="+mn-lt"/>
              </a:rPr>
              <a:t>End users</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Result</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Conclusion</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Git-hub Link</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Future scope</a:t>
            </a:r>
            <a:endParaRPr lang="en-US" sz="2000" b="1" dirty="0">
              <a:latin typeface="Arial" panose="020B0604020202020204"/>
              <a:ea typeface="+mn-lt"/>
              <a:cs typeface="+mn-lt"/>
            </a:endParaRPr>
          </a:p>
          <a:p>
            <a:pPr marL="0" indent="0">
              <a:buNone/>
            </a:pP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0" indent="0" algn="just">
              <a:buNone/>
            </a:pPr>
            <a:r>
              <a:rPr lang="en-US" altLang="en-US" sz="2800" dirty="0"/>
              <a:t>With the increasing digital exchange of information, ensuring confidentiality has become a significant challenge. Traditional encryption techniques, while secure, often draw attention, making them vulnerable to interception. An alternative solution is required—one that allows data to be concealed seamlessly within images, ensuring secure and unnoticed communication.</a:t>
            </a:r>
            <a:endParaRPr lang="en-US" alt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a:t>
            </a:r>
            <a:r>
              <a:rPr lang="en-IN" altLang="en-US" sz="4400" b="1" dirty="0">
                <a:solidFill>
                  <a:schemeClr val="accent1"/>
                </a:solidFill>
                <a:latin typeface="Arial" panose="020B0604020202020204" pitchFamily="34" charset="0"/>
                <a:cs typeface="Arial" panose="020B0604020202020204" pitchFamily="34" charset="0"/>
              </a:rPr>
              <a:t>ies</a:t>
            </a:r>
            <a:r>
              <a:rPr lang="en-US" sz="4400" b="1" dirty="0">
                <a:solidFill>
                  <a:schemeClr val="accent1"/>
                </a:solidFill>
                <a:latin typeface="Arial" panose="020B0604020202020204" pitchFamily="34" charset="0"/>
                <a:cs typeface="Arial" panose="020B0604020202020204" pitchFamily="34" charset="0"/>
              </a:rPr>
              <a:t>  used</a:t>
            </a:r>
            <a:endParaRPr lang="en-US" sz="4400" dirty="0"/>
          </a:p>
        </p:txBody>
      </p:sp>
      <p:sp>
        <p:nvSpPr>
          <p:cNvPr id="2" name="Content Placeholder 1"/>
          <p:cNvSpPr>
            <a:spLocks noGrp="1"/>
          </p:cNvSpPr>
          <p:nvPr>
            <p:ph idx="1"/>
          </p:nvPr>
        </p:nvSpPr>
        <p:spPr>
          <a:xfrm>
            <a:off x="441960" y="833120"/>
            <a:ext cx="11390630" cy="5563870"/>
          </a:xfrm>
        </p:spPr>
        <p:txBody>
          <a:bodyPr vert="horz" lIns="91440" tIns="45720" rIns="91440" bIns="45720" rtlCol="0" anchor="ctr">
            <a:noAutofit/>
          </a:bodyPr>
          <a:lstStyle/>
          <a:p>
            <a:pPr marL="0" indent="0" algn="just">
              <a:buNone/>
            </a:pPr>
            <a:r>
              <a:rPr lang="en-US" altLang="en-US" sz="2800" dirty="0"/>
              <a:t>The project leverages modern technologies to achieve seamless steganography. </a:t>
            </a:r>
            <a:r>
              <a:rPr lang="en-US" altLang="en-US" sz="2800" b="1" dirty="0"/>
              <a:t>Django</a:t>
            </a:r>
            <a:r>
              <a:rPr lang="en-US" altLang="en-US" sz="2800" dirty="0"/>
              <a:t>, a powerful web framework, serves as the backbone, while </a:t>
            </a:r>
            <a:r>
              <a:rPr lang="en-US" altLang="en-US" sz="2800" b="1" dirty="0"/>
              <a:t>OpenCV and NumPy</a:t>
            </a:r>
            <a:r>
              <a:rPr lang="en-US" altLang="en-US" sz="2800" dirty="0"/>
              <a:t> facilitate efficient image processing. </a:t>
            </a:r>
            <a:r>
              <a:rPr lang="en-US" altLang="en-US" sz="2800" b="1" dirty="0"/>
              <a:t>HTML and CSS</a:t>
            </a:r>
            <a:r>
              <a:rPr lang="en-US" altLang="en-US" sz="2800" dirty="0"/>
              <a:t> ensure a user-friendly interface, while file handling and rendering functions enable smooth encryption and decryption workflows.</a:t>
            </a:r>
            <a:endParaRPr lang="en-US" alt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panose="020B0604020202020204"/>
                <a:ea typeface="+mj-lt"/>
                <a:cs typeface="Arial" panose="020B0604020202020204"/>
              </a:rPr>
              <a:t>Wow factors</a:t>
            </a:r>
            <a:endParaRPr lang="en-US" sz="32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581192" y="1423946"/>
            <a:ext cx="11029615" cy="4673324"/>
          </a:xfrm>
        </p:spPr>
        <p:txBody>
          <a:bodyPr/>
          <a:lstStyle/>
          <a:p>
            <a:pPr algn="just"/>
            <a:r>
              <a:rPr lang="en-US" altLang="en-US" sz="2800" dirty="0">
                <a:solidFill>
                  <a:srgbClr val="0F0F0F"/>
                </a:solidFill>
              </a:rPr>
              <a:t>Enables covert communication by embedding messages within images.</a:t>
            </a:r>
            <a:endParaRPr lang="en-US" altLang="en-US" sz="2800" dirty="0">
              <a:solidFill>
                <a:srgbClr val="0F0F0F"/>
              </a:solidFill>
            </a:endParaRPr>
          </a:p>
          <a:p>
            <a:pPr algn="just"/>
            <a:r>
              <a:rPr lang="en-US" altLang="en-US" sz="2800" dirty="0">
                <a:solidFill>
                  <a:srgbClr val="0F0F0F"/>
                </a:solidFill>
              </a:rPr>
              <a:t>Incorporates password protection to ensure only authorized access.</a:t>
            </a:r>
            <a:endParaRPr lang="en-US" altLang="en-US" sz="2800" dirty="0">
              <a:solidFill>
                <a:srgbClr val="0F0F0F"/>
              </a:solidFill>
            </a:endParaRPr>
          </a:p>
          <a:p>
            <a:pPr algn="just"/>
            <a:r>
              <a:rPr lang="en-US" altLang="en-US" sz="2800" dirty="0">
                <a:solidFill>
                  <a:srgbClr val="0F0F0F"/>
                </a:solidFill>
              </a:rPr>
              <a:t>Provides a simple yet effective web-based tool for encryption and decryption.</a:t>
            </a:r>
            <a:endParaRPr lang="en-US" altLang="en-US" sz="2800" dirty="0">
              <a:solidFill>
                <a:srgbClr val="0F0F0F"/>
              </a:solidFill>
            </a:endParaRPr>
          </a:p>
          <a:p>
            <a:pPr algn="just"/>
            <a:r>
              <a:rPr lang="en-US" altLang="en-US" sz="2800" dirty="0">
                <a:solidFill>
                  <a:srgbClr val="0F0F0F"/>
                </a:solidFill>
              </a:rPr>
              <a:t>No need for additional storage; the data remains within the image itself.</a:t>
            </a:r>
            <a:endParaRPr lang="en-US" altLang="en-US" sz="2800" dirty="0">
              <a:solidFill>
                <a:srgbClr val="0F0F0F"/>
              </a:solidFill>
            </a:endParaRPr>
          </a:p>
          <a:p>
            <a:pPr algn="just"/>
            <a:r>
              <a:rPr lang="en-US" altLang="en-US" sz="2800" dirty="0">
                <a:solidFill>
                  <a:srgbClr val="0F0F0F"/>
                </a:solidFill>
              </a:rPr>
              <a:t>Supports various image formats, enhancing compatibility.</a:t>
            </a:r>
            <a:endParaRPr lang="en-US" altLang="en-US" sz="2800"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End users</a:t>
            </a:r>
            <a:endParaRPr lang="en-IN" dirty="0">
              <a:solidFill>
                <a:schemeClr val="accent1"/>
              </a:solidFill>
            </a:endParaRPr>
          </a:p>
        </p:txBody>
      </p:sp>
      <p:sp>
        <p:nvSpPr>
          <p:cNvPr id="3" name="Content Placeholder 2"/>
          <p:cNvSpPr>
            <a:spLocks noGrp="1"/>
          </p:cNvSpPr>
          <p:nvPr>
            <p:ph idx="1"/>
          </p:nvPr>
        </p:nvSpPr>
        <p:spPr/>
        <p:txBody>
          <a:bodyPr/>
          <a:lstStyle/>
          <a:p>
            <a:pPr marL="0" indent="0">
              <a:buNone/>
            </a:pPr>
            <a:r>
              <a:rPr lang="en-US" altLang="en-US" sz="2800" dirty="0"/>
              <a:t>This technology benefits a wide range of users, including:</a:t>
            </a:r>
            <a:endParaRPr lang="en-US" altLang="en-US" sz="2800" dirty="0"/>
          </a:p>
          <a:p>
            <a:r>
              <a:rPr lang="en-US" altLang="en-US" sz="2800" dirty="0"/>
              <a:t>Cybersecurity professionals safeguarding confidential communications.</a:t>
            </a:r>
            <a:endParaRPr lang="en-US" altLang="en-US" sz="2800" dirty="0"/>
          </a:p>
          <a:p>
            <a:r>
              <a:rPr lang="en-US" altLang="en-US" sz="2800" dirty="0"/>
              <a:t>Journalists and activists protecting sensitive information.</a:t>
            </a:r>
            <a:endParaRPr lang="en-US" altLang="en-US" sz="2800" dirty="0"/>
          </a:p>
          <a:p>
            <a:r>
              <a:rPr lang="en-US" altLang="en-US" sz="2800" dirty="0"/>
              <a:t>Law enforcement and intelligence agencies conducting covert operations.</a:t>
            </a:r>
            <a:endParaRPr lang="en-US" altLang="en-US" sz="2800" dirty="0"/>
          </a:p>
          <a:p>
            <a:r>
              <a:rPr lang="en-US" altLang="en-US" sz="2800" dirty="0"/>
              <a:t>Individuals seeking a private means of communication.</a:t>
            </a:r>
            <a:endParaRPr lang="en-US" alt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832" y="549756"/>
            <a:ext cx="11029616" cy="530296"/>
          </a:xfrm>
        </p:spPr>
        <p:txBody>
          <a:bodyPr/>
          <a:lstStyle/>
          <a:p>
            <a:r>
              <a:rPr lang="en-IN" dirty="0">
                <a:solidFill>
                  <a:schemeClr val="accent1"/>
                </a:solidFill>
              </a:rPr>
              <a:t>Results</a:t>
            </a:r>
            <a:endParaRPr lang="en-IN" dirty="0">
              <a:solidFill>
                <a:schemeClr val="accent1"/>
              </a:solidFill>
            </a:endParaRPr>
          </a:p>
        </p:txBody>
      </p:sp>
      <p:pic>
        <p:nvPicPr>
          <p:cNvPr id="6" name="Content Placeholder 5"/>
          <p:cNvPicPr>
            <a:picLocks noChangeAspect="1"/>
          </p:cNvPicPr>
          <p:nvPr>
            <p:ph idx="1"/>
          </p:nvPr>
        </p:nvPicPr>
        <p:blipFill>
          <a:blip r:embed="rId1"/>
          <a:stretch>
            <a:fillRect/>
          </a:stretch>
        </p:blipFill>
        <p:spPr>
          <a:xfrm>
            <a:off x="459105" y="1090295"/>
            <a:ext cx="3850005" cy="4613275"/>
          </a:xfrm>
          <a:prstGeom prst="rect">
            <a:avLst/>
          </a:prstGeom>
        </p:spPr>
      </p:pic>
      <p:pic>
        <p:nvPicPr>
          <p:cNvPr id="7" name="Picture 6"/>
          <p:cNvPicPr>
            <a:picLocks noChangeAspect="1"/>
          </p:cNvPicPr>
          <p:nvPr/>
        </p:nvPicPr>
        <p:blipFill>
          <a:blip r:embed="rId2"/>
          <a:stretch>
            <a:fillRect/>
          </a:stretch>
        </p:blipFill>
        <p:spPr>
          <a:xfrm>
            <a:off x="4368165" y="1100455"/>
            <a:ext cx="3120390" cy="2901315"/>
          </a:xfrm>
          <a:prstGeom prst="rect">
            <a:avLst/>
          </a:prstGeom>
        </p:spPr>
      </p:pic>
      <p:pic>
        <p:nvPicPr>
          <p:cNvPr id="8" name="Picture 7"/>
          <p:cNvPicPr>
            <a:picLocks noChangeAspect="1"/>
          </p:cNvPicPr>
          <p:nvPr/>
        </p:nvPicPr>
        <p:blipFill>
          <a:blip r:embed="rId3"/>
          <a:stretch>
            <a:fillRect/>
          </a:stretch>
        </p:blipFill>
        <p:spPr>
          <a:xfrm>
            <a:off x="4367530" y="4001135"/>
            <a:ext cx="3120390" cy="1701800"/>
          </a:xfrm>
          <a:prstGeom prst="rect">
            <a:avLst/>
          </a:prstGeom>
        </p:spPr>
      </p:pic>
      <p:pic>
        <p:nvPicPr>
          <p:cNvPr id="10" name="Picture 9" descr="encrypted_image_wCGHY7P"/>
          <p:cNvPicPr>
            <a:picLocks noChangeAspect="1"/>
          </p:cNvPicPr>
          <p:nvPr/>
        </p:nvPicPr>
        <p:blipFill>
          <a:blip r:embed="rId4"/>
          <a:stretch>
            <a:fillRect/>
          </a:stretch>
        </p:blipFill>
        <p:spPr>
          <a:xfrm>
            <a:off x="7546340" y="1113790"/>
            <a:ext cx="4158615" cy="2339975"/>
          </a:xfrm>
          <a:prstGeom prst="rect">
            <a:avLst/>
          </a:prstGeom>
        </p:spPr>
      </p:pic>
      <p:pic>
        <p:nvPicPr>
          <p:cNvPr id="12" name="Picture 11"/>
          <p:cNvPicPr>
            <a:picLocks noChangeAspect="1"/>
          </p:cNvPicPr>
          <p:nvPr/>
        </p:nvPicPr>
        <p:blipFill>
          <a:blip r:embed="rId5"/>
          <a:stretch>
            <a:fillRect/>
          </a:stretch>
        </p:blipFill>
        <p:spPr>
          <a:xfrm>
            <a:off x="7546340" y="3621405"/>
            <a:ext cx="4154170" cy="2058670"/>
          </a:xfrm>
          <a:prstGeom prst="rect">
            <a:avLst/>
          </a:prstGeom>
        </p:spPr>
      </p:pic>
      <p:sp>
        <p:nvSpPr>
          <p:cNvPr id="13" name="Text Box 12"/>
          <p:cNvSpPr txBox="1"/>
          <p:nvPr/>
        </p:nvSpPr>
        <p:spPr>
          <a:xfrm>
            <a:off x="459105" y="5738495"/>
            <a:ext cx="11245215" cy="1122680"/>
          </a:xfrm>
          <a:prstGeom prst="rect">
            <a:avLst/>
          </a:prstGeom>
        </p:spPr>
        <p:txBody>
          <a:bodyPr>
            <a:noAutofit/>
          </a:bodyPr>
          <a:p>
            <a:pPr algn="just"/>
            <a:r>
              <a:rPr sz="1600"/>
              <a:t>The project successfully implements image steganography, ensuring secure and undetectable data hiding. Extensive testing confirms that message embedding does not compromise image quality, and retrieval accuracy is maintained. The password-protected system adds an additional security layer, ensuring message confidentiality.</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Conclusion</a:t>
            </a:r>
            <a:endParaRPr lang="en-IN" dirty="0">
              <a:solidFill>
                <a:schemeClr val="accent1"/>
              </a:solidFill>
            </a:endParaRPr>
          </a:p>
        </p:txBody>
      </p:sp>
      <p:sp>
        <p:nvSpPr>
          <p:cNvPr id="3" name="Content Placeholder 2"/>
          <p:cNvSpPr>
            <a:spLocks noGrp="1"/>
          </p:cNvSpPr>
          <p:nvPr>
            <p:ph idx="1"/>
          </p:nvPr>
        </p:nvSpPr>
        <p:spPr/>
        <p:txBody>
          <a:bodyPr/>
          <a:lstStyle/>
          <a:p>
            <a:pPr algn="just"/>
            <a:r>
              <a:rPr lang="en-US" altLang="en-US" sz="2800" dirty="0"/>
              <a:t>This project demonstrates a reliable method for secure data concealment using steganography. By leveraging modern web and image processing technologies, it ensures message privacy without arousing suspicion. The ease of use and built-in security mechanisms make it a practical solution for confidential communication.</a:t>
            </a:r>
            <a:endParaRPr lang="en-US" alt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GitHub Link</a:t>
            </a:r>
            <a:endParaRPr lang="en-IN" dirty="0">
              <a:solidFill>
                <a:schemeClr val="accent1"/>
              </a:solidFill>
            </a:endParaRPr>
          </a:p>
        </p:txBody>
      </p:sp>
      <p:sp>
        <p:nvSpPr>
          <p:cNvPr id="3" name="Content Placeholder 2"/>
          <p:cNvSpPr>
            <a:spLocks noGrp="1"/>
          </p:cNvSpPr>
          <p:nvPr>
            <p:ph idx="1"/>
          </p:nvPr>
        </p:nvSpPr>
        <p:spPr/>
        <p:txBody>
          <a:bodyPr/>
          <a:lstStyle/>
          <a:p>
            <a:r>
              <a:rPr lang="en-US" altLang="en-US" sz="2800" dirty="0">
                <a:solidFill>
                  <a:schemeClr val="tx2"/>
                </a:solidFill>
                <a:hlinkClick r:id="rId1" action="ppaction://hlinkfile"/>
              </a:rPr>
              <a:t>https://github.com/sridevis15/Image-Stegnography.git</a:t>
            </a:r>
            <a:endParaRPr lang="en-US" altLang="en-US" sz="2800" dirty="0">
              <a:solidFill>
                <a:schemeClr val="tx2"/>
              </a:solidFill>
              <a:hlinkClick r:id="rId1" action="ppaction://hlinkfile"/>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2874</Words>
  <Application>WPS Presentation</Application>
  <PresentationFormat>Custom</PresentationFormat>
  <Paragraphs>71</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Wingdings 2</vt:lpstr>
      <vt:lpstr>Arial</vt:lpstr>
      <vt:lpstr>Calibri Light</vt:lpstr>
      <vt:lpstr>Microsoft YaHei</vt:lpstr>
      <vt:lpstr>Arial Unicode MS</vt:lpstr>
      <vt:lpstr>Franklin Gothic Demi</vt:lpstr>
      <vt:lpstr>Franklin Gothic Book</vt:lpstr>
      <vt:lpstr>Calibri</vt:lpstr>
      <vt:lpstr>DividendVTI</vt:lpstr>
      <vt:lpstr>Secure Data Hiding in image Using Steganography</vt:lpstr>
      <vt:lpstr>OUTLINE</vt:lpstr>
      <vt:lpstr>Problem Statement</vt:lpstr>
      <vt:lpstr>Technologies  used</vt:lpstr>
      <vt:lpstr>Wow factors</vt:lpstr>
      <vt:lpstr>End users</vt:lpstr>
      <vt:lpstr>Results</vt:lpstr>
      <vt:lpstr>Conclusion</vt:lpstr>
      <vt:lpstr>GitHub Link</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sivas</cp:lastModifiedBy>
  <cp:revision>30</cp:revision>
  <dcterms:created xsi:type="dcterms:W3CDTF">2021-05-26T16:50:00Z</dcterms:created>
  <dcterms:modified xsi:type="dcterms:W3CDTF">2025-02-24T20:10:53Z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8D75F1B019A44EBD93E6F87422FB8195_13</vt:lpwstr>
  </property>
  <property fmtid="{D5CDD505-2E9C-101B-9397-08002B2CF9AE}" pid="4" name="KSOProductBuildVer">
    <vt:lpwstr>1033-12.2.0.19805</vt:lpwstr>
  </property>
</Properties>
</file>