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1" r:id="rId5"/>
    <p:sldId id="266" r:id="rId6"/>
    <p:sldId id="262" r:id="rId7"/>
    <p:sldId id="267" r:id="rId8"/>
    <p:sldId id="268" r:id="rId9"/>
    <p:sldId id="265" r:id="rId10"/>
    <p:sldId id="271" r:id="rId11"/>
    <p:sldId id="272" r:id="rId12"/>
    <p:sldId id="275" r:id="rId13"/>
    <p:sldId id="273" r:id="rId14"/>
    <p:sldId id="274" r:id="rId15"/>
    <p:sldId id="276" r:id="rId16"/>
    <p:sldId id="277" r:id="rId17"/>
    <p:sldId id="278" r:id="rId18"/>
    <p:sldId id="281"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171"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8/11/2018</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51B39-B140-43FE-96DB-472A2B59CE7C}" type="datetime1">
              <a:rPr lang="en-US" smtClean="0"/>
              <a:t>8/11/2018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00BB2-27C5-458B-ABCE-839C88CF47CE}" type="datetime1">
              <a:rPr lang="en-US" smtClean="0"/>
              <a:t>8/11/2018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8/11/2018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8/11/2018</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8/11/2018</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8/11/2018</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8/11/2018</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8/11/2018</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8/11/2018</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8/11/2018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livery.acm.org/10.1145/1980000/1970395/a11-candes.pdf?ip=129.82.226.31&amp;id=1970395&amp;acc=ACTIVE%20SERVICE&amp;key=B63ACEF81C6334F5.43B80C8545818863.4D4702B0C3E38B35.4D4702B0C3E38B35&amp;CFID=664460878&amp;CFTOKEN=43595700&amp;__acm__=1473125702_6f3b5ac35897c6f32a5fcef802146d16" TargetMode="External"/><Relationship Id="rId2" Type="http://schemas.openxmlformats.org/officeDocument/2006/relationships/hyperlink" Target="http://www.cnrl.colostate.edu/Papers/IEEEJSTSP_2013_rp.pdf" TargetMode="External"/><Relationship Id="rId1" Type="http://schemas.openxmlformats.org/officeDocument/2006/relationships/slideLayout" Target="../slideLayouts/slideLayout2.xml"/><Relationship Id="rId5" Type="http://schemas.openxmlformats.org/officeDocument/2006/relationships/hyperlink" Target="http://ieeexplore.ieee.org/stamp/stamp.jsp?arnumber=7511154" TargetMode="External"/><Relationship Id="rId4" Type="http://schemas.openxmlformats.org/officeDocument/2006/relationships/hyperlink" Target="http://www.ibmbigdatahub.com/infographic/four-vs-big-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90599"/>
          </a:xfrm>
        </p:spPr>
        <p:txBody>
          <a:bodyPr/>
          <a:lstStyle/>
          <a:p>
            <a:r>
              <a:rPr lang="en-US" sz="3000" dirty="0">
                <a:latin typeface="Cambria" panose="02040503050406030204" pitchFamily="18" charset="0"/>
              </a:rPr>
              <a:t>Annon - Network Intrusion Detection Challenge</a:t>
            </a:r>
          </a:p>
        </p:txBody>
      </p:sp>
      <p:sp>
        <p:nvSpPr>
          <p:cNvPr id="3" name="Subtitle 2"/>
          <p:cNvSpPr>
            <a:spLocks noGrp="1"/>
          </p:cNvSpPr>
          <p:nvPr>
            <p:ph type="subTitle" idx="1"/>
          </p:nvPr>
        </p:nvSpPr>
        <p:spPr>
          <a:xfrm>
            <a:off x="2209800" y="2667000"/>
            <a:ext cx="4191000" cy="1219200"/>
          </a:xfrm>
        </p:spPr>
        <p:txBody>
          <a:bodyPr>
            <a:normAutofit fontScale="77500" lnSpcReduction="20000"/>
          </a:bodyPr>
          <a:lstStyle/>
          <a:p>
            <a:r>
              <a:rPr lang="en-US" sz="3200" dirty="0">
                <a:solidFill>
                  <a:schemeClr val="tx1"/>
                </a:solidFill>
                <a:latin typeface="Cambria" panose="02040503050406030204" pitchFamily="18" charset="0"/>
              </a:rPr>
              <a:t>Sridhar Ramasamy</a:t>
            </a:r>
          </a:p>
          <a:p>
            <a:r>
              <a:rPr lang="en-US" sz="2100" dirty="0">
                <a:solidFill>
                  <a:schemeClr val="tx1"/>
                </a:solidFill>
                <a:latin typeface="Cambria" panose="02040503050406030204" pitchFamily="18" charset="0"/>
              </a:rPr>
              <a:t>Grad. Student Researcher</a:t>
            </a:r>
          </a:p>
          <a:p>
            <a:r>
              <a:rPr lang="en-US" sz="2100" dirty="0">
                <a:solidFill>
                  <a:schemeClr val="tx1"/>
                </a:solidFill>
                <a:latin typeface="Cambria" panose="02040503050406030204" pitchFamily="18" charset="0"/>
              </a:rPr>
              <a:t>Colorado State University,</a:t>
            </a:r>
          </a:p>
          <a:p>
            <a:r>
              <a:rPr lang="en-US" sz="2100" dirty="0">
                <a:solidFill>
                  <a:schemeClr val="tx1"/>
                </a:solidFill>
                <a:latin typeface="Cambria" panose="02040503050406030204" pitchFamily="18" charset="0"/>
              </a:rPr>
              <a:t>Fort Collins, CO</a:t>
            </a:r>
          </a:p>
        </p:txBody>
      </p:sp>
      <p:sp>
        <p:nvSpPr>
          <p:cNvPr id="4" name="Date Placeholder 3"/>
          <p:cNvSpPr>
            <a:spLocks noGrp="1"/>
          </p:cNvSpPr>
          <p:nvPr>
            <p:ph type="dt" sz="half" idx="10"/>
          </p:nvPr>
        </p:nvSpPr>
        <p:spPr/>
        <p:txBody>
          <a:bodyPr/>
          <a:lstStyle/>
          <a:p>
            <a:fld id="{216C5678-EE20-4FA5-88E2-6E0BD67A2E26}" type="datetime1">
              <a:rPr lang="en-US" smtClean="0"/>
              <a:t>8/11/2018</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pic>
        <p:nvPicPr>
          <p:cNvPr id="1029" name="Picture 5" descr="U:\public_html\cn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414382"/>
            <a:ext cx="2032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public_html\cs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5655" y="5341114"/>
            <a:ext cx="2100262" cy="66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6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sz="4000" dirty="0">
                <a:latin typeface="Cambria" panose="02040503050406030204" pitchFamily="18" charset="0"/>
              </a:rPr>
              <a:t>Correlation contd.</a:t>
            </a:r>
          </a:p>
        </p:txBody>
      </p:sp>
      <p:sp>
        <p:nvSpPr>
          <p:cNvPr id="3" name="Content Placeholder 2"/>
          <p:cNvSpPr>
            <a:spLocks noGrp="1"/>
          </p:cNvSpPr>
          <p:nvPr>
            <p:ph idx="1"/>
          </p:nvPr>
        </p:nvSpPr>
        <p:spPr>
          <a:xfrm>
            <a:off x="457200" y="1066800"/>
            <a:ext cx="8229600" cy="4525963"/>
          </a:xfrm>
        </p:spPr>
        <p:txBody>
          <a:bodyPr/>
          <a:lstStyle/>
          <a:p>
            <a:r>
              <a:rPr lang="en-US" dirty="0">
                <a:solidFill>
                  <a:schemeClr val="tx1"/>
                </a:solidFill>
                <a:latin typeface="Cambria" panose="02040503050406030204" pitchFamily="18" charset="0"/>
              </a:rPr>
              <a:t>Plot shows that there are few features that appear to be well correlated.</a:t>
            </a:r>
          </a:p>
          <a:p>
            <a:endParaRPr lang="en-US" dirty="0">
              <a:solidFill>
                <a:schemeClr val="tx1"/>
              </a:solidFill>
              <a:latin typeface="Cambria" panose="02040503050406030204" pitchFamily="18" charset="0"/>
            </a:endParaRPr>
          </a:p>
          <a:p>
            <a:r>
              <a:rPr lang="en-US" dirty="0">
                <a:solidFill>
                  <a:schemeClr val="tx1"/>
                </a:solidFill>
                <a:latin typeface="Cambria" panose="02040503050406030204" pitchFamily="18" charset="0"/>
              </a:rPr>
              <a:t>This is also conveying the same answer as that of rank vs singular value plot and the table.</a:t>
            </a:r>
          </a:p>
          <a:p>
            <a:r>
              <a:rPr lang="en-US" dirty="0">
                <a:solidFill>
                  <a:schemeClr val="tx1"/>
                </a:solidFill>
                <a:latin typeface="Cambria" panose="02040503050406030204" pitchFamily="18" charset="0"/>
              </a:rPr>
              <a:t>While reducing the dimensions, </a:t>
            </a:r>
            <a:r>
              <a:rPr lang="en-US" b="1" dirty="0">
                <a:solidFill>
                  <a:schemeClr val="tx1"/>
                </a:solidFill>
                <a:latin typeface="Cambria" panose="02040503050406030204" pitchFamily="18" charset="0"/>
              </a:rPr>
              <a:t>all</a:t>
            </a:r>
            <a:r>
              <a:rPr lang="en-US" dirty="0">
                <a:solidFill>
                  <a:schemeClr val="tx1"/>
                </a:solidFill>
                <a:latin typeface="Cambria" panose="02040503050406030204" pitchFamily="18" charset="0"/>
              </a:rPr>
              <a:t> the significant singular values  should be taken into account. </a:t>
            </a:r>
          </a:p>
          <a:p>
            <a:r>
              <a:rPr lang="en-US" dirty="0">
                <a:solidFill>
                  <a:schemeClr val="tx1"/>
                </a:solidFill>
                <a:latin typeface="Cambria" panose="02040503050406030204" pitchFamily="18" charset="0"/>
              </a:rPr>
              <a:t>In that sense the “</a:t>
            </a:r>
            <a:r>
              <a:rPr lang="en-US" b="1" dirty="0">
                <a:solidFill>
                  <a:schemeClr val="tx1"/>
                </a:solidFill>
                <a:latin typeface="Cambria" panose="02040503050406030204" pitchFamily="18" charset="0"/>
              </a:rPr>
              <a:t>rank can be considered to be ~30</a:t>
            </a:r>
            <a:r>
              <a:rPr lang="en-US" dirty="0">
                <a:solidFill>
                  <a:schemeClr val="tx1"/>
                </a:solidFill>
                <a:latin typeface="Cambria" panose="02040503050406030204" pitchFamily="18" charset="0"/>
              </a:rPr>
              <a:t>”</a:t>
            </a:r>
          </a:p>
          <a:p>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4897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Intrusion detection challenge</a:t>
            </a:r>
          </a:p>
        </p:txBody>
      </p:sp>
      <p:sp>
        <p:nvSpPr>
          <p:cNvPr id="3" name="Content Placeholder 2"/>
          <p:cNvSpPr>
            <a:spLocks noGrp="1"/>
          </p:cNvSpPr>
          <p:nvPr>
            <p:ph idx="1"/>
          </p:nvPr>
        </p:nvSpPr>
        <p:spPr>
          <a:xfrm>
            <a:off x="457200" y="1066800"/>
            <a:ext cx="8229600" cy="4525963"/>
          </a:xfrm>
        </p:spPr>
        <p:txBody>
          <a:bodyPr>
            <a:normAutofit/>
          </a:bodyPr>
          <a:lstStyle/>
          <a:p>
            <a:r>
              <a:rPr lang="en-US" dirty="0">
                <a:solidFill>
                  <a:schemeClr val="tx1"/>
                </a:solidFill>
                <a:latin typeface="Cambria" panose="02040503050406030204" pitchFamily="18" charset="0"/>
              </a:rPr>
              <a:t>The model to be created should be trained on the given training set and evaluated on the test set.</a:t>
            </a:r>
          </a:p>
          <a:p>
            <a:r>
              <a:rPr lang="en-US" dirty="0">
                <a:solidFill>
                  <a:schemeClr val="tx1"/>
                </a:solidFill>
                <a:latin typeface="Cambria" panose="02040503050406030204" pitchFamily="18" charset="0"/>
              </a:rPr>
              <a:t>The training dataset contains 22 different types of attack detected and the normal one.</a:t>
            </a:r>
          </a:p>
          <a:p>
            <a:r>
              <a:rPr lang="en-US" dirty="0">
                <a:solidFill>
                  <a:schemeClr val="tx1"/>
                </a:solidFill>
                <a:latin typeface="Cambria" panose="02040503050406030204" pitchFamily="18" charset="0"/>
              </a:rPr>
              <a:t>The field, protocol_type , service, flag, attack_type contains strings that are encoded with Label Encoder of scikit-learn.</a:t>
            </a:r>
          </a:p>
          <a:p>
            <a:r>
              <a:rPr lang="en-US" dirty="0">
                <a:solidFill>
                  <a:schemeClr val="tx1"/>
                </a:solidFill>
                <a:latin typeface="Cambria" panose="02040503050406030204" pitchFamily="18" charset="0"/>
              </a:rPr>
              <a:t>The dataset is normalized between values of 0 and 1.</a:t>
            </a:r>
          </a:p>
          <a:p>
            <a:r>
              <a:rPr lang="en-US" dirty="0">
                <a:solidFill>
                  <a:schemeClr val="tx1"/>
                </a:solidFill>
                <a:latin typeface="Cambria" panose="02040503050406030204" pitchFamily="18" charset="0"/>
              </a:rPr>
              <a:t>The model should be able to classify the attacks apart from detecting them.</a:t>
            </a:r>
          </a:p>
          <a:p>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93619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Contd.</a:t>
            </a:r>
          </a:p>
        </p:txBody>
      </p:sp>
      <p:sp>
        <p:nvSpPr>
          <p:cNvPr id="3" name="Content Placeholder 2"/>
          <p:cNvSpPr>
            <a:spLocks noGrp="1"/>
          </p:cNvSpPr>
          <p:nvPr>
            <p:ph idx="1"/>
          </p:nvPr>
        </p:nvSpPr>
        <p:spPr>
          <a:xfrm>
            <a:off x="457200" y="1066800"/>
            <a:ext cx="8229600" cy="4525963"/>
          </a:xfrm>
        </p:spPr>
        <p:txBody>
          <a:bodyPr>
            <a:normAutofit/>
          </a:bodyPr>
          <a:lstStyle/>
          <a:p>
            <a:r>
              <a:rPr lang="en-US" dirty="0">
                <a:solidFill>
                  <a:schemeClr val="tx1"/>
                </a:solidFill>
                <a:latin typeface="Cambria" panose="02040503050406030204" pitchFamily="18" charset="0"/>
              </a:rPr>
              <a:t>The test dataset on the other hand contains few extra type of attacks, so after prediction these extra type of attacks get misclassified because of the fact that the model has not been trained with it.</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18810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Multi-class Classification &amp; SVM</a:t>
            </a:r>
          </a:p>
        </p:txBody>
      </p:sp>
      <p:sp>
        <p:nvSpPr>
          <p:cNvPr id="3" name="Content Placeholder 2"/>
          <p:cNvSpPr>
            <a:spLocks noGrp="1"/>
          </p:cNvSpPr>
          <p:nvPr>
            <p:ph idx="1"/>
          </p:nvPr>
        </p:nvSpPr>
        <p:spPr>
          <a:xfrm>
            <a:off x="457200" y="1066800"/>
            <a:ext cx="8229600" cy="4525963"/>
          </a:xfrm>
        </p:spPr>
        <p:txBody>
          <a:bodyPr>
            <a:normAutofit/>
          </a:bodyPr>
          <a:lstStyle/>
          <a:p>
            <a:r>
              <a:rPr lang="en-US" dirty="0">
                <a:solidFill>
                  <a:schemeClr val="tx1"/>
                </a:solidFill>
                <a:latin typeface="Cambria" panose="02040503050406030204" pitchFamily="18" charset="0"/>
              </a:rPr>
              <a:t>The model should be able to classify the type of attack apart from detecting the attack and hence multi-class classification is used for this. </a:t>
            </a:r>
          </a:p>
          <a:p>
            <a:r>
              <a:rPr lang="en-US" dirty="0">
                <a:solidFill>
                  <a:schemeClr val="tx1"/>
                </a:solidFill>
                <a:latin typeface="Cambria" panose="02040503050406030204" pitchFamily="18" charset="0"/>
              </a:rPr>
              <a:t>Support Vector machine SVC with RBF kernel has been used for this.</a:t>
            </a:r>
          </a:p>
          <a:p>
            <a:r>
              <a:rPr lang="en-US" dirty="0">
                <a:solidFill>
                  <a:schemeClr val="tx1"/>
                </a:solidFill>
                <a:latin typeface="Cambria" panose="02040503050406030204" pitchFamily="18" charset="0"/>
              </a:rPr>
              <a:t>The accuracy of the approach depends upon the two parameters ‘C’ and ‘gamma’.</a:t>
            </a:r>
          </a:p>
          <a:p>
            <a:r>
              <a:rPr lang="en-US" dirty="0">
                <a:solidFill>
                  <a:schemeClr val="tx1"/>
                </a:solidFill>
                <a:latin typeface="Cambria" panose="02040503050406030204" pitchFamily="18" charset="0"/>
              </a:rPr>
              <a:t>‘C’ is the penalty parameter for misclassification of a sample and ‘gamma’ denotes the influence of single training example.</a:t>
            </a:r>
          </a:p>
          <a:p>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13749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SVM parameters</a:t>
            </a:r>
          </a:p>
        </p:txBody>
      </p:sp>
      <p:sp>
        <p:nvSpPr>
          <p:cNvPr id="3" name="Content Placeholder 2"/>
          <p:cNvSpPr>
            <a:spLocks noGrp="1"/>
          </p:cNvSpPr>
          <p:nvPr>
            <p:ph idx="1"/>
          </p:nvPr>
        </p:nvSpPr>
        <p:spPr>
          <a:xfrm>
            <a:off x="457200" y="914400"/>
            <a:ext cx="8229600" cy="5105400"/>
          </a:xfrm>
        </p:spPr>
        <p:txBody>
          <a:bodyPr>
            <a:normAutofit/>
          </a:bodyPr>
          <a:lstStyle/>
          <a:p>
            <a:r>
              <a:rPr lang="en-US" dirty="0">
                <a:solidFill>
                  <a:schemeClr val="tx1"/>
                </a:solidFill>
                <a:latin typeface="Cambria" panose="02040503050406030204" pitchFamily="18" charset="0"/>
              </a:rPr>
              <a:t>The C and gamma parameters have been changed and results have been obtained. </a:t>
            </a:r>
          </a:p>
          <a:p>
            <a:r>
              <a:rPr lang="en-US" dirty="0">
                <a:solidFill>
                  <a:schemeClr val="tx1"/>
                </a:solidFill>
                <a:latin typeface="Cambria" panose="02040503050406030204" pitchFamily="18" charset="0"/>
              </a:rPr>
              <a:t>Label encoder was used to encode fields that were strings. </a:t>
            </a:r>
          </a:p>
          <a:p>
            <a:r>
              <a:rPr lang="en-US" dirty="0">
                <a:solidFill>
                  <a:schemeClr val="tx1"/>
                </a:solidFill>
                <a:latin typeface="Cambria" panose="02040503050406030204" pitchFamily="18" charset="0"/>
              </a:rPr>
              <a:t>The model was trained only with the attack types of ‘training dataset’</a:t>
            </a:r>
          </a:p>
          <a:p>
            <a:r>
              <a:rPr lang="en-US" dirty="0">
                <a:solidFill>
                  <a:schemeClr val="tx1"/>
                </a:solidFill>
                <a:latin typeface="Cambria" panose="02040503050406030204" pitchFamily="18" charset="0"/>
              </a:rPr>
              <a:t>The </a:t>
            </a:r>
            <a:r>
              <a:rPr lang="en-US" b="1" dirty="0">
                <a:solidFill>
                  <a:schemeClr val="tx1"/>
                </a:solidFill>
                <a:latin typeface="Cambria" panose="02040503050406030204" pitchFamily="18" charset="0"/>
              </a:rPr>
              <a:t>accuracy</a:t>
            </a:r>
            <a:r>
              <a:rPr lang="en-US" dirty="0">
                <a:solidFill>
                  <a:schemeClr val="tx1"/>
                </a:solidFill>
                <a:latin typeface="Cambria" panose="02040503050406030204" pitchFamily="18" charset="0"/>
              </a:rPr>
              <a:t> of correct prediction for the entire vector.</a:t>
            </a:r>
          </a:p>
          <a:p>
            <a:r>
              <a:rPr lang="en-US" dirty="0">
                <a:solidFill>
                  <a:schemeClr val="tx1"/>
                </a:solidFill>
                <a:latin typeface="Cambria" panose="02040503050406030204" pitchFamily="18" charset="0"/>
              </a:rPr>
              <a:t>The </a:t>
            </a:r>
            <a:r>
              <a:rPr lang="en-US" b="1" dirty="0">
                <a:solidFill>
                  <a:schemeClr val="tx1"/>
                </a:solidFill>
                <a:latin typeface="Cambria" panose="02040503050406030204" pitchFamily="18" charset="0"/>
              </a:rPr>
              <a:t>F1 Score </a:t>
            </a:r>
            <a:r>
              <a:rPr lang="en-US" dirty="0">
                <a:solidFill>
                  <a:schemeClr val="tx1"/>
                </a:solidFill>
                <a:latin typeface="Cambria" panose="02040503050406030204" pitchFamily="18" charset="0"/>
              </a:rPr>
              <a:t>has also been obtained for classifying (binary) it as any of </a:t>
            </a:r>
            <a:r>
              <a:rPr lang="en-US" b="1" dirty="0">
                <a:solidFill>
                  <a:schemeClr val="tx1"/>
                </a:solidFill>
                <a:latin typeface="Cambria" panose="02040503050406030204" pitchFamily="18" charset="0"/>
              </a:rPr>
              <a:t>attack types </a:t>
            </a:r>
            <a:r>
              <a:rPr lang="en-US" dirty="0">
                <a:solidFill>
                  <a:schemeClr val="tx1"/>
                </a:solidFill>
                <a:latin typeface="Cambria" panose="02040503050406030204" pitchFamily="18" charset="0"/>
              </a:rPr>
              <a:t>or</a:t>
            </a:r>
            <a:r>
              <a:rPr lang="en-US" b="1" dirty="0">
                <a:solidFill>
                  <a:schemeClr val="tx1"/>
                </a:solidFill>
                <a:latin typeface="Cambria" panose="02040503050406030204" pitchFamily="18" charset="0"/>
              </a:rPr>
              <a:t> normal.</a:t>
            </a:r>
          </a:p>
          <a:p>
            <a:r>
              <a:rPr lang="en-US" dirty="0">
                <a:solidFill>
                  <a:schemeClr val="tx1"/>
                </a:solidFill>
                <a:latin typeface="Cambria" panose="02040503050406030204" pitchFamily="18" charset="0"/>
              </a:rPr>
              <a:t>Results have been obtained for</a:t>
            </a:r>
          </a:p>
          <a:p>
            <a:pPr lvl="1"/>
            <a:r>
              <a:rPr lang="en-US" dirty="0">
                <a:solidFill>
                  <a:schemeClr val="tx1"/>
                </a:solidFill>
                <a:latin typeface="Cambria" panose="02040503050406030204" pitchFamily="18" charset="0"/>
              </a:rPr>
              <a:t>C=1, gamma=0.0243(auto)</a:t>
            </a:r>
          </a:p>
          <a:p>
            <a:pPr lvl="1"/>
            <a:r>
              <a:rPr lang="en-US" dirty="0">
                <a:solidFill>
                  <a:schemeClr val="tx1"/>
                </a:solidFill>
                <a:latin typeface="Cambria" panose="02040503050406030204" pitchFamily="18" charset="0"/>
              </a:rPr>
              <a:t>C=100,gamma=0.0243</a:t>
            </a:r>
          </a:p>
          <a:p>
            <a:pPr lvl="1"/>
            <a:r>
              <a:rPr lang="en-US" dirty="0">
                <a:solidFill>
                  <a:schemeClr val="tx1"/>
                </a:solidFill>
                <a:latin typeface="Cambria" panose="02040503050406030204" pitchFamily="18" charset="0"/>
              </a:rPr>
              <a:t>C=100,gamma=1</a:t>
            </a:r>
          </a:p>
          <a:p>
            <a:pPr lvl="1"/>
            <a:r>
              <a:rPr lang="en-US" dirty="0">
                <a:solidFill>
                  <a:schemeClr val="tx1"/>
                </a:solidFill>
                <a:latin typeface="Cambria" panose="02040503050406030204" pitchFamily="18" charset="0"/>
              </a:rPr>
              <a:t>C=100,gamma=10</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216959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105400"/>
              </a:xfrm>
            </p:spPr>
            <p:txBody>
              <a:bodyPr>
                <a:normAutofit/>
              </a:bodyPr>
              <a:lstStyle/>
              <a:p>
                <a:r>
                  <a:rPr lang="en-US" b="0" dirty="0">
                    <a:solidFill>
                      <a:schemeClr val="tx1"/>
                    </a:solidFill>
                    <a:latin typeface="Cambria Math"/>
                    <a:ea typeface="Cambria Math"/>
                  </a:rPr>
                  <a:t>Accuracy is calculated as follows,</a:t>
                </a:r>
              </a:p>
              <a:p>
                <a:pPr lvl="1"/>
                <a14:m>
                  <m:oMath xmlns:m="http://schemas.openxmlformats.org/officeDocument/2006/math">
                    <m:r>
                      <a:rPr lang="en-US" b="0" i="1" smtClean="0">
                        <a:solidFill>
                          <a:schemeClr val="tx1"/>
                        </a:solidFill>
                        <a:latin typeface="Cambria Math"/>
                        <a:ea typeface="Cambria Math"/>
                      </a:rPr>
                      <m:t>𝐴𝑐𝑐𝑢𝑟𝑎𝑐𝑦</m:t>
                    </m:r>
                    <m:r>
                      <a:rPr lang="en-US" b="0" i="1" smtClean="0">
                        <a:solidFill>
                          <a:schemeClr val="tx1"/>
                        </a:solidFill>
                        <a:latin typeface="Cambria Math"/>
                        <a:ea typeface="Cambria Math"/>
                      </a:rPr>
                      <m:t> =</m:t>
                    </m:r>
                    <m:f>
                      <m:fPr>
                        <m:ctrlPr>
                          <a:rPr lang="en-US" i="1" smtClean="0">
                            <a:solidFill>
                              <a:schemeClr val="tx1"/>
                            </a:solidFill>
                            <a:latin typeface="Cambria Math" panose="02040503050406030204" pitchFamily="18" charset="0"/>
                            <a:ea typeface="Cambria Math"/>
                          </a:rPr>
                        </m:ctrlPr>
                      </m:fPr>
                      <m:num>
                        <m:r>
                          <a:rPr lang="en-US" b="0" i="1" smtClean="0">
                            <a:solidFill>
                              <a:schemeClr val="tx1"/>
                            </a:solidFill>
                            <a:latin typeface="Cambria Math"/>
                            <a:ea typeface="Cambria Math"/>
                          </a:rPr>
                          <m:t>𝑁𝑢𝑚𝑏𝑒𝑟</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𝑜𝑓</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𝑐𝑜𝑟𝑟𝑒𝑐𝑡𝑙𝑦</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𝑝𝑟𝑒𝑑𝑖𝑐𝑡𝑒𝑑</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𝑒𝑛𝑡𝑟𝑖𝑒𝑠</m:t>
                        </m:r>
                      </m:num>
                      <m:den>
                        <m:r>
                          <a:rPr lang="en-US" b="0" i="1" smtClean="0">
                            <a:solidFill>
                              <a:schemeClr val="tx1"/>
                            </a:solidFill>
                            <a:latin typeface="Cambria Math"/>
                            <a:ea typeface="Cambria Math"/>
                          </a:rPr>
                          <m:t>𝑡𝑜𝑡𝑎𝑙</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𝑛𝑢𝑚𝑏𝑒𝑟</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𝑜𝑓</m:t>
                        </m:r>
                        <m:r>
                          <a:rPr lang="en-US" b="0" i="1" smtClean="0">
                            <a:solidFill>
                              <a:schemeClr val="tx1"/>
                            </a:solidFill>
                            <a:latin typeface="Cambria Math"/>
                            <a:ea typeface="Cambria Math"/>
                          </a:rPr>
                          <m:t> </m:t>
                        </m:r>
                        <m:r>
                          <a:rPr lang="en-US" b="0" i="1" smtClean="0">
                            <a:solidFill>
                              <a:schemeClr val="tx1"/>
                            </a:solidFill>
                            <a:latin typeface="Cambria Math"/>
                            <a:ea typeface="Cambria Math"/>
                          </a:rPr>
                          <m:t>𝑒𝑛𝑡𝑟𝑖𝑒𝑠</m:t>
                        </m:r>
                      </m:den>
                    </m:f>
                  </m:oMath>
                </a14:m>
                <a:r>
                  <a:rPr lang="en-US" dirty="0">
                    <a:solidFill>
                      <a:schemeClr val="tx1"/>
                    </a:solidFill>
                    <a:latin typeface="Cambria" panose="02040503050406030204" pitchFamily="18" charset="0"/>
                  </a:rPr>
                  <a:t> </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r>
                  <a:rPr lang="en-US" dirty="0">
                    <a:solidFill>
                      <a:schemeClr val="tx1"/>
                    </a:solidFill>
                    <a:latin typeface="Cambria" panose="02040503050406030204" pitchFamily="18" charset="0"/>
                  </a:rPr>
                  <a:t>F1 Score is calculated as follows,</a:t>
                </a:r>
              </a:p>
              <a:p>
                <a:pPr lvl="1"/>
                <a14:m>
                  <m:oMath xmlns:m="http://schemas.openxmlformats.org/officeDocument/2006/math">
                    <m:r>
                      <a:rPr lang="en-US" b="0" i="1" smtClean="0">
                        <a:solidFill>
                          <a:schemeClr val="tx1"/>
                        </a:solidFill>
                        <a:latin typeface="Cambria Math"/>
                        <a:ea typeface="Cambria Math"/>
                      </a:rPr>
                      <m:t>𝐹</m:t>
                    </m:r>
                    <m:r>
                      <a:rPr lang="en-US" b="0" i="1" smtClean="0">
                        <a:solidFill>
                          <a:schemeClr val="tx1"/>
                        </a:solidFill>
                        <a:latin typeface="Cambria Math"/>
                        <a:ea typeface="Cambria Math"/>
                      </a:rPr>
                      <m:t>1 </m:t>
                    </m:r>
                    <m:r>
                      <a:rPr lang="en-US" b="0" i="1" smtClean="0">
                        <a:solidFill>
                          <a:schemeClr val="tx1"/>
                        </a:solidFill>
                        <a:latin typeface="Cambria Math"/>
                        <a:ea typeface="Cambria Math"/>
                      </a:rPr>
                      <m:t>𝑆𝑐𝑜𝑟𝑒</m:t>
                    </m:r>
                    <m:r>
                      <a:rPr lang="en-US" i="1" smtClean="0">
                        <a:solidFill>
                          <a:schemeClr val="tx1"/>
                        </a:solidFill>
                        <a:latin typeface="Cambria Math"/>
                        <a:ea typeface="Cambria Math"/>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a:rPr>
                          <m:t>2 ∗</m:t>
                        </m:r>
                        <m:r>
                          <a:rPr lang="en-US" b="0" i="1" smtClean="0">
                            <a:solidFill>
                              <a:schemeClr val="tx1"/>
                            </a:solidFill>
                            <a:latin typeface="Cambria Math"/>
                          </a:rPr>
                          <m:t>𝑃𝑟𝑒𝑐𝑖𝑠𝑖𝑜𝑛</m:t>
                        </m:r>
                        <m:r>
                          <a:rPr lang="en-US" b="0" i="1" smtClean="0">
                            <a:solidFill>
                              <a:schemeClr val="tx1"/>
                            </a:solidFill>
                            <a:latin typeface="Cambria Math"/>
                          </a:rPr>
                          <m:t> ∗</m:t>
                        </m:r>
                        <m:r>
                          <a:rPr lang="en-US" b="0" i="1" smtClean="0">
                            <a:solidFill>
                              <a:schemeClr val="tx1"/>
                            </a:solidFill>
                            <a:latin typeface="Cambria Math"/>
                          </a:rPr>
                          <m:t>𝑅𝑒𝑐𝑎𝑙𝑙</m:t>
                        </m:r>
                      </m:num>
                      <m:den>
                        <m:r>
                          <a:rPr lang="en-US" b="0" i="1" smtClean="0">
                            <a:solidFill>
                              <a:schemeClr val="tx1"/>
                            </a:solidFill>
                            <a:latin typeface="Cambria Math"/>
                          </a:rPr>
                          <m:t>𝑃𝑟𝑒𝑐𝑖𝑠𝑖𝑜𝑛</m:t>
                        </m:r>
                        <m:r>
                          <a:rPr lang="en-US" b="0" i="1" smtClean="0">
                            <a:solidFill>
                              <a:schemeClr val="tx1"/>
                            </a:solidFill>
                            <a:latin typeface="Cambria Math"/>
                          </a:rPr>
                          <m:t>+</m:t>
                        </m:r>
                        <m:r>
                          <a:rPr lang="en-US" b="0" i="1" smtClean="0">
                            <a:solidFill>
                              <a:schemeClr val="tx1"/>
                            </a:solidFill>
                            <a:latin typeface="Cambria Math"/>
                          </a:rPr>
                          <m:t>𝑅𝑒𝑐𝑎𝑙𝑙</m:t>
                        </m:r>
                      </m:den>
                    </m:f>
                  </m:oMath>
                </a14:m>
                <a:endParaRPr lang="en-US" dirty="0">
                  <a:solidFill>
                    <a:schemeClr val="tx1"/>
                  </a:solidFill>
                  <a:latin typeface="Cambria" panose="02040503050406030204" pitchFamily="18" charset="0"/>
                </a:endParaRPr>
              </a:p>
              <a:p>
                <a:pPr lvl="1"/>
                <a14:m>
                  <m:oMath xmlns:m="http://schemas.openxmlformats.org/officeDocument/2006/math">
                    <m:r>
                      <a:rPr lang="en-US" b="0" i="1" smtClean="0">
                        <a:solidFill>
                          <a:schemeClr val="tx1"/>
                        </a:solidFill>
                        <a:latin typeface="Cambria Math"/>
                        <a:ea typeface="Cambria Math"/>
                      </a:rPr>
                      <m:t>𝑃𝑟𝑒𝑐𝑖𝑠𝑖𝑜𝑛</m:t>
                    </m:r>
                    <m:r>
                      <a:rPr lang="en-US" i="1" smtClean="0">
                        <a:solidFill>
                          <a:schemeClr val="tx1"/>
                        </a:solidFill>
                        <a:latin typeface="Cambria Math"/>
                        <a:ea typeface="Cambria Math"/>
                      </a:rPr>
                      <m:t>=</m:t>
                    </m:r>
                    <m:f>
                      <m:fPr>
                        <m:ctrlPr>
                          <a:rPr lang="en-US" i="1" smtClean="0">
                            <a:solidFill>
                              <a:schemeClr val="tx1"/>
                            </a:solidFill>
                            <a:latin typeface="Cambria Math" panose="02040503050406030204" pitchFamily="18" charset="0"/>
                            <a:ea typeface="Cambria Math"/>
                          </a:rPr>
                        </m:ctrlPr>
                      </m:fPr>
                      <m:num>
                        <m:r>
                          <a:rPr lang="en-US" b="0" i="1" smtClean="0">
                            <a:solidFill>
                              <a:schemeClr val="tx1"/>
                            </a:solidFill>
                            <a:latin typeface="Cambria Math"/>
                            <a:ea typeface="Cambria Math"/>
                          </a:rPr>
                          <m:t>𝑇𝑃</m:t>
                        </m:r>
                      </m:num>
                      <m:den>
                        <m:r>
                          <a:rPr lang="en-US" b="0" i="1" smtClean="0">
                            <a:solidFill>
                              <a:schemeClr val="tx1"/>
                            </a:solidFill>
                            <a:latin typeface="Cambria Math"/>
                            <a:ea typeface="Cambria Math"/>
                          </a:rPr>
                          <m:t>𝑇𝑃</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𝐹𝑃</m:t>
                        </m:r>
                      </m:den>
                    </m:f>
                  </m:oMath>
                </a14:m>
                <a:endParaRPr lang="en-US" dirty="0">
                  <a:solidFill>
                    <a:schemeClr val="tx1"/>
                  </a:solidFill>
                  <a:latin typeface="Cambria" panose="02040503050406030204" pitchFamily="18" charset="0"/>
                  <a:ea typeface="Cambria Math"/>
                </a:endParaRPr>
              </a:p>
              <a:p>
                <a:pPr lvl="1"/>
                <a14:m>
                  <m:oMath xmlns:m="http://schemas.openxmlformats.org/officeDocument/2006/math">
                    <m:r>
                      <a:rPr lang="en-US" b="0" i="1" smtClean="0">
                        <a:solidFill>
                          <a:schemeClr val="tx1"/>
                        </a:solidFill>
                        <a:latin typeface="Cambria Math"/>
                        <a:ea typeface="Cambria Math"/>
                      </a:rPr>
                      <m:t>𝑅𝑒𝑐𝑎𝑙𝑙</m:t>
                    </m:r>
                    <m:r>
                      <a:rPr lang="en-US" b="0" i="1" smtClean="0">
                        <a:solidFill>
                          <a:schemeClr val="tx1"/>
                        </a:solidFill>
                        <a:latin typeface="Cambria Math"/>
                        <a:ea typeface="Cambria Math"/>
                      </a:rPr>
                      <m:t> =</m:t>
                    </m:r>
                    <m:f>
                      <m:fPr>
                        <m:ctrlPr>
                          <a:rPr lang="en-US" i="1" smtClean="0">
                            <a:solidFill>
                              <a:schemeClr val="tx1"/>
                            </a:solidFill>
                            <a:latin typeface="Cambria Math" panose="02040503050406030204" pitchFamily="18" charset="0"/>
                            <a:ea typeface="Cambria Math"/>
                          </a:rPr>
                        </m:ctrlPr>
                      </m:fPr>
                      <m:num>
                        <m:r>
                          <a:rPr lang="en-US" b="0" i="1" smtClean="0">
                            <a:solidFill>
                              <a:schemeClr val="tx1"/>
                            </a:solidFill>
                            <a:latin typeface="Cambria Math"/>
                            <a:ea typeface="Cambria Math"/>
                          </a:rPr>
                          <m:t>𝑇𝑃</m:t>
                        </m:r>
                      </m:num>
                      <m:den>
                        <m:r>
                          <a:rPr lang="en-US" b="0" i="1" smtClean="0">
                            <a:solidFill>
                              <a:schemeClr val="tx1"/>
                            </a:solidFill>
                            <a:latin typeface="Cambria Math"/>
                            <a:ea typeface="Cambria Math"/>
                          </a:rPr>
                          <m:t>𝑇𝑃</m:t>
                        </m:r>
                        <m:r>
                          <a:rPr lang="en-US" b="0" i="1" smtClean="0">
                            <a:solidFill>
                              <a:schemeClr val="tx1"/>
                            </a:solidFill>
                            <a:latin typeface="Cambria Math"/>
                            <a:ea typeface="Cambria Math"/>
                          </a:rPr>
                          <m:t>+</m:t>
                        </m:r>
                        <m:r>
                          <a:rPr lang="en-US" b="0" i="1" smtClean="0">
                            <a:solidFill>
                              <a:schemeClr val="tx1"/>
                            </a:solidFill>
                            <a:latin typeface="Cambria Math"/>
                            <a:ea typeface="Cambria Math"/>
                          </a:rPr>
                          <m:t>𝐹𝑁</m:t>
                        </m:r>
                      </m:den>
                    </m:f>
                  </m:oMath>
                </a14:m>
                <a:endParaRPr lang="en-US" dirty="0">
                  <a:solidFill>
                    <a:schemeClr val="tx1"/>
                  </a:solidFill>
                  <a:latin typeface="Cambria" panose="02040503050406030204" pitchFamily="18" charset="0"/>
                  <a:ea typeface="Cambria Math"/>
                </a:endParaRPr>
              </a:p>
              <a:p>
                <a:pPr lvl="1"/>
                <a:r>
                  <a:rPr lang="en-US" dirty="0">
                    <a:solidFill>
                      <a:schemeClr val="tx1"/>
                    </a:solidFill>
                    <a:latin typeface="Cambria" panose="02040503050406030204" pitchFamily="18" charset="0"/>
                  </a:rPr>
                  <a:t>Where TP, FP, FN are True positive, False positive and False Negative respectively</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105400"/>
              </a:xfrm>
              <a:blipFill rotWithShape="1">
                <a:blip r:embed="rId2"/>
                <a:stretch>
                  <a:fillRect l="-963" t="-9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229944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Results - Accuracy</a:t>
            </a: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pic>
        <p:nvPicPr>
          <p:cNvPr id="1026" name="Picture 2" descr="U:\Sridhar\cognizant\accurac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8400" y="1066800"/>
            <a:ext cx="6807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5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Results – F1 Score</a:t>
            </a: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pic>
        <p:nvPicPr>
          <p:cNvPr id="2051" name="Picture 3" descr="U:\Sridhar\cognizant\f1sco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441017" cy="483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16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4000" dirty="0">
                <a:latin typeface="Cambria" panose="02040503050406030204" pitchFamily="18" charset="0"/>
              </a:rPr>
              <a:t>Results</a:t>
            </a:r>
          </a:p>
        </p:txBody>
      </p:sp>
      <p:sp>
        <p:nvSpPr>
          <p:cNvPr id="5" name="Date Placeholder 4"/>
          <p:cNvSpPr>
            <a:spLocks noGrp="1"/>
          </p:cNvSpPr>
          <p:nvPr>
            <p:ph type="dt" sz="half" idx="10"/>
          </p:nvPr>
        </p:nvSpPr>
        <p:spPr/>
        <p:txBody>
          <a:bodyPr/>
          <a:lstStyle/>
          <a:p>
            <a:fld id="{F7EAEB24-CE78-465C-A726-91D0868FA48F}" type="datetime1">
              <a:rPr lang="en-US" smtClean="0"/>
              <a:t>8/11/2018</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18</a:t>
            </a:fld>
            <a:endParaRPr lang="en-US"/>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075403446"/>
              </p:ext>
            </p:extLst>
          </p:nvPr>
        </p:nvGraphicFramePr>
        <p:xfrm>
          <a:off x="457200" y="1143000"/>
          <a:ext cx="4114800" cy="2397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r>
                        <a:rPr lang="en-US" dirty="0"/>
                        <a:t>Parameters</a:t>
                      </a:r>
                    </a:p>
                  </a:txBody>
                  <a:tcPr/>
                </a:tc>
                <a:tc>
                  <a:txBody>
                    <a:bodyPr/>
                    <a:lstStyle/>
                    <a:p>
                      <a:r>
                        <a:rPr lang="en-US" dirty="0"/>
                        <a:t>Accuracy without unknown</a:t>
                      </a:r>
                      <a:r>
                        <a:rPr lang="en-US" baseline="0" dirty="0"/>
                        <a:t> attack types</a:t>
                      </a:r>
                      <a:endParaRPr lang="en-US" dirty="0"/>
                    </a:p>
                  </a:txBody>
                  <a:tcPr/>
                </a:tc>
                <a:extLst>
                  <a:ext uri="{0D108BD9-81ED-4DB2-BD59-A6C34878D82A}">
                    <a16:rowId xmlns:a16="http://schemas.microsoft.com/office/drawing/2014/main" val="10000"/>
                  </a:ext>
                </a:extLst>
              </a:tr>
              <a:tr h="370840">
                <a:tc>
                  <a:txBody>
                    <a:bodyPr/>
                    <a:lstStyle/>
                    <a:p>
                      <a:r>
                        <a:rPr lang="en-US" dirty="0"/>
                        <a:t>C=1,g=auto</a:t>
                      </a:r>
                    </a:p>
                  </a:txBody>
                  <a:tcPr/>
                </a:tc>
                <a:tc>
                  <a:txBody>
                    <a:bodyPr/>
                    <a:lstStyle/>
                    <a:p>
                      <a:r>
                        <a:rPr lang="en-US" dirty="0"/>
                        <a:t>85.822%</a:t>
                      </a:r>
                    </a:p>
                  </a:txBody>
                  <a:tcPr/>
                </a:tc>
                <a:extLst>
                  <a:ext uri="{0D108BD9-81ED-4DB2-BD59-A6C34878D82A}">
                    <a16:rowId xmlns:a16="http://schemas.microsoft.com/office/drawing/2014/main" val="10001"/>
                  </a:ext>
                </a:extLst>
              </a:tr>
              <a:tr h="370840">
                <a:tc>
                  <a:txBody>
                    <a:bodyPr/>
                    <a:lstStyle/>
                    <a:p>
                      <a:r>
                        <a:rPr lang="en-US" dirty="0"/>
                        <a:t>C=100,g=auto</a:t>
                      </a:r>
                    </a:p>
                  </a:txBody>
                  <a:tcPr/>
                </a:tc>
                <a:tc>
                  <a:txBody>
                    <a:bodyPr/>
                    <a:lstStyle/>
                    <a:p>
                      <a:r>
                        <a:rPr lang="en-US" dirty="0"/>
                        <a:t>97.550%</a:t>
                      </a:r>
                    </a:p>
                  </a:txBody>
                  <a:tcPr/>
                </a:tc>
                <a:extLst>
                  <a:ext uri="{0D108BD9-81ED-4DB2-BD59-A6C34878D82A}">
                    <a16:rowId xmlns:a16="http://schemas.microsoft.com/office/drawing/2014/main" val="10002"/>
                  </a:ext>
                </a:extLst>
              </a:tr>
              <a:tr h="370840">
                <a:tc>
                  <a:txBody>
                    <a:bodyPr/>
                    <a:lstStyle/>
                    <a:p>
                      <a:r>
                        <a:rPr lang="en-US" dirty="0"/>
                        <a:t>C=100,g=1</a:t>
                      </a:r>
                    </a:p>
                  </a:txBody>
                  <a:tcPr/>
                </a:tc>
                <a:tc>
                  <a:txBody>
                    <a:bodyPr/>
                    <a:lstStyle/>
                    <a:p>
                      <a:r>
                        <a:rPr lang="en-US" dirty="0"/>
                        <a:t>97.72%</a:t>
                      </a:r>
                    </a:p>
                  </a:txBody>
                  <a:tcPr/>
                </a:tc>
                <a:extLst>
                  <a:ext uri="{0D108BD9-81ED-4DB2-BD59-A6C34878D82A}">
                    <a16:rowId xmlns:a16="http://schemas.microsoft.com/office/drawing/2014/main" val="10003"/>
                  </a:ext>
                </a:extLst>
              </a:tr>
              <a:tr h="370840">
                <a:tc>
                  <a:txBody>
                    <a:bodyPr/>
                    <a:lstStyle/>
                    <a:p>
                      <a:r>
                        <a:rPr lang="en-US" dirty="0"/>
                        <a:t>C=100,g=10</a:t>
                      </a:r>
                    </a:p>
                  </a:txBody>
                  <a:tcPr/>
                </a:tc>
                <a:tc>
                  <a:txBody>
                    <a:bodyPr/>
                    <a:lstStyle/>
                    <a:p>
                      <a:r>
                        <a:rPr lang="en-US" dirty="0"/>
                        <a:t>97.67%</a:t>
                      </a:r>
                    </a:p>
                  </a:txBody>
                  <a:tcPr/>
                </a:tc>
                <a:extLst>
                  <a:ext uri="{0D108BD9-81ED-4DB2-BD59-A6C34878D82A}">
                    <a16:rowId xmlns:a16="http://schemas.microsoft.com/office/drawing/2014/main" val="10004"/>
                  </a:ext>
                </a:extLst>
              </a:tr>
            </a:tbl>
          </a:graphicData>
        </a:graphic>
      </p:graphicFrame>
      <p:graphicFrame>
        <p:nvGraphicFramePr>
          <p:cNvPr id="10" name="Content Placeholder 9"/>
          <p:cNvGraphicFramePr>
            <a:graphicFrameLocks noGrp="1"/>
          </p:cNvGraphicFramePr>
          <p:nvPr>
            <p:ph sz="quarter" idx="14"/>
            <p:extLst>
              <p:ext uri="{D42A27DB-BD31-4B8C-83A1-F6EECF244321}">
                <p14:modId xmlns:p14="http://schemas.microsoft.com/office/powerpoint/2010/main" val="77069239"/>
              </p:ext>
            </p:extLst>
          </p:nvPr>
        </p:nvGraphicFramePr>
        <p:xfrm>
          <a:off x="4672013" y="1143000"/>
          <a:ext cx="4041776" cy="2397760"/>
        </p:xfrm>
        <a:graphic>
          <a:graphicData uri="http://schemas.openxmlformats.org/drawingml/2006/table">
            <a:tbl>
              <a:tblPr firstRow="1" bandRow="1">
                <a:tableStyleId>{5C22544A-7EE6-4342-B048-85BDC9FD1C3A}</a:tableStyleId>
              </a:tblPr>
              <a:tblGrid>
                <a:gridCol w="2020888">
                  <a:extLst>
                    <a:ext uri="{9D8B030D-6E8A-4147-A177-3AD203B41FA5}">
                      <a16:colId xmlns:a16="http://schemas.microsoft.com/office/drawing/2014/main" val="20000"/>
                    </a:ext>
                  </a:extLst>
                </a:gridCol>
                <a:gridCol w="2020888">
                  <a:extLst>
                    <a:ext uri="{9D8B030D-6E8A-4147-A177-3AD203B41FA5}">
                      <a16:colId xmlns:a16="http://schemas.microsoft.com/office/drawing/2014/main" val="20001"/>
                    </a:ext>
                  </a:extLst>
                </a:gridCol>
              </a:tblGrid>
              <a:tr h="370840">
                <a:tc>
                  <a:txBody>
                    <a:bodyPr/>
                    <a:lstStyle/>
                    <a:p>
                      <a:r>
                        <a:rPr lang="en-US" dirty="0"/>
                        <a:t>Parameters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F1 Score without unknown</a:t>
                      </a:r>
                      <a:r>
                        <a:rPr lang="en-US" baseline="0" dirty="0"/>
                        <a:t> attack types</a:t>
                      </a:r>
                      <a:endParaRPr lang="en-US" dirty="0"/>
                    </a:p>
                  </a:txBody>
                  <a:tcPr/>
                </a:tc>
                <a:extLst>
                  <a:ext uri="{0D108BD9-81ED-4DB2-BD59-A6C34878D82A}">
                    <a16:rowId xmlns:a16="http://schemas.microsoft.com/office/drawing/2014/main" val="10000"/>
                  </a:ext>
                </a:extLst>
              </a:tr>
              <a:tr h="370840">
                <a:tc>
                  <a:txBody>
                    <a:bodyPr/>
                    <a:lstStyle/>
                    <a:p>
                      <a:r>
                        <a:rPr lang="en-US" dirty="0"/>
                        <a:t>C=1,g=auto</a:t>
                      </a:r>
                    </a:p>
                  </a:txBody>
                  <a:tcPr/>
                </a:tc>
                <a:tc>
                  <a:txBody>
                    <a:bodyPr/>
                    <a:lstStyle/>
                    <a:p>
                      <a:r>
                        <a:rPr lang="en-US" dirty="0"/>
                        <a:t>0.90431</a:t>
                      </a:r>
                    </a:p>
                  </a:txBody>
                  <a:tcPr/>
                </a:tc>
                <a:extLst>
                  <a:ext uri="{0D108BD9-81ED-4DB2-BD59-A6C34878D82A}">
                    <a16:rowId xmlns:a16="http://schemas.microsoft.com/office/drawing/2014/main" val="10001"/>
                  </a:ext>
                </a:extLst>
              </a:tr>
              <a:tr h="370840">
                <a:tc>
                  <a:txBody>
                    <a:bodyPr/>
                    <a:lstStyle/>
                    <a:p>
                      <a:r>
                        <a:rPr lang="en-US" dirty="0"/>
                        <a:t>C=100,g=auto</a:t>
                      </a:r>
                    </a:p>
                  </a:txBody>
                  <a:tcPr/>
                </a:tc>
                <a:tc>
                  <a:txBody>
                    <a:bodyPr/>
                    <a:lstStyle/>
                    <a:p>
                      <a:r>
                        <a:rPr lang="en-US" dirty="0"/>
                        <a:t>0.98662</a:t>
                      </a:r>
                    </a:p>
                  </a:txBody>
                  <a:tcPr/>
                </a:tc>
                <a:extLst>
                  <a:ext uri="{0D108BD9-81ED-4DB2-BD59-A6C34878D82A}">
                    <a16:rowId xmlns:a16="http://schemas.microsoft.com/office/drawing/2014/main" val="10002"/>
                  </a:ext>
                </a:extLst>
              </a:tr>
              <a:tr h="370840">
                <a:tc>
                  <a:txBody>
                    <a:bodyPr/>
                    <a:lstStyle/>
                    <a:p>
                      <a:r>
                        <a:rPr lang="en-US" dirty="0"/>
                        <a:t>C=100,g=1</a:t>
                      </a:r>
                    </a:p>
                  </a:txBody>
                  <a:tcPr/>
                </a:tc>
                <a:tc>
                  <a:txBody>
                    <a:bodyPr/>
                    <a:lstStyle/>
                    <a:p>
                      <a:r>
                        <a:rPr lang="en-US" dirty="0"/>
                        <a:t>0.98667</a:t>
                      </a:r>
                    </a:p>
                  </a:txBody>
                  <a:tcPr/>
                </a:tc>
                <a:extLst>
                  <a:ext uri="{0D108BD9-81ED-4DB2-BD59-A6C34878D82A}">
                    <a16:rowId xmlns:a16="http://schemas.microsoft.com/office/drawing/2014/main" val="10003"/>
                  </a:ext>
                </a:extLst>
              </a:tr>
              <a:tr h="370840">
                <a:tc>
                  <a:txBody>
                    <a:bodyPr/>
                    <a:lstStyle/>
                    <a:p>
                      <a:r>
                        <a:rPr lang="en-US" dirty="0"/>
                        <a:t>C=100,g=10</a:t>
                      </a:r>
                    </a:p>
                  </a:txBody>
                  <a:tcPr/>
                </a:tc>
                <a:tc>
                  <a:txBody>
                    <a:bodyPr/>
                    <a:lstStyle/>
                    <a:p>
                      <a:r>
                        <a:rPr lang="en-US" dirty="0"/>
                        <a:t>0.9869</a:t>
                      </a:r>
                    </a:p>
                  </a:txBody>
                  <a:tcPr/>
                </a:tc>
                <a:extLst>
                  <a:ext uri="{0D108BD9-81ED-4DB2-BD59-A6C34878D82A}">
                    <a16:rowId xmlns:a16="http://schemas.microsoft.com/office/drawing/2014/main" val="10004"/>
                  </a:ext>
                </a:extLst>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470134205"/>
              </p:ext>
            </p:extLst>
          </p:nvPr>
        </p:nvGraphicFramePr>
        <p:xfrm>
          <a:off x="457200" y="3581400"/>
          <a:ext cx="4114800" cy="2397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r>
                        <a:rPr lang="en-US" dirty="0"/>
                        <a:t>Parameters</a:t>
                      </a:r>
                    </a:p>
                  </a:txBody>
                  <a:tcPr/>
                </a:tc>
                <a:tc>
                  <a:txBody>
                    <a:bodyPr/>
                    <a:lstStyle/>
                    <a:p>
                      <a:r>
                        <a:rPr lang="en-US" dirty="0"/>
                        <a:t>Accuracy with unknown</a:t>
                      </a:r>
                      <a:r>
                        <a:rPr lang="en-US" baseline="0" dirty="0"/>
                        <a:t> attack types</a:t>
                      </a:r>
                      <a:endParaRPr lang="en-US" dirty="0"/>
                    </a:p>
                  </a:txBody>
                  <a:tcPr/>
                </a:tc>
                <a:extLst>
                  <a:ext uri="{0D108BD9-81ED-4DB2-BD59-A6C34878D82A}">
                    <a16:rowId xmlns:a16="http://schemas.microsoft.com/office/drawing/2014/main" val="10000"/>
                  </a:ext>
                </a:extLst>
              </a:tr>
              <a:tr h="370840">
                <a:tc>
                  <a:txBody>
                    <a:bodyPr/>
                    <a:lstStyle/>
                    <a:p>
                      <a:r>
                        <a:rPr lang="en-US" dirty="0"/>
                        <a:t>C=1,g=auto</a:t>
                      </a:r>
                    </a:p>
                  </a:txBody>
                  <a:tcPr/>
                </a:tc>
                <a:tc>
                  <a:txBody>
                    <a:bodyPr/>
                    <a:lstStyle/>
                    <a:p>
                      <a:r>
                        <a:rPr lang="en-US" dirty="0"/>
                        <a:t>80.65%</a:t>
                      </a:r>
                    </a:p>
                  </a:txBody>
                  <a:tcPr/>
                </a:tc>
                <a:extLst>
                  <a:ext uri="{0D108BD9-81ED-4DB2-BD59-A6C34878D82A}">
                    <a16:rowId xmlns:a16="http://schemas.microsoft.com/office/drawing/2014/main" val="10001"/>
                  </a:ext>
                </a:extLst>
              </a:tr>
              <a:tr h="370840">
                <a:tc>
                  <a:txBody>
                    <a:bodyPr/>
                    <a:lstStyle/>
                    <a:p>
                      <a:r>
                        <a:rPr lang="en-US" dirty="0"/>
                        <a:t>C=100,g=auto</a:t>
                      </a:r>
                    </a:p>
                  </a:txBody>
                  <a:tcPr/>
                </a:tc>
                <a:tc>
                  <a:txBody>
                    <a:bodyPr/>
                    <a:lstStyle/>
                    <a:p>
                      <a:r>
                        <a:rPr lang="en-US" dirty="0"/>
                        <a:t>91.676%</a:t>
                      </a:r>
                    </a:p>
                  </a:txBody>
                  <a:tcPr/>
                </a:tc>
                <a:extLst>
                  <a:ext uri="{0D108BD9-81ED-4DB2-BD59-A6C34878D82A}">
                    <a16:rowId xmlns:a16="http://schemas.microsoft.com/office/drawing/2014/main" val="10002"/>
                  </a:ext>
                </a:extLst>
              </a:tr>
              <a:tr h="370840">
                <a:tc>
                  <a:txBody>
                    <a:bodyPr/>
                    <a:lstStyle/>
                    <a:p>
                      <a:r>
                        <a:rPr lang="en-US" dirty="0"/>
                        <a:t>C=100,g=1</a:t>
                      </a:r>
                    </a:p>
                  </a:txBody>
                  <a:tcPr/>
                </a:tc>
                <a:tc>
                  <a:txBody>
                    <a:bodyPr/>
                    <a:lstStyle/>
                    <a:p>
                      <a:r>
                        <a:rPr lang="en-US" dirty="0"/>
                        <a:t>91.841%</a:t>
                      </a:r>
                    </a:p>
                  </a:txBody>
                  <a:tcPr/>
                </a:tc>
                <a:extLst>
                  <a:ext uri="{0D108BD9-81ED-4DB2-BD59-A6C34878D82A}">
                    <a16:rowId xmlns:a16="http://schemas.microsoft.com/office/drawing/2014/main" val="10003"/>
                  </a:ext>
                </a:extLst>
              </a:tr>
              <a:tr h="370840">
                <a:tc>
                  <a:txBody>
                    <a:bodyPr/>
                    <a:lstStyle/>
                    <a:p>
                      <a:r>
                        <a:rPr lang="en-US" dirty="0"/>
                        <a:t>C=100,g=10</a:t>
                      </a:r>
                    </a:p>
                  </a:txBody>
                  <a:tcPr/>
                </a:tc>
                <a:tc>
                  <a:txBody>
                    <a:bodyPr/>
                    <a:lstStyle/>
                    <a:p>
                      <a:r>
                        <a:rPr lang="en-US" dirty="0"/>
                        <a:t>91.79%</a:t>
                      </a:r>
                    </a:p>
                  </a:txBody>
                  <a:tcPr/>
                </a:tc>
                <a:extLst>
                  <a:ext uri="{0D108BD9-81ED-4DB2-BD59-A6C34878D82A}">
                    <a16:rowId xmlns:a16="http://schemas.microsoft.com/office/drawing/2014/main" val="10004"/>
                  </a:ext>
                </a:extLst>
              </a:tr>
            </a:tbl>
          </a:graphicData>
        </a:graphic>
      </p:graphicFrame>
      <p:graphicFrame>
        <p:nvGraphicFramePr>
          <p:cNvPr id="11" name="Content Placeholder 9"/>
          <p:cNvGraphicFramePr>
            <a:graphicFrameLocks/>
          </p:cNvGraphicFramePr>
          <p:nvPr>
            <p:extLst>
              <p:ext uri="{D42A27DB-BD31-4B8C-83A1-F6EECF244321}">
                <p14:modId xmlns:p14="http://schemas.microsoft.com/office/powerpoint/2010/main" val="64753604"/>
              </p:ext>
            </p:extLst>
          </p:nvPr>
        </p:nvGraphicFramePr>
        <p:xfrm>
          <a:off x="4648200" y="3581400"/>
          <a:ext cx="4041776" cy="2397760"/>
        </p:xfrm>
        <a:graphic>
          <a:graphicData uri="http://schemas.openxmlformats.org/drawingml/2006/table">
            <a:tbl>
              <a:tblPr firstRow="1" bandRow="1">
                <a:tableStyleId>{5C22544A-7EE6-4342-B048-85BDC9FD1C3A}</a:tableStyleId>
              </a:tblPr>
              <a:tblGrid>
                <a:gridCol w="2020888">
                  <a:extLst>
                    <a:ext uri="{9D8B030D-6E8A-4147-A177-3AD203B41FA5}">
                      <a16:colId xmlns:a16="http://schemas.microsoft.com/office/drawing/2014/main" val="20000"/>
                    </a:ext>
                  </a:extLst>
                </a:gridCol>
                <a:gridCol w="2020888">
                  <a:extLst>
                    <a:ext uri="{9D8B030D-6E8A-4147-A177-3AD203B41FA5}">
                      <a16:colId xmlns:a16="http://schemas.microsoft.com/office/drawing/2014/main" val="20001"/>
                    </a:ext>
                  </a:extLst>
                </a:gridCol>
              </a:tblGrid>
              <a:tr h="370840">
                <a:tc>
                  <a:txBody>
                    <a:bodyPr/>
                    <a:lstStyle/>
                    <a:p>
                      <a:r>
                        <a:rPr lang="en-US" dirty="0"/>
                        <a:t>Parameters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F1 Score with unknown</a:t>
                      </a:r>
                      <a:r>
                        <a:rPr lang="en-US" baseline="0" dirty="0"/>
                        <a:t> attack types</a:t>
                      </a:r>
                      <a:endParaRPr lang="en-US" dirty="0"/>
                    </a:p>
                  </a:txBody>
                  <a:tcPr/>
                </a:tc>
                <a:extLst>
                  <a:ext uri="{0D108BD9-81ED-4DB2-BD59-A6C34878D82A}">
                    <a16:rowId xmlns:a16="http://schemas.microsoft.com/office/drawing/2014/main" val="10000"/>
                  </a:ext>
                </a:extLst>
              </a:tr>
              <a:tr h="370840">
                <a:tc>
                  <a:txBody>
                    <a:bodyPr/>
                    <a:lstStyle/>
                    <a:p>
                      <a:r>
                        <a:rPr lang="en-US" dirty="0"/>
                        <a:t>C=1,g=auto</a:t>
                      </a:r>
                    </a:p>
                  </a:txBody>
                  <a:tcPr/>
                </a:tc>
                <a:tc>
                  <a:txBody>
                    <a:bodyPr/>
                    <a:lstStyle/>
                    <a:p>
                      <a:r>
                        <a:rPr lang="en-US" dirty="0"/>
                        <a:t>0.8691</a:t>
                      </a:r>
                    </a:p>
                  </a:txBody>
                  <a:tcPr/>
                </a:tc>
                <a:extLst>
                  <a:ext uri="{0D108BD9-81ED-4DB2-BD59-A6C34878D82A}">
                    <a16:rowId xmlns:a16="http://schemas.microsoft.com/office/drawing/2014/main" val="10001"/>
                  </a:ext>
                </a:extLst>
              </a:tr>
              <a:tr h="370840">
                <a:tc>
                  <a:txBody>
                    <a:bodyPr/>
                    <a:lstStyle/>
                    <a:p>
                      <a:r>
                        <a:rPr lang="en-US" dirty="0"/>
                        <a:t>C=100,g=auto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0.9507</a:t>
                      </a:r>
                    </a:p>
                  </a:txBody>
                  <a:tcPr/>
                </a:tc>
                <a:extLst>
                  <a:ext uri="{0D108BD9-81ED-4DB2-BD59-A6C34878D82A}">
                    <a16:rowId xmlns:a16="http://schemas.microsoft.com/office/drawing/2014/main" val="10002"/>
                  </a:ext>
                </a:extLst>
              </a:tr>
              <a:tr h="370840">
                <a:tc>
                  <a:txBody>
                    <a:bodyPr/>
                    <a:lstStyle/>
                    <a:p>
                      <a:r>
                        <a:rPr lang="en-US" dirty="0"/>
                        <a:t>C=100,g=1</a:t>
                      </a:r>
                    </a:p>
                  </a:txBody>
                  <a:tcPr/>
                </a:tc>
                <a:tc>
                  <a:txBody>
                    <a:bodyPr/>
                    <a:lstStyle/>
                    <a:p>
                      <a:r>
                        <a:rPr lang="en-US" dirty="0"/>
                        <a:t>0.95113</a:t>
                      </a:r>
                    </a:p>
                  </a:txBody>
                  <a:tcPr/>
                </a:tc>
                <a:extLst>
                  <a:ext uri="{0D108BD9-81ED-4DB2-BD59-A6C34878D82A}">
                    <a16:rowId xmlns:a16="http://schemas.microsoft.com/office/drawing/2014/main" val="10003"/>
                  </a:ext>
                </a:extLst>
              </a:tr>
              <a:tr h="370840">
                <a:tc>
                  <a:txBody>
                    <a:bodyPr/>
                    <a:lstStyle/>
                    <a:p>
                      <a:r>
                        <a:rPr lang="en-US" dirty="0"/>
                        <a:t>C=100,g=10</a:t>
                      </a:r>
                    </a:p>
                  </a:txBody>
                  <a:tcPr/>
                </a:tc>
                <a:tc>
                  <a:txBody>
                    <a:bodyPr/>
                    <a:lstStyle/>
                    <a:p>
                      <a:r>
                        <a:rPr lang="en-US" dirty="0"/>
                        <a:t>0.9525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606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Further work</a:t>
            </a: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
        <p:nvSpPr>
          <p:cNvPr id="3" name="Content Placeholder 2"/>
          <p:cNvSpPr>
            <a:spLocks noGrp="1"/>
          </p:cNvSpPr>
          <p:nvPr>
            <p:ph idx="1"/>
          </p:nvPr>
        </p:nvSpPr>
        <p:spPr>
          <a:xfrm>
            <a:off x="457200" y="1295400"/>
            <a:ext cx="8229600" cy="4525963"/>
          </a:xfrm>
        </p:spPr>
        <p:txBody>
          <a:bodyPr/>
          <a:lstStyle/>
          <a:p>
            <a:r>
              <a:rPr lang="en-US" dirty="0">
                <a:solidFill>
                  <a:schemeClr val="tx1"/>
                </a:solidFill>
                <a:latin typeface="Cambria" panose="02040503050406030204" pitchFamily="18" charset="0"/>
              </a:rPr>
              <a:t>The train dataset and test dataset can be combined together and it can be </a:t>
            </a:r>
            <a:r>
              <a:rPr lang="en-US" b="1" dirty="0">
                <a:solidFill>
                  <a:schemeClr val="tx1"/>
                </a:solidFill>
                <a:latin typeface="Cambria" panose="02040503050406030204" pitchFamily="18" charset="0"/>
              </a:rPr>
              <a:t>cross validated </a:t>
            </a:r>
            <a:r>
              <a:rPr lang="en-US" dirty="0">
                <a:solidFill>
                  <a:schemeClr val="tx1"/>
                </a:solidFill>
                <a:latin typeface="Cambria" panose="02040503050406030204" pitchFamily="18" charset="0"/>
              </a:rPr>
              <a:t>by splitting it into different chunks for the same SVM.</a:t>
            </a:r>
          </a:p>
          <a:p>
            <a:r>
              <a:rPr lang="en-US" dirty="0">
                <a:solidFill>
                  <a:schemeClr val="tx1"/>
                </a:solidFill>
                <a:latin typeface="Cambria" panose="02040503050406030204" pitchFamily="18" charset="0"/>
              </a:rPr>
              <a:t>Neural Networks can also be used for this.</a:t>
            </a:r>
          </a:p>
          <a:p>
            <a:r>
              <a:rPr lang="en-US" dirty="0">
                <a:solidFill>
                  <a:schemeClr val="tx1"/>
                </a:solidFill>
                <a:latin typeface="Cambria" panose="02040503050406030204" pitchFamily="18" charset="0"/>
              </a:rPr>
              <a:t>The redundant features can be avoided with help of dimensionality reduction(SVD).</a:t>
            </a:r>
          </a:p>
          <a:p>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308864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sz="4000" dirty="0">
                <a:latin typeface="Cambria" panose="02040503050406030204" pitchFamily="18" charset="0"/>
              </a:rPr>
              <a:t>Introduction</a:t>
            </a:r>
          </a:p>
        </p:txBody>
      </p:sp>
      <p:sp>
        <p:nvSpPr>
          <p:cNvPr id="3" name="Content Placeholder 2"/>
          <p:cNvSpPr>
            <a:spLocks noGrp="1"/>
          </p:cNvSpPr>
          <p:nvPr>
            <p:ph idx="1"/>
          </p:nvPr>
        </p:nvSpPr>
        <p:spPr>
          <a:xfrm>
            <a:off x="457200" y="1066800"/>
            <a:ext cx="8229600" cy="4876800"/>
          </a:xfrm>
        </p:spPr>
        <p:txBody>
          <a:bodyPr>
            <a:normAutofit lnSpcReduction="10000"/>
          </a:bodyPr>
          <a:lstStyle/>
          <a:p>
            <a:r>
              <a:rPr lang="en-US" dirty="0">
                <a:solidFill>
                  <a:schemeClr val="tx1"/>
                </a:solidFill>
                <a:latin typeface="Cambria" panose="02040503050406030204" pitchFamily="18" charset="0"/>
              </a:rPr>
              <a:t>Machine learning is the science of getting computers to act without being explicitly programmed</a:t>
            </a:r>
          </a:p>
          <a:p>
            <a:r>
              <a:rPr lang="en-US" dirty="0">
                <a:solidFill>
                  <a:schemeClr val="tx1"/>
                </a:solidFill>
                <a:latin typeface="Cambria" panose="02040503050406030204" pitchFamily="18" charset="0"/>
              </a:rPr>
              <a:t>With an estimate of around 2.3 trillion GB of data being created each day,  the question before us how well do we know the data ?</a:t>
            </a:r>
          </a:p>
          <a:p>
            <a:r>
              <a:rPr lang="en-US" sz="2500" dirty="0">
                <a:solidFill>
                  <a:schemeClr val="tx1"/>
                </a:solidFill>
                <a:latin typeface="Cambria" panose="02040503050406030204" pitchFamily="18" charset="0"/>
              </a:rPr>
              <a:t>What kind of insights can be drawn ?</a:t>
            </a:r>
          </a:p>
          <a:p>
            <a:r>
              <a:rPr lang="en-US" sz="2500" dirty="0">
                <a:solidFill>
                  <a:schemeClr val="tx1"/>
                </a:solidFill>
                <a:latin typeface="Cambria" panose="02040503050406030204" pitchFamily="18" charset="0"/>
              </a:rPr>
              <a:t>Can the data be visualized ?</a:t>
            </a:r>
          </a:p>
          <a:p>
            <a:r>
              <a:rPr lang="en-US" sz="2500" dirty="0">
                <a:solidFill>
                  <a:schemeClr val="tx1"/>
                </a:solidFill>
                <a:latin typeface="Cambria" panose="02040503050406030204" pitchFamily="18" charset="0"/>
              </a:rPr>
              <a:t>Further can we predict the answers for similar pattern that we might encounter in the future ?</a:t>
            </a:r>
          </a:p>
          <a:p>
            <a:r>
              <a:rPr lang="en-US" sz="2500" dirty="0">
                <a:solidFill>
                  <a:schemeClr val="tx1"/>
                </a:solidFill>
                <a:latin typeface="Cambria" panose="02040503050406030204" pitchFamily="18" charset="0"/>
              </a:rPr>
              <a:t>Yes, there are answers for all this</a:t>
            </a:r>
          </a:p>
          <a:p>
            <a:r>
              <a:rPr lang="en-US" sz="2500" dirty="0">
                <a:solidFill>
                  <a:schemeClr val="tx1"/>
                </a:solidFill>
                <a:latin typeface="Cambria" panose="02040503050406030204" pitchFamily="18" charset="0"/>
              </a:rPr>
              <a:t>This response to this challenge will comprise of answers to the above questions.</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43762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4000" dirty="0">
                <a:latin typeface="Cambria" panose="02040503050406030204" pitchFamily="18" charset="0"/>
              </a:rPr>
              <a:t>Reference</a:t>
            </a: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
        <p:nvSpPr>
          <p:cNvPr id="3" name="Content Placeholder 2"/>
          <p:cNvSpPr>
            <a:spLocks noGrp="1"/>
          </p:cNvSpPr>
          <p:nvPr>
            <p:ph idx="1"/>
          </p:nvPr>
        </p:nvSpPr>
        <p:spPr>
          <a:xfrm>
            <a:off x="457200" y="1295400"/>
            <a:ext cx="8229600" cy="4525963"/>
          </a:xfrm>
        </p:spPr>
        <p:txBody>
          <a:bodyPr/>
          <a:lstStyle/>
          <a:p>
            <a:pPr marL="457200" indent="-457200">
              <a:buFont typeface="+mj-lt"/>
              <a:buAutoNum type="arabicPeriod"/>
            </a:pPr>
            <a:r>
              <a:rPr lang="en-US" dirty="0">
                <a:solidFill>
                  <a:schemeClr val="tx1"/>
                </a:solidFill>
                <a:latin typeface="Cambria" panose="02040503050406030204" pitchFamily="18" charset="0"/>
                <a:hlinkClick r:id="rId2"/>
              </a:rPr>
              <a:t>Space-time signal processing for distributed pattern detection in sensor networks </a:t>
            </a:r>
            <a:r>
              <a:rPr lang="en-US" dirty="0">
                <a:solidFill>
                  <a:schemeClr val="tx1"/>
                </a:solidFill>
                <a:latin typeface="Cambria" panose="02040503050406030204" pitchFamily="18" charset="0"/>
              </a:rPr>
              <a:t> - Randy Paffenroth et al.</a:t>
            </a:r>
          </a:p>
          <a:p>
            <a:pPr marL="457200" indent="-457200">
              <a:buFont typeface="+mj-lt"/>
              <a:buAutoNum type="arabicPeriod"/>
            </a:pPr>
            <a:r>
              <a:rPr lang="en-US" dirty="0">
                <a:solidFill>
                  <a:schemeClr val="tx1"/>
                </a:solidFill>
                <a:latin typeface="Cambria" panose="02040503050406030204" pitchFamily="18" charset="0"/>
                <a:hlinkClick r:id="rId3"/>
              </a:rPr>
              <a:t>Robust Principal Component Analysis?</a:t>
            </a:r>
            <a:r>
              <a:rPr lang="en-US" dirty="0">
                <a:solidFill>
                  <a:schemeClr val="tx1"/>
                </a:solidFill>
                <a:latin typeface="Cambria" panose="02040503050406030204" pitchFamily="18" charset="0"/>
              </a:rPr>
              <a:t> Candes et al.</a:t>
            </a:r>
          </a:p>
          <a:p>
            <a:pPr marL="457200" indent="-457200">
              <a:buFont typeface="+mj-lt"/>
              <a:buAutoNum type="arabicPeriod"/>
            </a:pPr>
            <a:r>
              <a:rPr lang="en-US" dirty="0">
                <a:solidFill>
                  <a:schemeClr val="tx1"/>
                </a:solidFill>
                <a:latin typeface="Cambria" panose="02040503050406030204" pitchFamily="18" charset="0"/>
                <a:hlinkClick r:id="rId4"/>
              </a:rPr>
              <a:t>http://www.ibmbigdatahub.com/infographic/four-vs-big-data</a:t>
            </a:r>
            <a:endParaRPr lang="en-US" dirty="0">
              <a:solidFill>
                <a:schemeClr val="tx1"/>
              </a:solidFill>
              <a:latin typeface="Cambria" panose="02040503050406030204" pitchFamily="18" charset="0"/>
            </a:endParaRPr>
          </a:p>
          <a:p>
            <a:pPr marL="457200" indent="-457200">
              <a:buFont typeface="+mj-lt"/>
              <a:buAutoNum type="arabicPeriod"/>
            </a:pPr>
            <a:r>
              <a:rPr lang="en-US" dirty="0">
                <a:solidFill>
                  <a:schemeClr val="tx1"/>
                </a:solidFill>
                <a:latin typeface="Cambria" panose="02040503050406030204" pitchFamily="18" charset="0"/>
                <a:hlinkClick r:id="rId5"/>
              </a:rPr>
              <a:t>Topology Maps and Distance-Free Localization from Partial Virtual Coordinates for </a:t>
            </a:r>
            <a:r>
              <a:rPr lang="en-US" dirty="0" err="1">
                <a:solidFill>
                  <a:schemeClr val="tx1"/>
                </a:solidFill>
                <a:latin typeface="Cambria" panose="02040503050406030204" pitchFamily="18" charset="0"/>
                <a:hlinkClick r:id="rId5"/>
              </a:rPr>
              <a:t>IoT</a:t>
            </a:r>
            <a:r>
              <a:rPr lang="en-US" dirty="0">
                <a:solidFill>
                  <a:schemeClr val="tx1"/>
                </a:solidFill>
                <a:latin typeface="Cambria" panose="02040503050406030204" pitchFamily="18" charset="0"/>
                <a:hlinkClick r:id="rId5"/>
              </a:rPr>
              <a:t> Networks</a:t>
            </a:r>
            <a:r>
              <a:rPr lang="en-US" dirty="0">
                <a:solidFill>
                  <a:schemeClr val="tx1"/>
                </a:solidFill>
                <a:latin typeface="Cambria" panose="02040503050406030204" pitchFamily="18" charset="0"/>
              </a:rPr>
              <a:t> – </a:t>
            </a:r>
            <a:r>
              <a:rPr lang="en-US" dirty="0" err="1">
                <a:solidFill>
                  <a:schemeClr val="tx1"/>
                </a:solidFill>
                <a:latin typeface="Cambria" panose="02040503050406030204" pitchFamily="18" charset="0"/>
              </a:rPr>
              <a:t>Anura</a:t>
            </a:r>
            <a:r>
              <a:rPr lang="en-US" dirty="0">
                <a:solidFill>
                  <a:schemeClr val="tx1"/>
                </a:solidFill>
                <a:latin typeface="Cambria" panose="02040503050406030204" pitchFamily="18" charset="0"/>
              </a:rPr>
              <a:t> P </a:t>
            </a:r>
            <a:r>
              <a:rPr lang="en-US" dirty="0" err="1">
                <a:solidFill>
                  <a:schemeClr val="tx1"/>
                </a:solidFill>
                <a:latin typeface="Cambria" panose="02040503050406030204" pitchFamily="18" charset="0"/>
              </a:rPr>
              <a:t>Jayasumana</a:t>
            </a:r>
            <a:r>
              <a:rPr lang="en-US" dirty="0">
                <a:solidFill>
                  <a:schemeClr val="tx1"/>
                </a:solidFill>
                <a:latin typeface="Cambria" panose="02040503050406030204" pitchFamily="18" charset="0"/>
              </a:rPr>
              <a:t>,  Randy Paffenroth, Sridhar Ramasamy</a:t>
            </a:r>
          </a:p>
          <a:p>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385897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sz="4000" dirty="0">
                <a:latin typeface="Cambria" panose="02040503050406030204" pitchFamily="18" charset="0"/>
              </a:rPr>
              <a:t>Overview</a:t>
            </a:r>
          </a:p>
        </p:txBody>
      </p:sp>
      <p:sp>
        <p:nvSpPr>
          <p:cNvPr id="3" name="Content Placeholder 2"/>
          <p:cNvSpPr>
            <a:spLocks noGrp="1"/>
          </p:cNvSpPr>
          <p:nvPr>
            <p:ph idx="1"/>
          </p:nvPr>
        </p:nvSpPr>
        <p:spPr>
          <a:xfrm>
            <a:off x="457200" y="1066800"/>
            <a:ext cx="8229600" cy="4525963"/>
          </a:xfrm>
        </p:spPr>
        <p:txBody>
          <a:bodyPr/>
          <a:lstStyle/>
          <a:p>
            <a:r>
              <a:rPr lang="en-US" dirty="0">
                <a:solidFill>
                  <a:schemeClr val="tx1"/>
                </a:solidFill>
                <a:latin typeface="Cambria" panose="02040503050406030204" pitchFamily="18" charset="0"/>
              </a:rPr>
              <a:t>The presentation is divided into following sections</a:t>
            </a:r>
          </a:p>
          <a:p>
            <a:pPr lvl="1"/>
            <a:r>
              <a:rPr lang="en-US" dirty="0">
                <a:solidFill>
                  <a:schemeClr val="tx1"/>
                </a:solidFill>
                <a:latin typeface="Cambria" panose="02040503050406030204" pitchFamily="18" charset="0"/>
              </a:rPr>
              <a:t>Overview of Dataset</a:t>
            </a:r>
          </a:p>
          <a:p>
            <a:pPr lvl="2"/>
            <a:r>
              <a:rPr lang="en-US" dirty="0">
                <a:solidFill>
                  <a:schemeClr val="tx1"/>
                </a:solidFill>
                <a:latin typeface="Cambria" panose="02040503050406030204" pitchFamily="18" charset="0"/>
              </a:rPr>
              <a:t>Histogram of attack types</a:t>
            </a:r>
          </a:p>
          <a:p>
            <a:pPr lvl="2"/>
            <a:r>
              <a:rPr lang="en-US" dirty="0">
                <a:solidFill>
                  <a:schemeClr val="tx1"/>
                </a:solidFill>
                <a:latin typeface="Cambria" panose="02040503050406030204" pitchFamily="18" charset="0"/>
              </a:rPr>
              <a:t>The Rank of a dataset/Singular Value Decomposition</a:t>
            </a:r>
          </a:p>
          <a:p>
            <a:pPr lvl="2"/>
            <a:r>
              <a:rPr lang="en-US" dirty="0">
                <a:solidFill>
                  <a:schemeClr val="tx1"/>
                </a:solidFill>
                <a:latin typeface="Cambria" panose="02040503050406030204" pitchFamily="18" charset="0"/>
              </a:rPr>
              <a:t>Correlation of the features</a:t>
            </a:r>
          </a:p>
          <a:p>
            <a:pPr lvl="1"/>
            <a:r>
              <a:rPr lang="en-US" dirty="0">
                <a:solidFill>
                  <a:schemeClr val="tx1"/>
                </a:solidFill>
                <a:latin typeface="Cambria" panose="02040503050406030204" pitchFamily="18" charset="0"/>
              </a:rPr>
              <a:t>The challenge </a:t>
            </a:r>
          </a:p>
          <a:p>
            <a:pPr lvl="2"/>
            <a:r>
              <a:rPr lang="en-US" dirty="0">
                <a:solidFill>
                  <a:schemeClr val="tx1"/>
                </a:solidFill>
                <a:latin typeface="Cambria" panose="02040503050406030204" pitchFamily="18" charset="0"/>
              </a:rPr>
              <a:t>Multi-class classification</a:t>
            </a:r>
          </a:p>
          <a:p>
            <a:pPr lvl="2"/>
            <a:r>
              <a:rPr lang="en-US" dirty="0">
                <a:solidFill>
                  <a:schemeClr val="tx1"/>
                </a:solidFill>
                <a:latin typeface="Cambria" panose="02040503050406030204" pitchFamily="18" charset="0"/>
              </a:rPr>
              <a:t>Support Vector Machine</a:t>
            </a:r>
          </a:p>
          <a:p>
            <a:pPr lvl="1"/>
            <a:r>
              <a:rPr lang="en-US" dirty="0">
                <a:solidFill>
                  <a:schemeClr val="tx1"/>
                </a:solidFill>
                <a:latin typeface="Cambria" panose="02040503050406030204" pitchFamily="18" charset="0"/>
              </a:rPr>
              <a:t>Results</a:t>
            </a:r>
          </a:p>
          <a:p>
            <a:pPr lvl="2"/>
            <a:r>
              <a:rPr lang="en-US" dirty="0">
                <a:solidFill>
                  <a:schemeClr val="tx1"/>
                </a:solidFill>
                <a:latin typeface="Cambria" panose="02040503050406030204" pitchFamily="18" charset="0"/>
              </a:rPr>
              <a:t>Training SVM – choosing the parameters</a:t>
            </a:r>
          </a:p>
          <a:p>
            <a:pPr lvl="2"/>
            <a:r>
              <a:rPr lang="en-US" dirty="0">
                <a:solidFill>
                  <a:schemeClr val="tx1"/>
                </a:solidFill>
                <a:latin typeface="Cambria" panose="02040503050406030204" pitchFamily="18" charset="0"/>
              </a:rPr>
              <a:t>Accuracy of the approach -  Accuracy and F1 Score</a:t>
            </a:r>
          </a:p>
          <a:p>
            <a:pPr lvl="2"/>
            <a:r>
              <a:rPr lang="en-US" dirty="0">
                <a:solidFill>
                  <a:schemeClr val="tx1"/>
                </a:solidFill>
                <a:latin typeface="Cambria" panose="02040503050406030204" pitchFamily="18" charset="0"/>
              </a:rPr>
              <a:t>Possible approaches</a:t>
            </a: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19035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sz="4000" dirty="0">
                <a:latin typeface="Cambria" panose="02040503050406030204" pitchFamily="18" charset="0"/>
              </a:rPr>
              <a:t>Dataset</a:t>
            </a:r>
          </a:p>
        </p:txBody>
      </p:sp>
      <p:sp>
        <p:nvSpPr>
          <p:cNvPr id="3" name="Content Placeholder 2"/>
          <p:cNvSpPr>
            <a:spLocks noGrp="1"/>
          </p:cNvSpPr>
          <p:nvPr>
            <p:ph idx="1"/>
          </p:nvPr>
        </p:nvSpPr>
        <p:spPr>
          <a:xfrm>
            <a:off x="457200" y="1066800"/>
            <a:ext cx="8229600" cy="4525963"/>
          </a:xfrm>
        </p:spPr>
        <p:txBody>
          <a:bodyPr/>
          <a:lstStyle/>
          <a:p>
            <a:r>
              <a:rPr lang="en-US" dirty="0">
                <a:solidFill>
                  <a:schemeClr val="tx1"/>
                </a:solidFill>
                <a:latin typeface="Cambria" panose="02040503050406030204" pitchFamily="18" charset="0"/>
              </a:rPr>
              <a:t>The dataset is historical data captured in the network.</a:t>
            </a:r>
          </a:p>
          <a:p>
            <a:r>
              <a:rPr lang="en-US" dirty="0">
                <a:solidFill>
                  <a:schemeClr val="tx1"/>
                </a:solidFill>
                <a:latin typeface="Cambria" panose="02040503050406030204" pitchFamily="18" charset="0"/>
              </a:rPr>
              <a:t>The captured data shows both normal connections and intrusion attack.</a:t>
            </a:r>
          </a:p>
          <a:p>
            <a:r>
              <a:rPr lang="en-US" dirty="0">
                <a:solidFill>
                  <a:schemeClr val="tx1"/>
                </a:solidFill>
                <a:latin typeface="Cambria" panose="02040503050406030204" pitchFamily="18" charset="0"/>
              </a:rPr>
              <a:t>The data comprises of two sets. The training dataset and the test dataset. </a:t>
            </a:r>
          </a:p>
          <a:p>
            <a:r>
              <a:rPr lang="en-US" dirty="0">
                <a:solidFill>
                  <a:schemeClr val="tx1"/>
                </a:solidFill>
                <a:latin typeface="Cambria" panose="02040503050406030204" pitchFamily="18" charset="0"/>
              </a:rPr>
              <a:t>The dataset consists of 41 features and the last field is the “</a:t>
            </a:r>
            <a:r>
              <a:rPr lang="en-US" i="1" dirty="0">
                <a:solidFill>
                  <a:schemeClr val="tx1"/>
                </a:solidFill>
                <a:latin typeface="Cambria" panose="02040503050406030204" pitchFamily="18" charset="0"/>
              </a:rPr>
              <a:t>attack type”</a:t>
            </a:r>
            <a:r>
              <a:rPr lang="en-US" dirty="0">
                <a:solidFill>
                  <a:schemeClr val="tx1"/>
                </a:solidFill>
                <a:latin typeface="Cambria" panose="02040503050406030204" pitchFamily="18" charset="0"/>
              </a:rPr>
              <a:t>.</a:t>
            </a:r>
          </a:p>
          <a:p>
            <a:r>
              <a:rPr lang="en-US" b="1" dirty="0">
                <a:solidFill>
                  <a:schemeClr val="tx1"/>
                </a:solidFill>
                <a:latin typeface="Cambria" panose="02040503050406030204" pitchFamily="18" charset="0"/>
              </a:rPr>
              <a:t>What are the insights that can be obtained from this dataset ?</a:t>
            </a:r>
          </a:p>
          <a:p>
            <a:endParaRPr lang="en-US" dirty="0">
              <a:solidFill>
                <a:schemeClr val="tx1"/>
              </a:solidFill>
              <a:latin typeface="Cambria" panose="02040503050406030204" pitchFamily="18" charset="0"/>
            </a:endParaRPr>
          </a:p>
          <a:p>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51888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latin typeface="Cambria" panose="02040503050406030204" pitchFamily="18" charset="0"/>
              </a:rPr>
              <a:t>Histogram</a:t>
            </a:r>
          </a:p>
        </p:txBody>
      </p:sp>
      <p:sp>
        <p:nvSpPr>
          <p:cNvPr id="5" name="Date Placeholder 4"/>
          <p:cNvSpPr>
            <a:spLocks noGrp="1"/>
          </p:cNvSpPr>
          <p:nvPr>
            <p:ph type="dt" sz="half" idx="10"/>
          </p:nvPr>
        </p:nvSpPr>
        <p:spPr/>
        <p:txBody>
          <a:bodyPr/>
          <a:lstStyle/>
          <a:p>
            <a:fld id="{F7EAEB24-CE78-465C-A726-91D0868FA48F}" type="datetime1">
              <a:rPr lang="en-US" smtClean="0"/>
              <a:t>8/11/2018</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5</a:t>
            </a:fld>
            <a:endParaRPr lang="en-US"/>
          </a:p>
        </p:txBody>
      </p:sp>
      <p:sp>
        <p:nvSpPr>
          <p:cNvPr id="8" name="Content Placeholder 7"/>
          <p:cNvSpPr>
            <a:spLocks noGrp="1"/>
          </p:cNvSpPr>
          <p:nvPr>
            <p:ph sz="quarter" idx="13"/>
          </p:nvPr>
        </p:nvSpPr>
        <p:spPr>
          <a:xfrm>
            <a:off x="457200" y="1371600"/>
            <a:ext cx="4114800" cy="4754880"/>
          </a:xfrm>
        </p:spPr>
        <p:txBody>
          <a:bodyPr/>
          <a:lstStyle/>
          <a:p>
            <a:r>
              <a:rPr lang="en-US" dirty="0">
                <a:solidFill>
                  <a:schemeClr val="tx1"/>
                </a:solidFill>
                <a:latin typeface="Cambria" panose="02040503050406030204" pitchFamily="18" charset="0"/>
              </a:rPr>
              <a:t>The histogram of the training dataset is shown.</a:t>
            </a:r>
          </a:p>
          <a:p>
            <a:r>
              <a:rPr lang="en-US" dirty="0">
                <a:solidFill>
                  <a:schemeClr val="tx1"/>
                </a:solidFill>
                <a:latin typeface="Cambria" panose="02040503050406030204" pitchFamily="18" charset="0"/>
              </a:rPr>
              <a:t>It can be seen that over 55% of attacks are smurf attacks followed by neptune attack with approximately 22%.</a:t>
            </a:r>
          </a:p>
          <a:p>
            <a:r>
              <a:rPr lang="en-US" dirty="0">
                <a:solidFill>
                  <a:schemeClr val="tx1"/>
                </a:solidFill>
                <a:latin typeface="Cambria" panose="02040503050406030204" pitchFamily="18" charset="0"/>
              </a:rPr>
              <a:t>Around 20% of the connections are found to be normal.</a:t>
            </a:r>
          </a:p>
        </p:txBody>
      </p:sp>
      <p:pic>
        <p:nvPicPr>
          <p:cNvPr id="2050" name="Picture 2" descr="U:\Sridhar\cognizant\histogram-target.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672013" y="1790864"/>
            <a:ext cx="4041775" cy="406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55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sz="4000" dirty="0">
                <a:latin typeface="Cambria" panose="02040503050406030204" pitchFamily="18" charset="0"/>
              </a:rPr>
              <a:t>Rank of matrix</a:t>
            </a:r>
          </a:p>
        </p:txBody>
      </p:sp>
      <p:sp>
        <p:nvSpPr>
          <p:cNvPr id="3" name="Content Placeholder 2"/>
          <p:cNvSpPr>
            <a:spLocks noGrp="1"/>
          </p:cNvSpPr>
          <p:nvPr>
            <p:ph idx="1"/>
          </p:nvPr>
        </p:nvSpPr>
        <p:spPr>
          <a:xfrm>
            <a:off x="457200" y="1066800"/>
            <a:ext cx="8229600" cy="4800600"/>
          </a:xfrm>
        </p:spPr>
        <p:txBody>
          <a:bodyPr/>
          <a:lstStyle/>
          <a:p>
            <a:r>
              <a:rPr lang="en-US" dirty="0">
                <a:solidFill>
                  <a:schemeClr val="tx1"/>
                </a:solidFill>
                <a:latin typeface="Cambria" panose="02040503050406030204" pitchFamily="18" charset="0"/>
              </a:rPr>
              <a:t>The training data  can be converted to a matrix of (</a:t>
            </a:r>
            <a:r>
              <a:rPr lang="en-US" dirty="0" err="1">
                <a:solidFill>
                  <a:schemeClr val="tx1"/>
                </a:solidFill>
                <a:latin typeface="Cambria" panose="02040503050406030204" pitchFamily="18" charset="0"/>
              </a:rPr>
              <a:t>MxN</a:t>
            </a:r>
            <a:r>
              <a:rPr lang="en-US" dirty="0">
                <a:solidFill>
                  <a:schemeClr val="tx1"/>
                </a:solidFill>
                <a:latin typeface="Cambria" panose="02040503050406030204" pitchFamily="18" charset="0"/>
              </a:rPr>
              <a:t>) dimension, where “M” is the number of samples and “N” is no of features.</a:t>
            </a:r>
          </a:p>
          <a:p>
            <a:r>
              <a:rPr lang="en-US" dirty="0">
                <a:solidFill>
                  <a:schemeClr val="tx1"/>
                </a:solidFill>
                <a:latin typeface="Cambria" panose="02040503050406030204" pitchFamily="18" charset="0"/>
              </a:rPr>
              <a:t>What is a rank of a matrix ? And what is low rankness?</a:t>
            </a:r>
          </a:p>
          <a:p>
            <a:pPr lvl="1"/>
            <a:r>
              <a:rPr lang="en-US" dirty="0">
                <a:solidFill>
                  <a:schemeClr val="tx1"/>
                </a:solidFill>
                <a:latin typeface="Cambria" panose="02040503050406030204" pitchFamily="18" charset="0"/>
              </a:rPr>
              <a:t>Rank of a matrix is the “</a:t>
            </a:r>
            <a:r>
              <a:rPr lang="en-US" b="1" dirty="0">
                <a:solidFill>
                  <a:schemeClr val="tx1"/>
                </a:solidFill>
                <a:latin typeface="Cambria" panose="02040503050406030204" pitchFamily="18" charset="0"/>
              </a:rPr>
              <a:t>number of linear independent rows</a:t>
            </a:r>
            <a:r>
              <a:rPr lang="en-US" dirty="0">
                <a:solidFill>
                  <a:schemeClr val="tx1"/>
                </a:solidFill>
                <a:latin typeface="Cambria" panose="02040503050406030204" pitchFamily="18" charset="0"/>
              </a:rPr>
              <a:t>”</a:t>
            </a:r>
          </a:p>
          <a:p>
            <a:pPr lvl="1"/>
            <a:r>
              <a:rPr lang="en-US" dirty="0">
                <a:solidFill>
                  <a:schemeClr val="tx1"/>
                </a:solidFill>
                <a:latin typeface="Cambria" panose="02040503050406030204" pitchFamily="18" charset="0"/>
              </a:rPr>
              <a:t>Suppose, if  the rank of a (1000x1000) matrix “A” is 5 and the rank of a (10x10) matrix  “B” is also 5 then we can say that </a:t>
            </a:r>
            <a:r>
              <a:rPr lang="en-US" b="1" dirty="0">
                <a:solidFill>
                  <a:schemeClr val="tx1"/>
                </a:solidFill>
                <a:latin typeface="Cambria" panose="02040503050406030204" pitchFamily="18" charset="0"/>
              </a:rPr>
              <a:t>“A” is low in rank compared to “B”</a:t>
            </a:r>
          </a:p>
          <a:p>
            <a:r>
              <a:rPr lang="en-US" dirty="0">
                <a:solidFill>
                  <a:schemeClr val="tx1"/>
                </a:solidFill>
                <a:latin typeface="Cambria" panose="02040503050406030204" pitchFamily="18" charset="0"/>
              </a:rPr>
              <a:t>Why should we bother about this ?</a:t>
            </a:r>
          </a:p>
          <a:p>
            <a:pPr lvl="1"/>
            <a:r>
              <a:rPr lang="en-US" dirty="0">
                <a:solidFill>
                  <a:schemeClr val="tx1"/>
                </a:solidFill>
                <a:latin typeface="Cambria" panose="02040503050406030204" pitchFamily="18" charset="0"/>
              </a:rPr>
              <a:t>Rank of a matrix(non-zero singular values) gives the significance of the number of principal components and it will aid in </a:t>
            </a:r>
            <a:r>
              <a:rPr lang="en-US" b="1" dirty="0">
                <a:solidFill>
                  <a:schemeClr val="tx1"/>
                </a:solidFill>
                <a:latin typeface="Cambria" panose="02040503050406030204" pitchFamily="18" charset="0"/>
              </a:rPr>
              <a:t>dimensionality reduction</a:t>
            </a:r>
            <a:r>
              <a:rPr lang="en-US" dirty="0">
                <a:solidFill>
                  <a:schemeClr val="tx1"/>
                </a:solidFill>
                <a:latin typeface="Cambria" panose="02040503050406030204" pitchFamily="18" charset="0"/>
              </a:rPr>
              <a:t>[1].</a:t>
            </a:r>
          </a:p>
          <a:p>
            <a:pPr lvl="1"/>
            <a:r>
              <a:rPr lang="en-US" dirty="0">
                <a:solidFill>
                  <a:schemeClr val="tx1"/>
                </a:solidFill>
                <a:latin typeface="Cambria" panose="02040503050406030204" pitchFamily="18" charset="0"/>
              </a:rPr>
              <a:t>If we know the few linearly independent rows of a low rank matrix then we have a effective method to reconstruct the entire matrix </a:t>
            </a:r>
            <a:r>
              <a:rPr lang="en-US" b="1" dirty="0">
                <a:solidFill>
                  <a:schemeClr val="tx1"/>
                </a:solidFill>
                <a:latin typeface="Cambria" panose="02040503050406030204" pitchFamily="18" charset="0"/>
              </a:rPr>
              <a:t>– low rank approximation</a:t>
            </a:r>
            <a:r>
              <a:rPr lang="en-US" dirty="0">
                <a:solidFill>
                  <a:schemeClr val="tx1"/>
                </a:solidFill>
                <a:latin typeface="Cambria" panose="02040503050406030204" pitchFamily="18" charset="0"/>
              </a:rPr>
              <a:t>.[1].</a:t>
            </a:r>
          </a:p>
          <a:p>
            <a:pPr lvl="1"/>
            <a:r>
              <a:rPr lang="en-US" dirty="0">
                <a:solidFill>
                  <a:schemeClr val="tx1"/>
                </a:solidFill>
                <a:latin typeface="Cambria" panose="02040503050406030204" pitchFamily="18" charset="0"/>
              </a:rPr>
              <a:t>Robust PCA  and extended Robust PCA is about matrix decomposition and completion[1][2].</a:t>
            </a:r>
          </a:p>
          <a:p>
            <a:pPr lvl="1"/>
            <a:endParaRPr lang="en-US" dirty="0">
              <a:solidFill>
                <a:schemeClr val="tx1"/>
              </a:solidFill>
              <a:latin typeface="Cambria" panose="02040503050406030204" pitchFamily="18" charset="0"/>
            </a:endParaRPr>
          </a:p>
          <a:p>
            <a:pPr marL="457200" lvl="1" indent="0">
              <a:buNone/>
            </a:pPr>
            <a:endParaRPr lang="en-US" dirty="0">
              <a:solidFill>
                <a:schemeClr val="tx1"/>
              </a:solidFill>
              <a:latin typeface="Cambria" panose="02040503050406030204" pitchFamily="18" charset="0"/>
            </a:endParaRPr>
          </a:p>
          <a:p>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2"/>
            <a:endParaRPr lang="en-US" dirty="0">
              <a:solidFill>
                <a:schemeClr val="tx1"/>
              </a:solidFill>
              <a:latin typeface="Cambria" panose="02040503050406030204" pitchFamily="18" charset="0"/>
            </a:endParaRPr>
          </a:p>
          <a:p>
            <a:pPr lvl="1"/>
            <a:endParaRPr lang="en-US" dirty="0">
              <a:solidFill>
                <a:schemeClr val="tx1"/>
              </a:solidFill>
              <a:latin typeface="Cambria" panose="02040503050406030204" pitchFamily="18" charset="0"/>
            </a:endParaRPr>
          </a:p>
        </p:txBody>
      </p:sp>
      <p:sp>
        <p:nvSpPr>
          <p:cNvPr id="4" name="Date Placeholder 3"/>
          <p:cNvSpPr>
            <a:spLocks noGrp="1"/>
          </p:cNvSpPr>
          <p:nvPr>
            <p:ph type="dt" sz="half" idx="10"/>
          </p:nvPr>
        </p:nvSpPr>
        <p:spPr/>
        <p:txBody>
          <a:bodyPr/>
          <a:lstStyle/>
          <a:p>
            <a:fld id="{B11D738E-8962-435F-8C43-147B8DD7E819}" type="datetime1">
              <a:rPr lang="en-US" smtClean="0"/>
              <a:t>8/11/2018</a:t>
            </a:fld>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92618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latin typeface="Cambria" panose="02040503050406030204" pitchFamily="18" charset="0"/>
              </a:rPr>
              <a:t>Singular Value</a:t>
            </a:r>
          </a:p>
        </p:txBody>
      </p:sp>
      <p:sp>
        <p:nvSpPr>
          <p:cNvPr id="5" name="Date Placeholder 4"/>
          <p:cNvSpPr>
            <a:spLocks noGrp="1"/>
          </p:cNvSpPr>
          <p:nvPr>
            <p:ph type="dt" sz="half" idx="10"/>
          </p:nvPr>
        </p:nvSpPr>
        <p:spPr/>
        <p:txBody>
          <a:bodyPr/>
          <a:lstStyle/>
          <a:p>
            <a:fld id="{F7EAEB24-CE78-465C-A726-91D0868FA48F}" type="datetime1">
              <a:rPr lang="en-US" smtClean="0"/>
              <a:t>8/11/2018</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7</a:t>
            </a:fld>
            <a:endParaRPr lang="en-US"/>
          </a:p>
        </p:txBody>
      </p:sp>
      <p:sp>
        <p:nvSpPr>
          <p:cNvPr id="8" name="Content Placeholder 7"/>
          <p:cNvSpPr>
            <a:spLocks noGrp="1"/>
          </p:cNvSpPr>
          <p:nvPr>
            <p:ph sz="quarter" idx="13"/>
          </p:nvPr>
        </p:nvSpPr>
        <p:spPr>
          <a:xfrm>
            <a:off x="457200" y="1371600"/>
            <a:ext cx="4114800" cy="4754880"/>
          </a:xfrm>
        </p:spPr>
        <p:txBody>
          <a:bodyPr>
            <a:normAutofit/>
          </a:bodyPr>
          <a:lstStyle/>
          <a:p>
            <a:r>
              <a:rPr lang="en-US" dirty="0">
                <a:solidFill>
                  <a:schemeClr val="tx1"/>
                </a:solidFill>
                <a:latin typeface="Cambria" panose="02040503050406030204" pitchFamily="18" charset="0"/>
              </a:rPr>
              <a:t>To obtain the singular values, one common approach is Singular Value Decomposition[4]. The time complexity is O(min(mn</a:t>
            </a:r>
            <a:r>
              <a:rPr lang="en-US" baseline="30000" dirty="0">
                <a:solidFill>
                  <a:schemeClr val="tx1"/>
                </a:solidFill>
                <a:latin typeface="Cambria" panose="02040503050406030204" pitchFamily="18" charset="0"/>
              </a:rPr>
              <a:t>2</a:t>
            </a:r>
            <a:r>
              <a:rPr lang="en-US" dirty="0">
                <a:solidFill>
                  <a:schemeClr val="tx1"/>
                </a:solidFill>
                <a:latin typeface="Cambria" panose="02040503050406030204" pitchFamily="18" charset="0"/>
              </a:rPr>
              <a:t>,nm</a:t>
            </a:r>
            <a:r>
              <a:rPr lang="en-US" baseline="30000" dirty="0">
                <a:solidFill>
                  <a:schemeClr val="tx1"/>
                </a:solidFill>
                <a:latin typeface="Cambria" panose="02040503050406030204" pitchFamily="18" charset="0"/>
              </a:rPr>
              <a:t>2</a:t>
            </a:r>
            <a:r>
              <a:rPr lang="en-US" dirty="0">
                <a:solidFill>
                  <a:schemeClr val="tx1"/>
                </a:solidFill>
                <a:latin typeface="Cambria" panose="02040503050406030204" pitchFamily="18" charset="0"/>
              </a:rPr>
              <a:t>)) (depending on the no of samples and features)</a:t>
            </a:r>
          </a:p>
          <a:p>
            <a:r>
              <a:rPr lang="en-US" dirty="0">
                <a:solidFill>
                  <a:schemeClr val="tx1"/>
                </a:solidFill>
                <a:latin typeface="Cambria" panose="02040503050406030204" pitchFamily="18" charset="0"/>
              </a:rPr>
              <a:t>By setting a singular value threshold, </a:t>
            </a:r>
            <a:r>
              <a:rPr lang="en-US" dirty="0" err="1">
                <a:solidFill>
                  <a:schemeClr val="tx1"/>
                </a:solidFill>
                <a:latin typeface="Cambria" panose="02040503050406030204" pitchFamily="18" charset="0"/>
              </a:rPr>
              <a:t>numpy</a:t>
            </a:r>
            <a:r>
              <a:rPr lang="en-US" dirty="0">
                <a:solidFill>
                  <a:schemeClr val="tx1"/>
                </a:solidFill>
                <a:latin typeface="Cambria" panose="02040503050406030204" pitchFamily="18" charset="0"/>
              </a:rPr>
              <a:t> matrix rank method gives another way to infer the rank</a:t>
            </a:r>
          </a:p>
        </p:txBody>
      </p:sp>
      <p:pic>
        <p:nvPicPr>
          <p:cNvPr id="3074" name="Picture 2" descr="U:\Sridhar\cognizant\singular.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648200" y="2209800"/>
            <a:ext cx="4041775"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7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dirty="0">
                <a:latin typeface="Cambria" panose="02040503050406030204" pitchFamily="18" charset="0"/>
              </a:rPr>
              <a:t>Singular value contd.</a:t>
            </a:r>
          </a:p>
        </p:txBody>
      </p:sp>
      <p:sp>
        <p:nvSpPr>
          <p:cNvPr id="5" name="Date Placeholder 4"/>
          <p:cNvSpPr>
            <a:spLocks noGrp="1"/>
          </p:cNvSpPr>
          <p:nvPr>
            <p:ph type="dt" sz="half" idx="10"/>
          </p:nvPr>
        </p:nvSpPr>
        <p:spPr/>
        <p:txBody>
          <a:bodyPr/>
          <a:lstStyle/>
          <a:p>
            <a:fld id="{F7EAEB24-CE78-465C-A726-91D0868FA48F}" type="datetime1">
              <a:rPr lang="en-US" smtClean="0"/>
              <a:t>8/11/2018</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8</a:t>
            </a:fld>
            <a:endParaRPr lang="en-US"/>
          </a:p>
        </p:txBody>
      </p:sp>
      <p:sp>
        <p:nvSpPr>
          <p:cNvPr id="8" name="Content Placeholder 7"/>
          <p:cNvSpPr>
            <a:spLocks noGrp="1"/>
          </p:cNvSpPr>
          <p:nvPr>
            <p:ph sz="quarter" idx="13"/>
          </p:nvPr>
        </p:nvSpPr>
        <p:spPr>
          <a:xfrm>
            <a:off x="457200" y="1371600"/>
            <a:ext cx="4114800" cy="4754880"/>
          </a:xfrm>
        </p:spPr>
        <p:txBody>
          <a:bodyPr>
            <a:normAutofit/>
          </a:bodyPr>
          <a:lstStyle/>
          <a:p>
            <a:r>
              <a:rPr lang="en-US" dirty="0">
                <a:solidFill>
                  <a:schemeClr val="tx1"/>
                </a:solidFill>
                <a:latin typeface="Cambria" panose="02040503050406030204" pitchFamily="18" charset="0"/>
              </a:rPr>
              <a:t>These singular value leads to some good conclusions</a:t>
            </a:r>
          </a:p>
          <a:p>
            <a:r>
              <a:rPr lang="en-US" dirty="0">
                <a:solidFill>
                  <a:schemeClr val="tx1"/>
                </a:solidFill>
                <a:latin typeface="Cambria" panose="02040503050406030204" pitchFamily="18" charset="0"/>
              </a:rPr>
              <a:t>We can see that if we set a threshold of 20 we will be able to reduce the dimension by around 10.</a:t>
            </a:r>
          </a:p>
          <a:p>
            <a:r>
              <a:rPr lang="en-US" dirty="0">
                <a:solidFill>
                  <a:schemeClr val="tx1"/>
                </a:solidFill>
                <a:latin typeface="Cambria" panose="02040503050406030204" pitchFamily="18" charset="0"/>
              </a:rPr>
              <a:t>These features would be redundant, meaning that they will convey the same information.</a:t>
            </a:r>
          </a:p>
          <a:p>
            <a:pPr marL="0" indent="0">
              <a:buNone/>
            </a:pPr>
            <a:endParaRPr lang="en-US" dirty="0">
              <a:solidFill>
                <a:schemeClr val="tx1"/>
              </a:solidFill>
              <a:latin typeface="Cambria" panose="02040503050406030204" pitchFamily="18" charset="0"/>
            </a:endParaRPr>
          </a:p>
        </p:txBody>
      </p:sp>
      <p:graphicFrame>
        <p:nvGraphicFramePr>
          <p:cNvPr id="4" name="Content Placeholder 3"/>
          <p:cNvGraphicFramePr>
            <a:graphicFrameLocks noGrp="1"/>
          </p:cNvGraphicFramePr>
          <p:nvPr>
            <p:ph sz="quarter" idx="14"/>
            <p:extLst>
              <p:ext uri="{D42A27DB-BD31-4B8C-83A1-F6EECF244321}">
                <p14:modId xmlns:p14="http://schemas.microsoft.com/office/powerpoint/2010/main" val="1620349277"/>
              </p:ext>
            </p:extLst>
          </p:nvPr>
        </p:nvGraphicFramePr>
        <p:xfrm>
          <a:off x="4648200" y="1447800"/>
          <a:ext cx="4041776" cy="4348480"/>
        </p:xfrm>
        <a:graphic>
          <a:graphicData uri="http://schemas.openxmlformats.org/drawingml/2006/table">
            <a:tbl>
              <a:tblPr firstRow="1" bandRow="1">
                <a:tableStyleId>{5C22544A-7EE6-4342-B048-85BDC9FD1C3A}</a:tableStyleId>
              </a:tblPr>
              <a:tblGrid>
                <a:gridCol w="2020888">
                  <a:extLst>
                    <a:ext uri="{9D8B030D-6E8A-4147-A177-3AD203B41FA5}">
                      <a16:colId xmlns:a16="http://schemas.microsoft.com/office/drawing/2014/main" val="20000"/>
                    </a:ext>
                  </a:extLst>
                </a:gridCol>
                <a:gridCol w="2020888">
                  <a:extLst>
                    <a:ext uri="{9D8B030D-6E8A-4147-A177-3AD203B41FA5}">
                      <a16:colId xmlns:a16="http://schemas.microsoft.com/office/drawing/2014/main" val="20001"/>
                    </a:ext>
                  </a:extLst>
                </a:gridCol>
              </a:tblGrid>
              <a:tr h="370840">
                <a:tc>
                  <a:txBody>
                    <a:bodyPr/>
                    <a:lstStyle/>
                    <a:p>
                      <a:pPr algn="ctr"/>
                      <a:r>
                        <a:rPr lang="en-US" dirty="0"/>
                        <a:t>Singular Value threshold</a:t>
                      </a:r>
                    </a:p>
                  </a:txBody>
                  <a:tcPr/>
                </a:tc>
                <a:tc>
                  <a:txBody>
                    <a:bodyPr/>
                    <a:lstStyle/>
                    <a:p>
                      <a:pPr algn="ctr"/>
                      <a:r>
                        <a:rPr lang="en-US" dirty="0"/>
                        <a:t>Rank</a:t>
                      </a:r>
                    </a:p>
                  </a:txBody>
                  <a:tcPr/>
                </a:tc>
                <a:extLst>
                  <a:ext uri="{0D108BD9-81ED-4DB2-BD59-A6C34878D82A}">
                    <a16:rowId xmlns:a16="http://schemas.microsoft.com/office/drawing/2014/main" val="10000"/>
                  </a:ext>
                </a:extLst>
              </a:tr>
              <a:tr h="370840">
                <a:tc>
                  <a:txBody>
                    <a:bodyPr/>
                    <a:lstStyle/>
                    <a:p>
                      <a:r>
                        <a:rPr lang="en-US" dirty="0"/>
                        <a:t>100000000</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10000000</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t>100000</a:t>
                      </a:r>
                    </a:p>
                  </a:txBody>
                  <a:tcPr/>
                </a:tc>
                <a:tc>
                  <a:txBody>
                    <a:bodyPr/>
                    <a:lstStyle/>
                    <a:p>
                      <a:r>
                        <a:rPr lang="en-US" dirty="0"/>
                        <a:t>4</a:t>
                      </a:r>
                    </a:p>
                  </a:txBody>
                  <a:tcPr/>
                </a:tc>
                <a:extLst>
                  <a:ext uri="{0D108BD9-81ED-4DB2-BD59-A6C34878D82A}">
                    <a16:rowId xmlns:a16="http://schemas.microsoft.com/office/drawing/2014/main" val="10003"/>
                  </a:ext>
                </a:extLst>
              </a:tr>
              <a:tr h="370840">
                <a:tc>
                  <a:txBody>
                    <a:bodyPr/>
                    <a:lstStyle/>
                    <a:p>
                      <a:r>
                        <a:rPr lang="en-US" dirty="0"/>
                        <a:t>10000</a:t>
                      </a:r>
                    </a:p>
                  </a:txBody>
                  <a:tcPr/>
                </a:tc>
                <a:tc>
                  <a:txBody>
                    <a:bodyPr/>
                    <a:lstStyle/>
                    <a:p>
                      <a:r>
                        <a:rPr lang="en-US" dirty="0"/>
                        <a:t>7</a:t>
                      </a:r>
                    </a:p>
                  </a:txBody>
                  <a:tcPr/>
                </a:tc>
                <a:extLst>
                  <a:ext uri="{0D108BD9-81ED-4DB2-BD59-A6C34878D82A}">
                    <a16:rowId xmlns:a16="http://schemas.microsoft.com/office/drawing/2014/main" val="10004"/>
                  </a:ext>
                </a:extLst>
              </a:tr>
              <a:tr h="370840">
                <a:tc>
                  <a:txBody>
                    <a:bodyPr/>
                    <a:lstStyle/>
                    <a:p>
                      <a:r>
                        <a:rPr lang="en-US" dirty="0"/>
                        <a:t>1000</a:t>
                      </a:r>
                    </a:p>
                  </a:txBody>
                  <a:tcPr/>
                </a:tc>
                <a:tc>
                  <a:txBody>
                    <a:bodyPr/>
                    <a:lstStyle/>
                    <a:p>
                      <a:r>
                        <a:rPr lang="en-US" dirty="0"/>
                        <a:t>10</a:t>
                      </a:r>
                    </a:p>
                  </a:txBody>
                  <a:tcPr/>
                </a:tc>
                <a:extLst>
                  <a:ext uri="{0D108BD9-81ED-4DB2-BD59-A6C34878D82A}">
                    <a16:rowId xmlns:a16="http://schemas.microsoft.com/office/drawing/2014/main" val="10005"/>
                  </a:ext>
                </a:extLst>
              </a:tr>
              <a:tr h="370840">
                <a:tc>
                  <a:txBody>
                    <a:bodyPr/>
                    <a:lstStyle/>
                    <a:p>
                      <a:r>
                        <a:rPr lang="en-US" dirty="0"/>
                        <a:t>100</a:t>
                      </a:r>
                    </a:p>
                  </a:txBody>
                  <a:tcPr/>
                </a:tc>
                <a:tc>
                  <a:txBody>
                    <a:bodyPr/>
                    <a:lstStyle/>
                    <a:p>
                      <a:r>
                        <a:rPr lang="en-US" dirty="0"/>
                        <a:t>16</a:t>
                      </a:r>
                    </a:p>
                  </a:txBody>
                  <a:tcPr/>
                </a:tc>
                <a:extLst>
                  <a:ext uri="{0D108BD9-81ED-4DB2-BD59-A6C34878D82A}">
                    <a16:rowId xmlns:a16="http://schemas.microsoft.com/office/drawing/2014/main" val="10006"/>
                  </a:ext>
                </a:extLst>
              </a:tr>
              <a:tr h="370840">
                <a:tc>
                  <a:txBody>
                    <a:bodyPr/>
                    <a:lstStyle/>
                    <a:p>
                      <a:r>
                        <a:rPr lang="en-US" dirty="0"/>
                        <a:t>30</a:t>
                      </a:r>
                    </a:p>
                  </a:txBody>
                  <a:tcPr/>
                </a:tc>
                <a:tc>
                  <a:txBody>
                    <a:bodyPr/>
                    <a:lstStyle/>
                    <a:p>
                      <a:r>
                        <a:rPr lang="en-US" dirty="0"/>
                        <a:t>23</a:t>
                      </a:r>
                    </a:p>
                  </a:txBody>
                  <a:tcPr/>
                </a:tc>
                <a:extLst>
                  <a:ext uri="{0D108BD9-81ED-4DB2-BD59-A6C34878D82A}">
                    <a16:rowId xmlns:a16="http://schemas.microsoft.com/office/drawing/2014/main" val="10007"/>
                  </a:ext>
                </a:extLst>
              </a:tr>
              <a:tr h="370840">
                <a:tc>
                  <a:txBody>
                    <a:bodyPr/>
                    <a:lstStyle/>
                    <a:p>
                      <a:r>
                        <a:rPr lang="en-US" dirty="0"/>
                        <a:t>20</a:t>
                      </a:r>
                    </a:p>
                  </a:txBody>
                  <a:tcPr/>
                </a:tc>
                <a:tc>
                  <a:txBody>
                    <a:bodyPr/>
                    <a:lstStyle/>
                    <a:p>
                      <a:r>
                        <a:rPr lang="en-US" dirty="0"/>
                        <a:t>28</a:t>
                      </a:r>
                    </a:p>
                  </a:txBody>
                  <a:tcPr/>
                </a:tc>
                <a:extLst>
                  <a:ext uri="{0D108BD9-81ED-4DB2-BD59-A6C34878D82A}">
                    <a16:rowId xmlns:a16="http://schemas.microsoft.com/office/drawing/2014/main" val="10008"/>
                  </a:ext>
                </a:extLst>
              </a:tr>
              <a:tr h="370840">
                <a:tc>
                  <a:txBody>
                    <a:bodyPr/>
                    <a:lstStyle/>
                    <a:p>
                      <a:r>
                        <a:rPr lang="en-US" dirty="0"/>
                        <a:t>10</a:t>
                      </a:r>
                    </a:p>
                  </a:txBody>
                  <a:tcPr/>
                </a:tc>
                <a:tc>
                  <a:txBody>
                    <a:bodyPr/>
                    <a:lstStyle/>
                    <a:p>
                      <a:r>
                        <a:rPr lang="en-US" dirty="0"/>
                        <a:t>32</a:t>
                      </a:r>
                    </a:p>
                  </a:txBody>
                  <a:tcPr/>
                </a:tc>
                <a:extLst>
                  <a:ext uri="{0D108BD9-81ED-4DB2-BD59-A6C34878D82A}">
                    <a16:rowId xmlns:a16="http://schemas.microsoft.com/office/drawing/2014/main" val="10009"/>
                  </a:ext>
                </a:extLst>
              </a:tr>
              <a:tr h="370840">
                <a:tc>
                  <a:txBody>
                    <a:bodyPr/>
                    <a:lstStyle/>
                    <a:p>
                      <a:r>
                        <a:rPr lang="en-US" dirty="0"/>
                        <a:t>1</a:t>
                      </a:r>
                    </a:p>
                  </a:txBody>
                  <a:tcPr/>
                </a:tc>
                <a:tc>
                  <a:txBody>
                    <a:bodyPr/>
                    <a:lstStyle/>
                    <a:p>
                      <a:r>
                        <a:rPr lang="en-US" dirty="0"/>
                        <a:t>39</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7279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4000" dirty="0">
                <a:latin typeface="Cambria" panose="02040503050406030204" pitchFamily="18" charset="0"/>
              </a:rPr>
              <a:t>Correlation</a:t>
            </a:r>
          </a:p>
        </p:txBody>
      </p:sp>
      <p:sp>
        <p:nvSpPr>
          <p:cNvPr id="5" name="Date Placeholder 4"/>
          <p:cNvSpPr>
            <a:spLocks noGrp="1"/>
          </p:cNvSpPr>
          <p:nvPr>
            <p:ph type="dt" sz="half" idx="10"/>
          </p:nvPr>
        </p:nvSpPr>
        <p:spPr/>
        <p:txBody>
          <a:bodyPr/>
          <a:lstStyle/>
          <a:p>
            <a:fld id="{F7EAEB24-CE78-465C-A726-91D0868FA48F}" type="datetime1">
              <a:rPr lang="en-US" smtClean="0"/>
              <a:t>8/11/2018</a:t>
            </a:fld>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9</a:t>
            </a:fld>
            <a:endParaRPr lang="en-US"/>
          </a:p>
        </p:txBody>
      </p:sp>
      <p:sp>
        <p:nvSpPr>
          <p:cNvPr id="8" name="Content Placeholder 7"/>
          <p:cNvSpPr>
            <a:spLocks noGrp="1"/>
          </p:cNvSpPr>
          <p:nvPr>
            <p:ph sz="quarter" idx="13"/>
          </p:nvPr>
        </p:nvSpPr>
        <p:spPr>
          <a:xfrm>
            <a:off x="457200" y="1143000"/>
            <a:ext cx="4114800" cy="4983480"/>
          </a:xfrm>
        </p:spPr>
        <p:txBody>
          <a:bodyPr>
            <a:normAutofit lnSpcReduction="10000"/>
          </a:bodyPr>
          <a:lstStyle/>
          <a:p>
            <a:r>
              <a:rPr lang="en-US" dirty="0">
                <a:solidFill>
                  <a:schemeClr val="tx1"/>
                </a:solidFill>
                <a:latin typeface="Cambria" panose="02040503050406030204" pitchFamily="18" charset="0"/>
              </a:rPr>
              <a:t>The correlation of 41 features is calculated by Pearson coefficient.</a:t>
            </a:r>
          </a:p>
          <a:p>
            <a:r>
              <a:rPr lang="en-US" dirty="0">
                <a:solidFill>
                  <a:schemeClr val="tx1"/>
                </a:solidFill>
                <a:latin typeface="Cambria" panose="02040503050406030204" pitchFamily="18" charset="0"/>
              </a:rPr>
              <a:t>Values close to +1 or -1 (extremes) denotes the features are linearly dependent.</a:t>
            </a:r>
          </a:p>
          <a:p>
            <a:r>
              <a:rPr lang="en-US" dirty="0">
                <a:solidFill>
                  <a:schemeClr val="tx1"/>
                </a:solidFill>
                <a:latin typeface="Cambria" panose="02040503050406030204" pitchFamily="18" charset="0"/>
              </a:rPr>
              <a:t>Values closer to ‘0’ reflects that features are not linearly dependent.</a:t>
            </a:r>
          </a:p>
          <a:p>
            <a:r>
              <a:rPr lang="en-US" dirty="0">
                <a:solidFill>
                  <a:schemeClr val="tx1"/>
                </a:solidFill>
                <a:latin typeface="Cambria" panose="02040503050406030204" pitchFamily="18" charset="0"/>
              </a:rPr>
              <a:t>For a couple of features, the standard deviation is 0, hence correlation coefficient is </a:t>
            </a:r>
            <a:r>
              <a:rPr lang="en-US" dirty="0" err="1">
                <a:solidFill>
                  <a:schemeClr val="tx1"/>
                </a:solidFill>
                <a:latin typeface="Cambria" panose="02040503050406030204" pitchFamily="18" charset="0"/>
              </a:rPr>
              <a:t>NaN</a:t>
            </a:r>
            <a:endParaRPr lang="en-US" dirty="0">
              <a:solidFill>
                <a:schemeClr val="tx1"/>
              </a:solidFill>
              <a:latin typeface="Cambria" panose="02040503050406030204" pitchFamily="18" charset="0"/>
            </a:endParaRPr>
          </a:p>
          <a:p>
            <a:pPr marL="0" indent="0">
              <a:buNone/>
            </a:pPr>
            <a:endParaRPr lang="en-US" dirty="0">
              <a:solidFill>
                <a:schemeClr val="tx1"/>
              </a:solidFill>
              <a:latin typeface="Cambria" panose="02040503050406030204" pitchFamily="18" charset="0"/>
            </a:endParaRPr>
          </a:p>
        </p:txBody>
      </p:sp>
      <p:pic>
        <p:nvPicPr>
          <p:cNvPr id="4" name="Picture 2" descr="U:\Sridhar\cognizant\correlation.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648200" y="1447800"/>
            <a:ext cx="3913188" cy="391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878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1014</TotalTime>
  <Words>1413</Words>
  <Application>Microsoft Office PowerPoint</Application>
  <PresentationFormat>On-screen Show (4:3)</PresentationFormat>
  <Paragraphs>246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vt:lpstr>
      <vt:lpstr>Cambria Math</vt:lpstr>
      <vt:lpstr>Century Gothic</vt:lpstr>
      <vt:lpstr>Courier New</vt:lpstr>
      <vt:lpstr>Palatino Linotype</vt:lpstr>
      <vt:lpstr>Executive</vt:lpstr>
      <vt:lpstr>Annon - Network Intrusion Detection Challenge</vt:lpstr>
      <vt:lpstr>Introduction</vt:lpstr>
      <vt:lpstr>Overview</vt:lpstr>
      <vt:lpstr>Dataset</vt:lpstr>
      <vt:lpstr>Histogram</vt:lpstr>
      <vt:lpstr>Rank of matrix</vt:lpstr>
      <vt:lpstr>Singular Value</vt:lpstr>
      <vt:lpstr>Singular value contd.</vt:lpstr>
      <vt:lpstr>Correlation</vt:lpstr>
      <vt:lpstr>Correlation contd.</vt:lpstr>
      <vt:lpstr>Intrusion detection challenge</vt:lpstr>
      <vt:lpstr>Contd.</vt:lpstr>
      <vt:lpstr>Multi-class Classification &amp; SVM</vt:lpstr>
      <vt:lpstr>SVM parameters</vt:lpstr>
      <vt:lpstr>Results</vt:lpstr>
      <vt:lpstr>Results - Accuracy</vt:lpstr>
      <vt:lpstr>Results – F1 Score</vt:lpstr>
      <vt:lpstr>Results</vt:lpstr>
      <vt:lpstr>Further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Annon - Network Intrusion Detection Challenge</dc:title>
  <dc:creator>Ramasamy, Sridhar</dc:creator>
  <cp:lastModifiedBy>Sriz</cp:lastModifiedBy>
  <cp:revision>75</cp:revision>
  <dcterms:created xsi:type="dcterms:W3CDTF">2016-09-04T06:09:48Z</dcterms:created>
  <dcterms:modified xsi:type="dcterms:W3CDTF">2018-08-11T19:23:21Z</dcterms:modified>
</cp:coreProperties>
</file>