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8" r:id="rId9"/>
    <p:sldId id="264" r:id="rId10"/>
    <p:sldId id="269" r:id="rId11"/>
    <p:sldId id="270" r:id="rId12"/>
    <p:sldId id="271" r:id="rId13"/>
    <p:sldId id="272" r:id="rId14"/>
    <p:sldId id="273" r:id="rId15"/>
    <p:sldId id="274" r:id="rId16"/>
    <p:sldId id="275" r:id="rId17"/>
    <p:sldId id="276" r:id="rId18"/>
    <p:sldId id="279" r:id="rId19"/>
    <p:sldId id="280" r:id="rId20"/>
    <p:sldId id="281"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B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CB9C7-BC30-41E6-9F30-38EC6FC3029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AD39C01B-42F9-4889-A8B1-35274C8D5728}">
      <dgm:prSet phldrT="[Text]"/>
      <dgm:spPr/>
      <dgm:t>
        <a:bodyPr/>
        <a:lstStyle/>
        <a:p>
          <a:r>
            <a:rPr lang="en-US" dirty="0" smtClean="0">
              <a:solidFill>
                <a:schemeClr val="bg1"/>
              </a:solidFill>
            </a:rPr>
            <a:t>Esp8266 to IBM cloud</a:t>
          </a:r>
          <a:endParaRPr lang="en-US" dirty="0">
            <a:solidFill>
              <a:schemeClr val="bg1"/>
            </a:solidFill>
          </a:endParaRPr>
        </a:p>
      </dgm:t>
    </dgm:pt>
    <dgm:pt modelId="{81BFFE35-A79F-4BDB-98C2-7ABD957255EF}" type="parTrans" cxnId="{6D9320CF-7592-491D-8430-166BB4DB6D18}">
      <dgm:prSet/>
      <dgm:spPr/>
      <dgm:t>
        <a:bodyPr/>
        <a:lstStyle/>
        <a:p>
          <a:endParaRPr lang="en-US"/>
        </a:p>
      </dgm:t>
    </dgm:pt>
    <dgm:pt modelId="{617D0A41-930F-4DE8-B558-694E8B31F608}" type="sibTrans" cxnId="{6D9320CF-7592-491D-8430-166BB4DB6D18}">
      <dgm:prSet/>
      <dgm:spPr/>
      <dgm:t>
        <a:bodyPr/>
        <a:lstStyle/>
        <a:p>
          <a:endParaRPr lang="en-US"/>
        </a:p>
      </dgm:t>
    </dgm:pt>
    <dgm:pt modelId="{C60AA8F0-85FB-4375-9DB1-584D853D1D72}">
      <dgm:prSet phldrT="[Text]"/>
      <dgm:spPr/>
      <dgm:t>
        <a:bodyPr/>
        <a:lstStyle/>
        <a:p>
          <a:r>
            <a:rPr lang="en-US" dirty="0" smtClean="0">
              <a:solidFill>
                <a:schemeClr val="bg1"/>
              </a:solidFill>
            </a:rPr>
            <a:t>IBM cloud to Mobile app</a:t>
          </a:r>
          <a:endParaRPr lang="en-US" dirty="0">
            <a:solidFill>
              <a:schemeClr val="bg1"/>
            </a:solidFill>
          </a:endParaRPr>
        </a:p>
      </dgm:t>
    </dgm:pt>
    <dgm:pt modelId="{AA5D7B0D-B23C-465C-87CD-0D92C06B52CF}" type="sibTrans" cxnId="{E5424189-0F1D-4D8F-9344-B06E744FF557}">
      <dgm:prSet/>
      <dgm:spPr/>
      <dgm:t>
        <a:bodyPr/>
        <a:lstStyle/>
        <a:p>
          <a:endParaRPr lang="en-US"/>
        </a:p>
      </dgm:t>
    </dgm:pt>
    <dgm:pt modelId="{9171EDB6-7171-467F-9409-7C410D47C4F7}" type="parTrans" cxnId="{E5424189-0F1D-4D8F-9344-B06E744FF557}">
      <dgm:prSet/>
      <dgm:spPr/>
      <dgm:t>
        <a:bodyPr/>
        <a:lstStyle/>
        <a:p>
          <a:endParaRPr lang="en-US"/>
        </a:p>
      </dgm:t>
    </dgm:pt>
    <dgm:pt modelId="{3AA0124B-50E9-40D9-95A8-B1B1306C22BA}" type="pres">
      <dgm:prSet presAssocID="{447CB9C7-BC30-41E6-9F30-38EC6FC3029C}" presName="Name0" presStyleCnt="0">
        <dgm:presLayoutVars>
          <dgm:chMax val="11"/>
          <dgm:chPref val="11"/>
          <dgm:dir/>
          <dgm:resizeHandles/>
        </dgm:presLayoutVars>
      </dgm:prSet>
      <dgm:spPr/>
      <dgm:t>
        <a:bodyPr/>
        <a:lstStyle/>
        <a:p>
          <a:endParaRPr lang="en-US"/>
        </a:p>
      </dgm:t>
    </dgm:pt>
    <dgm:pt modelId="{89DDBCAE-DF26-4ECB-B1C9-2F623C553713}" type="pres">
      <dgm:prSet presAssocID="{C60AA8F0-85FB-4375-9DB1-584D853D1D72}" presName="Accent2" presStyleCnt="0"/>
      <dgm:spPr/>
    </dgm:pt>
    <dgm:pt modelId="{3682894B-7BE3-48E6-85BD-E3D04F798DEB}" type="pres">
      <dgm:prSet presAssocID="{C60AA8F0-85FB-4375-9DB1-584D853D1D72}" presName="Accent" presStyleLbl="node1" presStyleIdx="0" presStyleCnt="2"/>
      <dgm:spPr/>
    </dgm:pt>
    <dgm:pt modelId="{7340F1CF-71C0-42E4-9BC7-A5BDA3B8F8F2}" type="pres">
      <dgm:prSet presAssocID="{C60AA8F0-85FB-4375-9DB1-584D853D1D72}" presName="ParentBackground2" presStyleCnt="0"/>
      <dgm:spPr/>
    </dgm:pt>
    <dgm:pt modelId="{D4B5A401-9859-47DB-9561-D9F567F88CEB}" type="pres">
      <dgm:prSet presAssocID="{C60AA8F0-85FB-4375-9DB1-584D853D1D72}" presName="ParentBackground" presStyleLbl="fgAcc1" presStyleIdx="0" presStyleCnt="2"/>
      <dgm:spPr/>
      <dgm:t>
        <a:bodyPr/>
        <a:lstStyle/>
        <a:p>
          <a:endParaRPr lang="en-US"/>
        </a:p>
      </dgm:t>
    </dgm:pt>
    <dgm:pt modelId="{B69D5C5B-C4D5-4662-B30E-87B27B9639EC}" type="pres">
      <dgm:prSet presAssocID="{C60AA8F0-85FB-4375-9DB1-584D853D1D72}" presName="Parent2" presStyleLbl="revTx" presStyleIdx="0" presStyleCnt="0">
        <dgm:presLayoutVars>
          <dgm:chMax val="1"/>
          <dgm:chPref val="1"/>
          <dgm:bulletEnabled val="1"/>
        </dgm:presLayoutVars>
      </dgm:prSet>
      <dgm:spPr/>
      <dgm:t>
        <a:bodyPr/>
        <a:lstStyle/>
        <a:p>
          <a:endParaRPr lang="en-US"/>
        </a:p>
      </dgm:t>
    </dgm:pt>
    <dgm:pt modelId="{C5D4AFB2-E95B-4F0B-88B3-6E105DED50CB}" type="pres">
      <dgm:prSet presAssocID="{AD39C01B-42F9-4889-A8B1-35274C8D5728}" presName="Accent1" presStyleCnt="0"/>
      <dgm:spPr/>
    </dgm:pt>
    <dgm:pt modelId="{4B8EDD71-CC9B-4683-9517-44DD56FDBC4E}" type="pres">
      <dgm:prSet presAssocID="{AD39C01B-42F9-4889-A8B1-35274C8D5728}" presName="Accent" presStyleLbl="node1" presStyleIdx="1" presStyleCnt="2"/>
      <dgm:spPr/>
    </dgm:pt>
    <dgm:pt modelId="{8EDB6E26-E711-4557-BCCB-CF1C6416FD84}" type="pres">
      <dgm:prSet presAssocID="{AD39C01B-42F9-4889-A8B1-35274C8D5728}" presName="ParentBackground1" presStyleCnt="0"/>
      <dgm:spPr/>
    </dgm:pt>
    <dgm:pt modelId="{2AE970DA-D85B-47D0-B70B-CEE4B189ED21}" type="pres">
      <dgm:prSet presAssocID="{AD39C01B-42F9-4889-A8B1-35274C8D5728}" presName="ParentBackground" presStyleLbl="fgAcc1" presStyleIdx="1" presStyleCnt="2"/>
      <dgm:spPr/>
      <dgm:t>
        <a:bodyPr/>
        <a:lstStyle/>
        <a:p>
          <a:endParaRPr lang="en-US"/>
        </a:p>
      </dgm:t>
    </dgm:pt>
    <dgm:pt modelId="{45BA7099-5F60-4D42-ABEE-D78529723101}" type="pres">
      <dgm:prSet presAssocID="{AD39C01B-42F9-4889-A8B1-35274C8D5728}" presName="Parent1" presStyleLbl="revTx" presStyleIdx="0" presStyleCnt="0">
        <dgm:presLayoutVars>
          <dgm:chMax val="1"/>
          <dgm:chPref val="1"/>
          <dgm:bulletEnabled val="1"/>
        </dgm:presLayoutVars>
      </dgm:prSet>
      <dgm:spPr/>
      <dgm:t>
        <a:bodyPr/>
        <a:lstStyle/>
        <a:p>
          <a:endParaRPr lang="en-US"/>
        </a:p>
      </dgm:t>
    </dgm:pt>
  </dgm:ptLst>
  <dgm:cxnLst>
    <dgm:cxn modelId="{77EE202B-CF84-48EE-9014-F9AE618846F2}" type="presOf" srcId="{AD39C01B-42F9-4889-A8B1-35274C8D5728}" destId="{2AE970DA-D85B-47D0-B70B-CEE4B189ED21}" srcOrd="0" destOrd="0" presId="urn:microsoft.com/office/officeart/2011/layout/CircleProcess"/>
    <dgm:cxn modelId="{2F114FC6-42F9-44EF-9A0E-FFF4C087C719}" type="presOf" srcId="{C60AA8F0-85FB-4375-9DB1-584D853D1D72}" destId="{D4B5A401-9859-47DB-9561-D9F567F88CEB}" srcOrd="0" destOrd="0" presId="urn:microsoft.com/office/officeart/2011/layout/CircleProcess"/>
    <dgm:cxn modelId="{E5424189-0F1D-4D8F-9344-B06E744FF557}" srcId="{447CB9C7-BC30-41E6-9F30-38EC6FC3029C}" destId="{C60AA8F0-85FB-4375-9DB1-584D853D1D72}" srcOrd="1" destOrd="0" parTransId="{9171EDB6-7171-467F-9409-7C410D47C4F7}" sibTransId="{AA5D7B0D-B23C-465C-87CD-0D92C06B52CF}"/>
    <dgm:cxn modelId="{7B7255CA-46F7-4970-9543-F2E94AAB2920}" type="presOf" srcId="{447CB9C7-BC30-41E6-9F30-38EC6FC3029C}" destId="{3AA0124B-50E9-40D9-95A8-B1B1306C22BA}" srcOrd="0" destOrd="0" presId="urn:microsoft.com/office/officeart/2011/layout/CircleProcess"/>
    <dgm:cxn modelId="{3717DDE2-0387-4647-9057-419A1B033E52}" type="presOf" srcId="{C60AA8F0-85FB-4375-9DB1-584D853D1D72}" destId="{B69D5C5B-C4D5-4662-B30E-87B27B9639EC}" srcOrd="1" destOrd="0" presId="urn:microsoft.com/office/officeart/2011/layout/CircleProcess"/>
    <dgm:cxn modelId="{6D9320CF-7592-491D-8430-166BB4DB6D18}" srcId="{447CB9C7-BC30-41E6-9F30-38EC6FC3029C}" destId="{AD39C01B-42F9-4889-A8B1-35274C8D5728}" srcOrd="0" destOrd="0" parTransId="{81BFFE35-A79F-4BDB-98C2-7ABD957255EF}" sibTransId="{617D0A41-930F-4DE8-B558-694E8B31F608}"/>
    <dgm:cxn modelId="{6655745A-A64C-4F44-A6B9-DAACCBB08F62}" type="presOf" srcId="{AD39C01B-42F9-4889-A8B1-35274C8D5728}" destId="{45BA7099-5F60-4D42-ABEE-D78529723101}" srcOrd="1" destOrd="0" presId="urn:microsoft.com/office/officeart/2011/layout/CircleProcess"/>
    <dgm:cxn modelId="{D783325A-7A77-4465-B7C5-DA7AB033F015}" type="presParOf" srcId="{3AA0124B-50E9-40D9-95A8-B1B1306C22BA}" destId="{89DDBCAE-DF26-4ECB-B1C9-2F623C553713}" srcOrd="0" destOrd="0" presId="urn:microsoft.com/office/officeart/2011/layout/CircleProcess"/>
    <dgm:cxn modelId="{1FA84CBC-3077-4DA2-9926-57D5BD5E4B76}" type="presParOf" srcId="{89DDBCAE-DF26-4ECB-B1C9-2F623C553713}" destId="{3682894B-7BE3-48E6-85BD-E3D04F798DEB}" srcOrd="0" destOrd="0" presId="urn:microsoft.com/office/officeart/2011/layout/CircleProcess"/>
    <dgm:cxn modelId="{0A8B1A26-FF2F-4979-BC6E-7C57032EF6EA}" type="presParOf" srcId="{3AA0124B-50E9-40D9-95A8-B1B1306C22BA}" destId="{7340F1CF-71C0-42E4-9BC7-A5BDA3B8F8F2}" srcOrd="1" destOrd="0" presId="urn:microsoft.com/office/officeart/2011/layout/CircleProcess"/>
    <dgm:cxn modelId="{B4CED8E1-FFB5-4AFC-988C-6AA7A1FA39BD}" type="presParOf" srcId="{7340F1CF-71C0-42E4-9BC7-A5BDA3B8F8F2}" destId="{D4B5A401-9859-47DB-9561-D9F567F88CEB}" srcOrd="0" destOrd="0" presId="urn:microsoft.com/office/officeart/2011/layout/CircleProcess"/>
    <dgm:cxn modelId="{D2866D08-1854-4C53-BDBC-89D8947194D2}" type="presParOf" srcId="{3AA0124B-50E9-40D9-95A8-B1B1306C22BA}" destId="{B69D5C5B-C4D5-4662-B30E-87B27B9639EC}" srcOrd="2" destOrd="0" presId="urn:microsoft.com/office/officeart/2011/layout/CircleProcess"/>
    <dgm:cxn modelId="{2EED1DA5-7D22-40FF-80A1-5B3D32145E24}" type="presParOf" srcId="{3AA0124B-50E9-40D9-95A8-B1B1306C22BA}" destId="{C5D4AFB2-E95B-4F0B-88B3-6E105DED50CB}" srcOrd="3" destOrd="0" presId="urn:microsoft.com/office/officeart/2011/layout/CircleProcess"/>
    <dgm:cxn modelId="{D9D0A597-B280-43FC-8E60-C3671C528FA6}" type="presParOf" srcId="{C5D4AFB2-E95B-4F0B-88B3-6E105DED50CB}" destId="{4B8EDD71-CC9B-4683-9517-44DD56FDBC4E}" srcOrd="0" destOrd="0" presId="urn:microsoft.com/office/officeart/2011/layout/CircleProcess"/>
    <dgm:cxn modelId="{EC4B3EBB-3247-4F0B-B458-554642ACDDC5}" type="presParOf" srcId="{3AA0124B-50E9-40D9-95A8-B1B1306C22BA}" destId="{8EDB6E26-E711-4557-BCCB-CF1C6416FD84}" srcOrd="4" destOrd="0" presId="urn:microsoft.com/office/officeart/2011/layout/CircleProcess"/>
    <dgm:cxn modelId="{4DCFEF4B-EC6D-4737-B634-4D083B0AC536}" type="presParOf" srcId="{8EDB6E26-E711-4557-BCCB-CF1C6416FD84}" destId="{2AE970DA-D85B-47D0-B70B-CEE4B189ED21}" srcOrd="0" destOrd="0" presId="urn:microsoft.com/office/officeart/2011/layout/CircleProcess"/>
    <dgm:cxn modelId="{AD11FA41-5810-43FE-8483-4ED0CCE3D6F3}" type="presParOf" srcId="{3AA0124B-50E9-40D9-95A8-B1B1306C22BA}" destId="{45BA7099-5F60-4D42-ABEE-D78529723101}" srcOrd="5"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CB9C7-BC30-41E6-9F30-38EC6FC3029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AD39C01B-42F9-4889-A8B1-35274C8D5728}">
      <dgm:prSet phldrT="[Text]"/>
      <dgm:spPr/>
      <dgm:t>
        <a:bodyPr/>
        <a:lstStyle/>
        <a:p>
          <a:r>
            <a:rPr lang="en-US" dirty="0" smtClean="0">
              <a:solidFill>
                <a:schemeClr val="bg1"/>
              </a:solidFill>
            </a:rPr>
            <a:t>Sensors Measure data</a:t>
          </a:r>
          <a:endParaRPr lang="en-US" dirty="0">
            <a:solidFill>
              <a:schemeClr val="bg1"/>
            </a:solidFill>
          </a:endParaRPr>
        </a:p>
      </dgm:t>
    </dgm:pt>
    <dgm:pt modelId="{81BFFE35-A79F-4BDB-98C2-7ABD957255EF}" type="parTrans" cxnId="{6D9320CF-7592-491D-8430-166BB4DB6D18}">
      <dgm:prSet/>
      <dgm:spPr/>
      <dgm:t>
        <a:bodyPr/>
        <a:lstStyle/>
        <a:p>
          <a:endParaRPr lang="en-US"/>
        </a:p>
      </dgm:t>
    </dgm:pt>
    <dgm:pt modelId="{617D0A41-930F-4DE8-B558-694E8B31F608}" type="sibTrans" cxnId="{6D9320CF-7592-491D-8430-166BB4DB6D18}">
      <dgm:prSet/>
      <dgm:spPr/>
      <dgm:t>
        <a:bodyPr/>
        <a:lstStyle/>
        <a:p>
          <a:endParaRPr lang="en-US"/>
        </a:p>
      </dgm:t>
    </dgm:pt>
    <dgm:pt modelId="{C60AA8F0-85FB-4375-9DB1-584D853D1D72}">
      <dgm:prSet phldrT="[Text]"/>
      <dgm:spPr/>
      <dgm:t>
        <a:bodyPr/>
        <a:lstStyle/>
        <a:p>
          <a:r>
            <a:rPr lang="en-US" dirty="0" smtClean="0">
              <a:solidFill>
                <a:schemeClr val="bg1"/>
              </a:solidFill>
            </a:rPr>
            <a:t>Data</a:t>
          </a:r>
        </a:p>
        <a:p>
          <a:r>
            <a:rPr lang="en-US" dirty="0" smtClean="0">
              <a:solidFill>
                <a:schemeClr val="bg1"/>
              </a:solidFill>
            </a:rPr>
            <a:t>Transfer to Arduino</a:t>
          </a:r>
          <a:endParaRPr lang="en-US" dirty="0">
            <a:solidFill>
              <a:schemeClr val="bg1"/>
            </a:solidFill>
          </a:endParaRPr>
        </a:p>
      </dgm:t>
    </dgm:pt>
    <dgm:pt modelId="{9171EDB6-7171-467F-9409-7C410D47C4F7}" type="parTrans" cxnId="{E5424189-0F1D-4D8F-9344-B06E744FF557}">
      <dgm:prSet/>
      <dgm:spPr/>
      <dgm:t>
        <a:bodyPr/>
        <a:lstStyle/>
        <a:p>
          <a:endParaRPr lang="en-US"/>
        </a:p>
      </dgm:t>
    </dgm:pt>
    <dgm:pt modelId="{AA5D7B0D-B23C-465C-87CD-0D92C06B52CF}" type="sibTrans" cxnId="{E5424189-0F1D-4D8F-9344-B06E744FF557}">
      <dgm:prSet/>
      <dgm:spPr/>
      <dgm:t>
        <a:bodyPr/>
        <a:lstStyle/>
        <a:p>
          <a:endParaRPr lang="en-US"/>
        </a:p>
      </dgm:t>
    </dgm:pt>
    <dgm:pt modelId="{578CCD53-F92B-4959-B969-01F4FAA7B6DF}">
      <dgm:prSet phldrT="[Text]"/>
      <dgm:spPr/>
      <dgm:t>
        <a:bodyPr/>
        <a:lstStyle/>
        <a:p>
          <a:r>
            <a:rPr lang="en-US" dirty="0" smtClean="0">
              <a:solidFill>
                <a:schemeClr val="bg1"/>
              </a:solidFill>
            </a:rPr>
            <a:t>Arduino to ESP8266</a:t>
          </a:r>
          <a:endParaRPr lang="en-US" dirty="0">
            <a:solidFill>
              <a:schemeClr val="bg1"/>
            </a:solidFill>
          </a:endParaRPr>
        </a:p>
      </dgm:t>
    </dgm:pt>
    <dgm:pt modelId="{AF663BBA-383D-4D93-B0BA-5020E6287A80}" type="parTrans" cxnId="{150FC432-0C46-42BA-82F4-E96B71A35BB0}">
      <dgm:prSet/>
      <dgm:spPr/>
      <dgm:t>
        <a:bodyPr/>
        <a:lstStyle/>
        <a:p>
          <a:endParaRPr lang="en-US"/>
        </a:p>
      </dgm:t>
    </dgm:pt>
    <dgm:pt modelId="{78516522-1C7E-4CE8-BE17-53C7588AC312}" type="sibTrans" cxnId="{150FC432-0C46-42BA-82F4-E96B71A35BB0}">
      <dgm:prSet/>
      <dgm:spPr/>
      <dgm:t>
        <a:bodyPr/>
        <a:lstStyle/>
        <a:p>
          <a:endParaRPr lang="en-US"/>
        </a:p>
      </dgm:t>
    </dgm:pt>
    <dgm:pt modelId="{3AA0124B-50E9-40D9-95A8-B1B1306C22BA}" type="pres">
      <dgm:prSet presAssocID="{447CB9C7-BC30-41E6-9F30-38EC6FC3029C}" presName="Name0" presStyleCnt="0">
        <dgm:presLayoutVars>
          <dgm:chMax val="11"/>
          <dgm:chPref val="11"/>
          <dgm:dir/>
          <dgm:resizeHandles/>
        </dgm:presLayoutVars>
      </dgm:prSet>
      <dgm:spPr/>
      <dgm:t>
        <a:bodyPr/>
        <a:lstStyle/>
        <a:p>
          <a:endParaRPr lang="en-US"/>
        </a:p>
      </dgm:t>
    </dgm:pt>
    <dgm:pt modelId="{7B14E8ED-A8F9-47BB-9AE7-50C320B676E0}" type="pres">
      <dgm:prSet presAssocID="{578CCD53-F92B-4959-B969-01F4FAA7B6DF}" presName="Accent3" presStyleCnt="0"/>
      <dgm:spPr/>
    </dgm:pt>
    <dgm:pt modelId="{A6729B22-B81E-4F56-A0FF-924375A623A6}" type="pres">
      <dgm:prSet presAssocID="{578CCD53-F92B-4959-B969-01F4FAA7B6DF}" presName="Accent" presStyleLbl="node1" presStyleIdx="0" presStyleCnt="3"/>
      <dgm:spPr/>
    </dgm:pt>
    <dgm:pt modelId="{78F15B60-FEA2-4D46-AAE3-5CB4FF7C098C}" type="pres">
      <dgm:prSet presAssocID="{578CCD53-F92B-4959-B969-01F4FAA7B6DF}" presName="ParentBackground3" presStyleCnt="0"/>
      <dgm:spPr/>
    </dgm:pt>
    <dgm:pt modelId="{C3BEB188-A02A-4518-91A4-9E7F60F02C77}" type="pres">
      <dgm:prSet presAssocID="{578CCD53-F92B-4959-B969-01F4FAA7B6DF}" presName="ParentBackground" presStyleLbl="fgAcc1" presStyleIdx="0" presStyleCnt="3"/>
      <dgm:spPr/>
      <dgm:t>
        <a:bodyPr/>
        <a:lstStyle/>
        <a:p>
          <a:endParaRPr lang="en-US"/>
        </a:p>
      </dgm:t>
    </dgm:pt>
    <dgm:pt modelId="{1EDE158D-53DE-44BA-9705-FAC65DF0AFBA}" type="pres">
      <dgm:prSet presAssocID="{578CCD53-F92B-4959-B969-01F4FAA7B6DF}" presName="Parent3" presStyleLbl="revTx" presStyleIdx="0" presStyleCnt="0">
        <dgm:presLayoutVars>
          <dgm:chMax val="1"/>
          <dgm:chPref val="1"/>
          <dgm:bulletEnabled val="1"/>
        </dgm:presLayoutVars>
      </dgm:prSet>
      <dgm:spPr/>
      <dgm:t>
        <a:bodyPr/>
        <a:lstStyle/>
        <a:p>
          <a:endParaRPr lang="en-US"/>
        </a:p>
      </dgm:t>
    </dgm:pt>
    <dgm:pt modelId="{89DDBCAE-DF26-4ECB-B1C9-2F623C553713}" type="pres">
      <dgm:prSet presAssocID="{C60AA8F0-85FB-4375-9DB1-584D853D1D72}" presName="Accent2" presStyleCnt="0"/>
      <dgm:spPr/>
    </dgm:pt>
    <dgm:pt modelId="{3682894B-7BE3-48E6-85BD-E3D04F798DEB}" type="pres">
      <dgm:prSet presAssocID="{C60AA8F0-85FB-4375-9DB1-584D853D1D72}" presName="Accent" presStyleLbl="node1" presStyleIdx="1" presStyleCnt="3"/>
      <dgm:spPr/>
      <dgm:t>
        <a:bodyPr/>
        <a:lstStyle/>
        <a:p>
          <a:endParaRPr lang="en-US"/>
        </a:p>
      </dgm:t>
    </dgm:pt>
    <dgm:pt modelId="{7340F1CF-71C0-42E4-9BC7-A5BDA3B8F8F2}" type="pres">
      <dgm:prSet presAssocID="{C60AA8F0-85FB-4375-9DB1-584D853D1D72}" presName="ParentBackground2" presStyleCnt="0"/>
      <dgm:spPr/>
    </dgm:pt>
    <dgm:pt modelId="{D4B5A401-9859-47DB-9561-D9F567F88CEB}" type="pres">
      <dgm:prSet presAssocID="{C60AA8F0-85FB-4375-9DB1-584D853D1D72}" presName="ParentBackground" presStyleLbl="fgAcc1" presStyleIdx="1" presStyleCnt="3"/>
      <dgm:spPr/>
      <dgm:t>
        <a:bodyPr/>
        <a:lstStyle/>
        <a:p>
          <a:endParaRPr lang="en-US"/>
        </a:p>
      </dgm:t>
    </dgm:pt>
    <dgm:pt modelId="{B69D5C5B-C4D5-4662-B30E-87B27B9639EC}" type="pres">
      <dgm:prSet presAssocID="{C60AA8F0-85FB-4375-9DB1-584D853D1D72}" presName="Parent2" presStyleLbl="revTx" presStyleIdx="0" presStyleCnt="0">
        <dgm:presLayoutVars>
          <dgm:chMax val="1"/>
          <dgm:chPref val="1"/>
          <dgm:bulletEnabled val="1"/>
        </dgm:presLayoutVars>
      </dgm:prSet>
      <dgm:spPr/>
      <dgm:t>
        <a:bodyPr/>
        <a:lstStyle/>
        <a:p>
          <a:endParaRPr lang="en-US"/>
        </a:p>
      </dgm:t>
    </dgm:pt>
    <dgm:pt modelId="{C5D4AFB2-E95B-4F0B-88B3-6E105DED50CB}" type="pres">
      <dgm:prSet presAssocID="{AD39C01B-42F9-4889-A8B1-35274C8D5728}" presName="Accent1" presStyleCnt="0"/>
      <dgm:spPr/>
    </dgm:pt>
    <dgm:pt modelId="{4B8EDD71-CC9B-4683-9517-44DD56FDBC4E}" type="pres">
      <dgm:prSet presAssocID="{AD39C01B-42F9-4889-A8B1-35274C8D5728}" presName="Accent" presStyleLbl="node1" presStyleIdx="2" presStyleCnt="3"/>
      <dgm:spPr/>
    </dgm:pt>
    <dgm:pt modelId="{8EDB6E26-E711-4557-BCCB-CF1C6416FD84}" type="pres">
      <dgm:prSet presAssocID="{AD39C01B-42F9-4889-A8B1-35274C8D5728}" presName="ParentBackground1" presStyleCnt="0"/>
      <dgm:spPr/>
    </dgm:pt>
    <dgm:pt modelId="{2AE970DA-D85B-47D0-B70B-CEE4B189ED21}" type="pres">
      <dgm:prSet presAssocID="{AD39C01B-42F9-4889-A8B1-35274C8D5728}" presName="ParentBackground" presStyleLbl="fgAcc1" presStyleIdx="2" presStyleCnt="3"/>
      <dgm:spPr/>
      <dgm:t>
        <a:bodyPr/>
        <a:lstStyle/>
        <a:p>
          <a:endParaRPr lang="en-US"/>
        </a:p>
      </dgm:t>
    </dgm:pt>
    <dgm:pt modelId="{45BA7099-5F60-4D42-ABEE-D78529723101}" type="pres">
      <dgm:prSet presAssocID="{AD39C01B-42F9-4889-A8B1-35274C8D5728}" presName="Parent1" presStyleLbl="revTx" presStyleIdx="0" presStyleCnt="0">
        <dgm:presLayoutVars>
          <dgm:chMax val="1"/>
          <dgm:chPref val="1"/>
          <dgm:bulletEnabled val="1"/>
        </dgm:presLayoutVars>
      </dgm:prSet>
      <dgm:spPr/>
      <dgm:t>
        <a:bodyPr/>
        <a:lstStyle/>
        <a:p>
          <a:endParaRPr lang="en-US"/>
        </a:p>
      </dgm:t>
    </dgm:pt>
  </dgm:ptLst>
  <dgm:cxnLst>
    <dgm:cxn modelId="{7B7255CA-46F7-4970-9543-F2E94AAB2920}" type="presOf" srcId="{447CB9C7-BC30-41E6-9F30-38EC6FC3029C}" destId="{3AA0124B-50E9-40D9-95A8-B1B1306C22BA}" srcOrd="0" destOrd="0" presId="urn:microsoft.com/office/officeart/2011/layout/CircleProcess"/>
    <dgm:cxn modelId="{77EE202B-CF84-48EE-9014-F9AE618846F2}" type="presOf" srcId="{AD39C01B-42F9-4889-A8B1-35274C8D5728}" destId="{2AE970DA-D85B-47D0-B70B-CEE4B189ED21}" srcOrd="0" destOrd="0" presId="urn:microsoft.com/office/officeart/2011/layout/CircleProcess"/>
    <dgm:cxn modelId="{150FC432-0C46-42BA-82F4-E96B71A35BB0}" srcId="{447CB9C7-BC30-41E6-9F30-38EC6FC3029C}" destId="{578CCD53-F92B-4959-B969-01F4FAA7B6DF}" srcOrd="2" destOrd="0" parTransId="{AF663BBA-383D-4D93-B0BA-5020E6287A80}" sibTransId="{78516522-1C7E-4CE8-BE17-53C7588AC312}"/>
    <dgm:cxn modelId="{6655745A-A64C-4F44-A6B9-DAACCBB08F62}" type="presOf" srcId="{AD39C01B-42F9-4889-A8B1-35274C8D5728}" destId="{45BA7099-5F60-4D42-ABEE-D78529723101}" srcOrd="1" destOrd="0" presId="urn:microsoft.com/office/officeart/2011/layout/CircleProcess"/>
    <dgm:cxn modelId="{2E027B20-EA09-4679-A8D7-333062DD4801}" type="presOf" srcId="{578CCD53-F92B-4959-B969-01F4FAA7B6DF}" destId="{1EDE158D-53DE-44BA-9705-FAC65DF0AFBA}" srcOrd="1" destOrd="0" presId="urn:microsoft.com/office/officeart/2011/layout/CircleProcess"/>
    <dgm:cxn modelId="{E5424189-0F1D-4D8F-9344-B06E744FF557}" srcId="{447CB9C7-BC30-41E6-9F30-38EC6FC3029C}" destId="{C60AA8F0-85FB-4375-9DB1-584D853D1D72}" srcOrd="1" destOrd="0" parTransId="{9171EDB6-7171-467F-9409-7C410D47C4F7}" sibTransId="{AA5D7B0D-B23C-465C-87CD-0D92C06B52CF}"/>
    <dgm:cxn modelId="{6D9320CF-7592-491D-8430-166BB4DB6D18}" srcId="{447CB9C7-BC30-41E6-9F30-38EC6FC3029C}" destId="{AD39C01B-42F9-4889-A8B1-35274C8D5728}" srcOrd="0" destOrd="0" parTransId="{81BFFE35-A79F-4BDB-98C2-7ABD957255EF}" sibTransId="{617D0A41-930F-4DE8-B558-694E8B31F608}"/>
    <dgm:cxn modelId="{2F114FC6-42F9-44EF-9A0E-FFF4C087C719}" type="presOf" srcId="{C60AA8F0-85FB-4375-9DB1-584D853D1D72}" destId="{D4B5A401-9859-47DB-9561-D9F567F88CEB}" srcOrd="0" destOrd="0" presId="urn:microsoft.com/office/officeart/2011/layout/CircleProcess"/>
    <dgm:cxn modelId="{3717DDE2-0387-4647-9057-419A1B033E52}" type="presOf" srcId="{C60AA8F0-85FB-4375-9DB1-584D853D1D72}" destId="{B69D5C5B-C4D5-4662-B30E-87B27B9639EC}" srcOrd="1" destOrd="0" presId="urn:microsoft.com/office/officeart/2011/layout/CircleProcess"/>
    <dgm:cxn modelId="{54658740-E648-4276-AF08-0B1D44ECB24F}" type="presOf" srcId="{578CCD53-F92B-4959-B969-01F4FAA7B6DF}" destId="{C3BEB188-A02A-4518-91A4-9E7F60F02C77}" srcOrd="0" destOrd="0" presId="urn:microsoft.com/office/officeart/2011/layout/CircleProcess"/>
    <dgm:cxn modelId="{189D208D-EB07-4B75-99D4-E798BF725A2A}" type="presParOf" srcId="{3AA0124B-50E9-40D9-95A8-B1B1306C22BA}" destId="{7B14E8ED-A8F9-47BB-9AE7-50C320B676E0}" srcOrd="0" destOrd="0" presId="urn:microsoft.com/office/officeart/2011/layout/CircleProcess"/>
    <dgm:cxn modelId="{38FF9EC4-16C8-4A0E-A78E-CECBF6CE9CC0}" type="presParOf" srcId="{7B14E8ED-A8F9-47BB-9AE7-50C320B676E0}" destId="{A6729B22-B81E-4F56-A0FF-924375A623A6}" srcOrd="0" destOrd="0" presId="urn:microsoft.com/office/officeart/2011/layout/CircleProcess"/>
    <dgm:cxn modelId="{0F2EAC4C-EF90-4174-9A7F-91751126F1FD}" type="presParOf" srcId="{3AA0124B-50E9-40D9-95A8-B1B1306C22BA}" destId="{78F15B60-FEA2-4D46-AAE3-5CB4FF7C098C}" srcOrd="1" destOrd="0" presId="urn:microsoft.com/office/officeart/2011/layout/CircleProcess"/>
    <dgm:cxn modelId="{B0E4CD96-5E53-427A-91F1-21FC506880E4}" type="presParOf" srcId="{78F15B60-FEA2-4D46-AAE3-5CB4FF7C098C}" destId="{C3BEB188-A02A-4518-91A4-9E7F60F02C77}" srcOrd="0" destOrd="0" presId="urn:microsoft.com/office/officeart/2011/layout/CircleProcess"/>
    <dgm:cxn modelId="{0D6D546D-F42B-41B9-8DDA-1D7BC5E4F151}" type="presParOf" srcId="{3AA0124B-50E9-40D9-95A8-B1B1306C22BA}" destId="{1EDE158D-53DE-44BA-9705-FAC65DF0AFBA}" srcOrd="2" destOrd="0" presId="urn:microsoft.com/office/officeart/2011/layout/CircleProcess"/>
    <dgm:cxn modelId="{D783325A-7A77-4465-B7C5-DA7AB033F015}" type="presParOf" srcId="{3AA0124B-50E9-40D9-95A8-B1B1306C22BA}" destId="{89DDBCAE-DF26-4ECB-B1C9-2F623C553713}" srcOrd="3" destOrd="0" presId="urn:microsoft.com/office/officeart/2011/layout/CircleProcess"/>
    <dgm:cxn modelId="{1FA84CBC-3077-4DA2-9926-57D5BD5E4B76}" type="presParOf" srcId="{89DDBCAE-DF26-4ECB-B1C9-2F623C553713}" destId="{3682894B-7BE3-48E6-85BD-E3D04F798DEB}" srcOrd="0" destOrd="0" presId="urn:microsoft.com/office/officeart/2011/layout/CircleProcess"/>
    <dgm:cxn modelId="{0A8B1A26-FF2F-4979-BC6E-7C57032EF6EA}" type="presParOf" srcId="{3AA0124B-50E9-40D9-95A8-B1B1306C22BA}" destId="{7340F1CF-71C0-42E4-9BC7-A5BDA3B8F8F2}" srcOrd="4" destOrd="0" presId="urn:microsoft.com/office/officeart/2011/layout/CircleProcess"/>
    <dgm:cxn modelId="{B4CED8E1-FFB5-4AFC-988C-6AA7A1FA39BD}" type="presParOf" srcId="{7340F1CF-71C0-42E4-9BC7-A5BDA3B8F8F2}" destId="{D4B5A401-9859-47DB-9561-D9F567F88CEB}" srcOrd="0" destOrd="0" presId="urn:microsoft.com/office/officeart/2011/layout/CircleProcess"/>
    <dgm:cxn modelId="{D2866D08-1854-4C53-BDBC-89D8947194D2}" type="presParOf" srcId="{3AA0124B-50E9-40D9-95A8-B1B1306C22BA}" destId="{B69D5C5B-C4D5-4662-B30E-87B27B9639EC}" srcOrd="5" destOrd="0" presId="urn:microsoft.com/office/officeart/2011/layout/CircleProcess"/>
    <dgm:cxn modelId="{2EED1DA5-7D22-40FF-80A1-5B3D32145E24}" type="presParOf" srcId="{3AA0124B-50E9-40D9-95A8-B1B1306C22BA}" destId="{C5D4AFB2-E95B-4F0B-88B3-6E105DED50CB}" srcOrd="6" destOrd="0" presId="urn:microsoft.com/office/officeart/2011/layout/CircleProcess"/>
    <dgm:cxn modelId="{D9D0A597-B280-43FC-8E60-C3671C528FA6}" type="presParOf" srcId="{C5D4AFB2-E95B-4F0B-88B3-6E105DED50CB}" destId="{4B8EDD71-CC9B-4683-9517-44DD56FDBC4E}" srcOrd="0" destOrd="0" presId="urn:microsoft.com/office/officeart/2011/layout/CircleProcess"/>
    <dgm:cxn modelId="{EC4B3EBB-3247-4F0B-B458-554642ACDDC5}" type="presParOf" srcId="{3AA0124B-50E9-40D9-95A8-B1B1306C22BA}" destId="{8EDB6E26-E711-4557-BCCB-CF1C6416FD84}" srcOrd="7" destOrd="0" presId="urn:microsoft.com/office/officeart/2011/layout/CircleProcess"/>
    <dgm:cxn modelId="{4DCFEF4B-EC6D-4737-B634-4D083B0AC536}" type="presParOf" srcId="{8EDB6E26-E711-4557-BCCB-CF1C6416FD84}" destId="{2AE970DA-D85B-47D0-B70B-CEE4B189ED21}" srcOrd="0" destOrd="0" presId="urn:microsoft.com/office/officeart/2011/layout/CircleProcess"/>
    <dgm:cxn modelId="{AD11FA41-5810-43FE-8483-4ED0CCE3D6F3}" type="presParOf" srcId="{3AA0124B-50E9-40D9-95A8-B1B1306C22BA}" destId="{45BA7099-5F60-4D42-ABEE-D78529723101}" srcOrd="8"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2894B-7BE3-48E6-85BD-E3D04F798DEB}">
      <dsp:nvSpPr>
        <dsp:cNvPr id="0" name=""/>
        <dsp:cNvSpPr/>
      </dsp:nvSpPr>
      <dsp:spPr>
        <a:xfrm>
          <a:off x="2490082" y="1082403"/>
          <a:ext cx="1988168" cy="198814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5A401-9859-47DB-9561-D9F567F88CEB}">
      <dsp:nvSpPr>
        <dsp:cNvPr id="0" name=""/>
        <dsp:cNvSpPr/>
      </dsp:nvSpPr>
      <dsp:spPr>
        <a:xfrm>
          <a:off x="2556325" y="1148686"/>
          <a:ext cx="1855241" cy="185557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bg1"/>
              </a:solidFill>
            </a:rPr>
            <a:t>IBM cloud to Mobile app</a:t>
          </a:r>
          <a:endParaRPr lang="en-US" sz="2500" kern="1200" dirty="0">
            <a:solidFill>
              <a:schemeClr val="bg1"/>
            </a:solidFill>
          </a:endParaRPr>
        </a:p>
      </dsp:txBody>
      <dsp:txXfrm>
        <a:off x="2821738" y="1413818"/>
        <a:ext cx="1325298" cy="1325310"/>
      </dsp:txXfrm>
    </dsp:sp>
    <dsp:sp modelId="{4B8EDD71-CC9B-4683-9517-44DD56FDBC4E}">
      <dsp:nvSpPr>
        <dsp:cNvPr id="0" name=""/>
        <dsp:cNvSpPr/>
      </dsp:nvSpPr>
      <dsp:spPr>
        <a:xfrm rot="2700000">
          <a:off x="435858" y="1082181"/>
          <a:ext cx="1988234" cy="198823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970DA-D85B-47D0-B70B-CEE4B189ED21}">
      <dsp:nvSpPr>
        <dsp:cNvPr id="0" name=""/>
        <dsp:cNvSpPr/>
      </dsp:nvSpPr>
      <dsp:spPr>
        <a:xfrm>
          <a:off x="502355" y="1148686"/>
          <a:ext cx="1855241" cy="185557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bg1"/>
              </a:solidFill>
            </a:rPr>
            <a:t>Esp8266 to IBM cloud</a:t>
          </a:r>
          <a:endParaRPr lang="en-US" sz="2500" kern="1200" dirty="0">
            <a:solidFill>
              <a:schemeClr val="bg1"/>
            </a:solidFill>
          </a:endParaRPr>
        </a:p>
      </dsp:txBody>
      <dsp:txXfrm>
        <a:off x="767326" y="1413818"/>
        <a:ext cx="1325298" cy="132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29B22-B81E-4F56-A0FF-924375A623A6}">
      <dsp:nvSpPr>
        <dsp:cNvPr id="0" name=""/>
        <dsp:cNvSpPr/>
      </dsp:nvSpPr>
      <dsp:spPr>
        <a:xfrm>
          <a:off x="4381617" y="1753654"/>
          <a:ext cx="1911338" cy="191169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EB188-A02A-4518-91A4-9E7F60F02C77}">
      <dsp:nvSpPr>
        <dsp:cNvPr id="0" name=""/>
        <dsp:cNvSpPr/>
      </dsp:nvSpPr>
      <dsp:spPr>
        <a:xfrm>
          <a:off x="4445079" y="1817389"/>
          <a:ext cx="1784413" cy="1784223"/>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bg1"/>
              </a:solidFill>
            </a:rPr>
            <a:t>Arduino to ESP8266</a:t>
          </a:r>
          <a:endParaRPr lang="en-US" sz="2300" kern="1200" dirty="0">
            <a:solidFill>
              <a:schemeClr val="bg1"/>
            </a:solidFill>
          </a:endParaRPr>
        </a:p>
      </dsp:txBody>
      <dsp:txXfrm>
        <a:off x="4700173" y="2072326"/>
        <a:ext cx="1274225" cy="1274349"/>
      </dsp:txXfrm>
    </dsp:sp>
    <dsp:sp modelId="{3682894B-7BE3-48E6-85BD-E3D04F798DEB}">
      <dsp:nvSpPr>
        <dsp:cNvPr id="0" name=""/>
        <dsp:cNvSpPr/>
      </dsp:nvSpPr>
      <dsp:spPr>
        <a:xfrm rot="2700000">
          <a:off x="2408495" y="1755965"/>
          <a:ext cx="1906735" cy="1906735"/>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5A401-9859-47DB-9561-D9F567F88CEB}">
      <dsp:nvSpPr>
        <dsp:cNvPr id="0" name=""/>
        <dsp:cNvSpPr/>
      </dsp:nvSpPr>
      <dsp:spPr>
        <a:xfrm>
          <a:off x="2469656" y="1817389"/>
          <a:ext cx="1784413" cy="1784223"/>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bg1"/>
              </a:solidFill>
            </a:rPr>
            <a:t>Data</a:t>
          </a:r>
        </a:p>
        <a:p>
          <a:pPr lvl="0" algn="ctr" defTabSz="1022350">
            <a:lnSpc>
              <a:spcPct val="90000"/>
            </a:lnSpc>
            <a:spcBef>
              <a:spcPct val="0"/>
            </a:spcBef>
            <a:spcAft>
              <a:spcPct val="35000"/>
            </a:spcAft>
          </a:pPr>
          <a:r>
            <a:rPr lang="en-US" sz="2300" kern="1200" dirty="0" smtClean="0">
              <a:solidFill>
                <a:schemeClr val="bg1"/>
              </a:solidFill>
            </a:rPr>
            <a:t>Transfer to Arduino</a:t>
          </a:r>
          <a:endParaRPr lang="en-US" sz="2300" kern="1200" dirty="0">
            <a:solidFill>
              <a:schemeClr val="bg1"/>
            </a:solidFill>
          </a:endParaRPr>
        </a:p>
      </dsp:txBody>
      <dsp:txXfrm>
        <a:off x="2724750" y="2072326"/>
        <a:ext cx="1274225" cy="1274349"/>
      </dsp:txXfrm>
    </dsp:sp>
    <dsp:sp modelId="{4B8EDD71-CC9B-4683-9517-44DD56FDBC4E}">
      <dsp:nvSpPr>
        <dsp:cNvPr id="0" name=""/>
        <dsp:cNvSpPr/>
      </dsp:nvSpPr>
      <dsp:spPr>
        <a:xfrm rot="2700000">
          <a:off x="433072" y="1755965"/>
          <a:ext cx="1906735" cy="1906735"/>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970DA-D85B-47D0-B70B-CEE4B189ED21}">
      <dsp:nvSpPr>
        <dsp:cNvPr id="0" name=""/>
        <dsp:cNvSpPr/>
      </dsp:nvSpPr>
      <dsp:spPr>
        <a:xfrm>
          <a:off x="494233" y="1817389"/>
          <a:ext cx="1784413" cy="1784223"/>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bg1"/>
              </a:solidFill>
            </a:rPr>
            <a:t>Sensors Measure data</a:t>
          </a:r>
          <a:endParaRPr lang="en-US" sz="2300" kern="1200" dirty="0">
            <a:solidFill>
              <a:schemeClr val="bg1"/>
            </a:solidFill>
          </a:endParaRPr>
        </a:p>
      </dsp:txBody>
      <dsp:txXfrm>
        <a:off x="749327" y="2072326"/>
        <a:ext cx="1274225" cy="127434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dman98/water-quality-measurement-projec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298" y="1671004"/>
            <a:ext cx="8791575" cy="2387600"/>
          </a:xfrm>
        </p:spPr>
        <p:txBody>
          <a:bodyPr/>
          <a:lstStyle/>
          <a:p>
            <a:r>
              <a:rPr lang="en-US" dirty="0" smtClean="0">
                <a:latin typeface="Bahnschrift Condensed" panose="020B0502040204020203" pitchFamily="34" charset="0"/>
              </a:rPr>
              <a:t>IOT based river water quality monitoring system using IBM cloud</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2512149" y="4345577"/>
            <a:ext cx="8791575" cy="1898468"/>
          </a:xfrm>
        </p:spPr>
        <p:txBody>
          <a:bodyPr>
            <a:noAutofit/>
          </a:bodyPr>
          <a:lstStyle/>
          <a:p>
            <a:pPr algn="r"/>
            <a:r>
              <a:rPr lang="en-US" dirty="0" smtClean="0">
                <a:solidFill>
                  <a:schemeClr val="tx1"/>
                </a:solidFill>
                <a:latin typeface="Bahnschrift Condensed" panose="020B0502040204020203" pitchFamily="34" charset="0"/>
              </a:rPr>
              <a:t>-Team Nemo</a:t>
            </a:r>
          </a:p>
          <a:p>
            <a:pPr marL="914400" lvl="1" indent="-457200" algn="r">
              <a:lnSpc>
                <a:spcPct val="100000"/>
              </a:lnSpc>
              <a:buFont typeface="Wingdings" panose="05000000000000000000" pitchFamily="2" charset="2"/>
              <a:buChar char="§"/>
            </a:pPr>
            <a:r>
              <a:rPr lang="en-US" dirty="0" smtClean="0">
                <a:latin typeface="Bahnschrift Condensed" panose="020B0502040204020203" pitchFamily="34" charset="0"/>
              </a:rPr>
              <a:t>M. Vinay</a:t>
            </a:r>
          </a:p>
          <a:p>
            <a:pPr marL="914400" lvl="1" indent="-457200" algn="r">
              <a:lnSpc>
                <a:spcPct val="100000"/>
              </a:lnSpc>
              <a:buFont typeface="Wingdings" panose="05000000000000000000" pitchFamily="2" charset="2"/>
              <a:buChar char="§"/>
            </a:pPr>
            <a:r>
              <a:rPr lang="en-US" dirty="0" smtClean="0">
                <a:latin typeface="Bahnschrift Condensed" panose="020B0502040204020203" pitchFamily="34" charset="0"/>
              </a:rPr>
              <a:t>D.  </a:t>
            </a:r>
            <a:r>
              <a:rPr lang="en-US" dirty="0">
                <a:latin typeface="Bahnschrift Condensed" panose="020B0502040204020203" pitchFamily="34" charset="0"/>
              </a:rPr>
              <a:t>K</a:t>
            </a:r>
            <a:r>
              <a:rPr lang="en-US" dirty="0" smtClean="0">
                <a:latin typeface="Bahnschrift Condensed" panose="020B0502040204020203" pitchFamily="34" charset="0"/>
              </a:rPr>
              <a:t>iran </a:t>
            </a:r>
          </a:p>
          <a:p>
            <a:pPr marL="914400" lvl="1" indent="-457200" algn="r">
              <a:lnSpc>
                <a:spcPct val="100000"/>
              </a:lnSpc>
              <a:buFont typeface="Wingdings" panose="05000000000000000000" pitchFamily="2" charset="2"/>
              <a:buChar char="§"/>
            </a:pPr>
            <a:r>
              <a:rPr lang="en-US" dirty="0" smtClean="0">
                <a:latin typeface="Bahnschrift Condensed" panose="020B0502040204020203" pitchFamily="34" charset="0"/>
              </a:rPr>
              <a:t>T. </a:t>
            </a:r>
            <a:r>
              <a:rPr lang="en-US" dirty="0">
                <a:latin typeface="Bahnschrift Condensed" panose="020B0502040204020203" pitchFamily="34" charset="0"/>
              </a:rPr>
              <a:t>D</a:t>
            </a:r>
            <a:r>
              <a:rPr lang="en-US" dirty="0" smtClean="0">
                <a:latin typeface="Bahnschrift Condensed" panose="020B0502040204020203" pitchFamily="34" charset="0"/>
              </a:rPr>
              <a:t>ileep</a:t>
            </a:r>
            <a:endParaRPr lang="en-US" dirty="0">
              <a:latin typeface="Bahnschrift Condensed" panose="020B0502040204020203" pitchFamily="34" charset="0"/>
            </a:endParaRPr>
          </a:p>
        </p:txBody>
      </p:sp>
    </p:spTree>
    <p:extLst>
      <p:ext uri="{BB962C8B-B14F-4D97-AF65-F5344CB8AC3E}">
        <p14:creationId xmlns:p14="http://schemas.microsoft.com/office/powerpoint/2010/main" val="3721760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77929"/>
            <a:ext cx="8791575" cy="749980"/>
          </a:xfrm>
        </p:spPr>
        <p:txBody>
          <a:bodyPr/>
          <a:lstStyle/>
          <a:p>
            <a:r>
              <a:rPr lang="en-US" dirty="0" smtClean="0">
                <a:latin typeface="Bahnschrift Condensed" panose="020B0502040204020203" pitchFamily="34" charset="0"/>
              </a:rPr>
              <a:t>Arduino Uno:</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227909"/>
            <a:ext cx="8791575" cy="4955177"/>
          </a:xfrm>
        </p:spPr>
        <p:txBody>
          <a:bodyPr>
            <a:normAutofit/>
          </a:bodyPr>
          <a:lstStyle/>
          <a:p>
            <a:r>
              <a:rPr lang="en-US" dirty="0">
                <a:solidFill>
                  <a:schemeClr val="tx1"/>
                </a:solidFill>
                <a:latin typeface="Bahnschrift Condensed" panose="020B0502040204020203" pitchFamily="34" charset="0"/>
              </a:rPr>
              <a:t>The Arduino UNO is one of the many available open source microcontroller based on the AT328 microcontroller. It uses the Arduino IDE to interface with the computer wherein the user can code it to work as required.</a:t>
            </a:r>
          </a:p>
          <a:p>
            <a:r>
              <a:rPr lang="en-US" dirty="0" smtClean="0">
                <a:solidFill>
                  <a:schemeClr val="tx1"/>
                </a:solidFill>
                <a:latin typeface="Bahnschrift Condensed" panose="020B0502040204020203" pitchFamily="34" charset="0"/>
              </a:rPr>
              <a:t>In this project it is the central platform</a:t>
            </a:r>
          </a:p>
          <a:p>
            <a:r>
              <a:rPr lang="en-US" dirty="0" smtClean="0">
                <a:solidFill>
                  <a:schemeClr val="tx1"/>
                </a:solidFill>
                <a:latin typeface="Bahnschrift Condensed" panose="020B0502040204020203" pitchFamily="34" charset="0"/>
              </a:rPr>
              <a:t>That is connected to all the 3 sensors</a:t>
            </a:r>
          </a:p>
          <a:p>
            <a:r>
              <a:rPr lang="en-US" dirty="0" smtClean="0">
                <a:solidFill>
                  <a:schemeClr val="tx1"/>
                </a:solidFill>
                <a:latin typeface="Bahnschrift Condensed" panose="020B0502040204020203" pitchFamily="34" charset="0"/>
              </a:rPr>
              <a:t>(turbidity, temperature and ph). This is Also </a:t>
            </a:r>
          </a:p>
          <a:p>
            <a:r>
              <a:rPr lang="en-US" dirty="0" smtClean="0">
                <a:solidFill>
                  <a:schemeClr val="tx1"/>
                </a:solidFill>
                <a:latin typeface="Bahnschrift Condensed" panose="020B0502040204020203" pitchFamily="34" charset="0"/>
              </a:rPr>
              <a:t>Connected to the node mcu for Wi-Fi. </a:t>
            </a:r>
            <a:endParaRPr lang="en-US" dirty="0">
              <a:solidFill>
                <a:schemeClr val="tx1"/>
              </a:solidFill>
              <a:latin typeface="Bahnschrift Condensed" panose="020B0502040204020203" pitchFamily="34" charset="0"/>
            </a:endParaRPr>
          </a:p>
          <a:p>
            <a:endParaRPr lang="en-US" dirty="0">
              <a:solidFill>
                <a:schemeClr val="tx1"/>
              </a:solidFill>
              <a:latin typeface="Bahnschrift Condensed" panose="020B0502040204020203"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54" b="99824" l="667" r="100000">
                        <a14:foregroundMark x1="63444" y1="32337" x2="80556" y2="27768"/>
                        <a14:foregroundMark x1="32000" y1="6151" x2="32000" y2="6151"/>
                        <a14:foregroundMark x1="32778" y1="8612" x2="33111" y2="7733"/>
                        <a14:foregroundMark x1="32000" y1="94552" x2="32000" y2="94552"/>
                        <a14:foregroundMark x1="93889" y1="84534" x2="93889" y2="84534"/>
                        <a14:foregroundMark x1="93111" y1="84886" x2="92444" y2="84886"/>
                        <a14:foregroundMark x1="93111" y1="34974" x2="93111" y2="34974"/>
                        <a14:foregroundMark x1="93111" y1="34974" x2="93111" y2="34974"/>
                        <a14:foregroundMark x1="16000" y1="69069" x2="16000" y2="69069"/>
                        <a14:foregroundMark x1="18333" y1="62917" x2="28333" y2="14411"/>
                        <a14:foregroundMark x1="35667" y1="15817" x2="84667" y2="92443"/>
                        <a14:foregroundMark x1="30222" y1="94025" x2="30222" y2="94025"/>
                        <a14:foregroundMark x1="94000" y1="33216" x2="94000" y2="33216"/>
                        <a14:foregroundMark x1="84778" y1="22320" x2="27556" y2="65729"/>
                      </a14:backgroundRemoval>
                    </a14:imgEffect>
                  </a14:imgLayer>
                </a14:imgProps>
              </a:ext>
              <a:ext uri="{28A0092B-C50C-407E-A947-70E740481C1C}">
                <a14:useLocalDpi xmlns:a14="http://schemas.microsoft.com/office/drawing/2010/main" val="0"/>
              </a:ext>
            </a:extLst>
          </a:blip>
          <a:stretch>
            <a:fillRect/>
          </a:stretch>
        </p:blipFill>
        <p:spPr>
          <a:xfrm>
            <a:off x="5379437" y="2151017"/>
            <a:ext cx="5289424" cy="3344092"/>
          </a:xfrm>
          <a:prstGeom prst="rect">
            <a:avLst/>
          </a:prstGeom>
        </p:spPr>
      </p:pic>
    </p:spTree>
    <p:extLst>
      <p:ext uri="{BB962C8B-B14F-4D97-AF65-F5344CB8AC3E}">
        <p14:creationId xmlns:p14="http://schemas.microsoft.com/office/powerpoint/2010/main" val="3273460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60512"/>
            <a:ext cx="8791575" cy="689020"/>
          </a:xfrm>
        </p:spPr>
        <p:txBody>
          <a:bodyPr>
            <a:normAutofit fontScale="90000"/>
          </a:bodyPr>
          <a:lstStyle/>
          <a:p>
            <a:r>
              <a:rPr lang="en-US" dirty="0" smtClean="0">
                <a:latin typeface="Bahnschrift Condensed" panose="020B0502040204020203" pitchFamily="34" charset="0"/>
              </a:rPr>
              <a:t>Node mcu:</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149532"/>
            <a:ext cx="8791575" cy="5033554"/>
          </a:xfrm>
        </p:spPr>
        <p:txBody>
          <a:bodyPr>
            <a:normAutofit/>
          </a:bodyPr>
          <a:lstStyle/>
          <a:p>
            <a:r>
              <a:rPr lang="en-US" sz="2400" dirty="0" smtClean="0">
                <a:solidFill>
                  <a:schemeClr val="tx1"/>
                </a:solidFill>
                <a:latin typeface="Bahnschrift Condensed" panose="020B0502040204020203" pitchFamily="34" charset="0"/>
              </a:rPr>
              <a:t>Node MCU </a:t>
            </a:r>
            <a:r>
              <a:rPr lang="en-US" sz="2400" dirty="0">
                <a:solidFill>
                  <a:schemeClr val="tx1"/>
                </a:solidFill>
                <a:latin typeface="Bahnschrift Condensed" panose="020B0502040204020203" pitchFamily="34" charset="0"/>
              </a:rPr>
              <a:t>is an open-source firmware and development kit that helps you to prototype or build IoT product. It includes firmware which runs on the ESP8266 Wi-Fi SoC from Espressif Systems, and hardware which is based on the ESP-12 module. The firmware uses the Lua scripting language</a:t>
            </a:r>
            <a:r>
              <a:rPr lang="en-US" sz="2400" dirty="0" smtClean="0">
                <a:solidFill>
                  <a:schemeClr val="tx1"/>
                </a:solidFill>
                <a:latin typeface="Bahnschrift Condensed" panose="020B0502040204020203" pitchFamily="34" charset="0"/>
              </a:rPr>
              <a:t>.</a:t>
            </a:r>
            <a:endParaRPr lang="en-US" sz="2400" dirty="0">
              <a:solidFill>
                <a:schemeClr val="tx1"/>
              </a:solidFill>
              <a:latin typeface="Bahnschrift Condensed" panose="020B0502040204020203" pitchFamily="34" charset="0"/>
            </a:endParaRPr>
          </a:p>
          <a:p>
            <a:r>
              <a:rPr lang="en-US" sz="2400" dirty="0" smtClean="0">
                <a:solidFill>
                  <a:schemeClr val="tx1"/>
                </a:solidFill>
                <a:latin typeface="Bahnschrift Condensed" panose="020B0502040204020203" pitchFamily="34" charset="0"/>
              </a:rPr>
              <a:t>In this project NODE MCU has been basically used as a wifi module for the Arduino uno board. </a:t>
            </a:r>
          </a:p>
          <a:p>
            <a:r>
              <a:rPr lang="en-US" sz="2400" dirty="0" smtClean="0">
                <a:solidFill>
                  <a:schemeClr val="tx1"/>
                </a:solidFill>
                <a:latin typeface="Bahnschrift Condensed" panose="020B0502040204020203" pitchFamily="34" charset="0"/>
              </a:rPr>
              <a:t>Wi-Fi module esp12e</a:t>
            </a:r>
          </a:p>
          <a:p>
            <a:r>
              <a:rPr lang="en-US" sz="2400" dirty="0" smtClean="0">
                <a:solidFill>
                  <a:schemeClr val="tx1"/>
                </a:solidFill>
                <a:latin typeface="Bahnschrift Condensed" panose="020B0502040204020203" pitchFamily="34" charset="0"/>
              </a:rPr>
              <a:t>Micro usb for power and data transfer</a:t>
            </a:r>
          </a:p>
          <a:p>
            <a:r>
              <a:rPr lang="en-US" sz="2400" dirty="0" smtClean="0">
                <a:solidFill>
                  <a:schemeClr val="tx1"/>
                </a:solidFill>
                <a:latin typeface="Bahnschrift Condensed" panose="020B0502040204020203" pitchFamily="34" charset="0"/>
              </a:rPr>
              <a:t>5v power supply</a:t>
            </a:r>
          </a:p>
          <a:p>
            <a:endParaRPr lang="en-US" sz="2400" dirty="0">
              <a:solidFill>
                <a:schemeClr val="tx1"/>
              </a:solidFill>
              <a:latin typeface="Bahnschrift Condensed" panose="020B0502040204020203"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9732" b="89933" l="7400" r="92200">
                        <a14:foregroundMark x1="87400" y1="44966" x2="85000" y2="54362"/>
                        <a14:foregroundMark x1="87400" y1="40268" x2="89800" y2="38926"/>
                        <a14:foregroundMark x1="89800" y1="40268" x2="90800" y2="53020"/>
                      </a14:backgroundRemoval>
                    </a14:imgEffect>
                  </a14:imgLayer>
                </a14:imgProps>
              </a:ext>
              <a:ext uri="{28A0092B-C50C-407E-A947-70E740481C1C}">
                <a14:useLocalDpi xmlns:a14="http://schemas.microsoft.com/office/drawing/2010/main" val="0"/>
              </a:ext>
            </a:extLst>
          </a:blip>
          <a:stretch>
            <a:fillRect/>
          </a:stretch>
        </p:blipFill>
        <p:spPr>
          <a:xfrm>
            <a:off x="6853646" y="3569869"/>
            <a:ext cx="3635284" cy="2166629"/>
          </a:xfrm>
          <a:prstGeom prst="rect">
            <a:avLst/>
          </a:prstGeom>
        </p:spPr>
      </p:pic>
    </p:spTree>
    <p:extLst>
      <p:ext uri="{BB962C8B-B14F-4D97-AF65-F5344CB8AC3E}">
        <p14:creationId xmlns:p14="http://schemas.microsoft.com/office/powerpoint/2010/main" val="274647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665163"/>
            <a:ext cx="8791575" cy="696277"/>
          </a:xfrm>
        </p:spPr>
        <p:txBody>
          <a:bodyPr>
            <a:normAutofit fontScale="90000"/>
          </a:bodyPr>
          <a:lstStyle/>
          <a:p>
            <a:r>
              <a:rPr lang="en-US" dirty="0" smtClean="0">
                <a:latin typeface="Bahnschrift Condensed" panose="020B0502040204020203" pitchFamily="34" charset="0"/>
              </a:rPr>
              <a:t>Arduino ide:</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361440"/>
            <a:ext cx="8791575" cy="4826000"/>
          </a:xfrm>
        </p:spPr>
        <p:txBody>
          <a:bodyPr>
            <a:normAutofit/>
          </a:bodyPr>
          <a:lstStyle/>
          <a:p>
            <a:r>
              <a:rPr lang="en-US" sz="2400" dirty="0" smtClean="0">
                <a:solidFill>
                  <a:schemeClr val="tx1"/>
                </a:solidFill>
                <a:latin typeface="Bahnschrift Condensed" panose="020B0502040204020203" pitchFamily="34" charset="0"/>
              </a:rPr>
              <a:t>The</a:t>
            </a:r>
            <a:r>
              <a:rPr lang="en-US" sz="2400" dirty="0">
                <a:solidFill>
                  <a:schemeClr val="tx1"/>
                </a:solidFill>
                <a:latin typeface="Bahnschrift Condensed" panose="020B0502040204020203" pitchFamily="34" charset="0"/>
              </a:rPr>
              <a:t> </a:t>
            </a:r>
            <a:r>
              <a:rPr lang="en-US" sz="2400" b="1" dirty="0" smtClean="0">
                <a:solidFill>
                  <a:schemeClr val="tx1"/>
                </a:solidFill>
                <a:latin typeface="Bahnschrift Condensed" panose="020B0502040204020203" pitchFamily="34" charset="0"/>
              </a:rPr>
              <a:t>Arduino</a:t>
            </a:r>
            <a:r>
              <a:rPr lang="en-US" sz="2400" b="1" dirty="0">
                <a:solidFill>
                  <a:schemeClr val="tx1"/>
                </a:solidFill>
                <a:latin typeface="Bahnschrift Condensed" panose="020B0502040204020203" pitchFamily="34" charset="0"/>
              </a:rPr>
              <a:t> </a:t>
            </a:r>
            <a:r>
              <a:rPr lang="en-US" sz="2400" b="1" dirty="0" smtClean="0">
                <a:solidFill>
                  <a:schemeClr val="tx1"/>
                </a:solidFill>
                <a:latin typeface="Bahnschrift Condensed" panose="020B0502040204020203" pitchFamily="34" charset="0"/>
              </a:rPr>
              <a:t>integrated </a:t>
            </a:r>
            <a:r>
              <a:rPr lang="en-US" sz="2400" b="1" dirty="0">
                <a:solidFill>
                  <a:schemeClr val="tx1"/>
                </a:solidFill>
                <a:latin typeface="Bahnschrift Condensed" panose="020B0502040204020203" pitchFamily="34" charset="0"/>
              </a:rPr>
              <a:t>development environment (IDE)</a:t>
            </a:r>
            <a:r>
              <a:rPr lang="en-US" sz="2400" dirty="0">
                <a:solidFill>
                  <a:schemeClr val="tx1"/>
                </a:solidFill>
                <a:latin typeface="Bahnschrift Condensed" panose="020B0502040204020203" pitchFamily="34" charset="0"/>
              </a:rPr>
              <a:t> is a cross-platform application (for Windows, </a:t>
            </a:r>
            <a:r>
              <a:rPr lang="en-US" sz="2400" dirty="0" smtClean="0">
                <a:solidFill>
                  <a:schemeClr val="tx1"/>
                </a:solidFill>
                <a:latin typeface="Bahnschrift Condensed" panose="020B0502040204020203" pitchFamily="34" charset="0"/>
              </a:rPr>
              <a:t>mac OS</a:t>
            </a:r>
            <a:r>
              <a:rPr lang="en-US" sz="2400" dirty="0">
                <a:solidFill>
                  <a:schemeClr val="tx1"/>
                </a:solidFill>
                <a:latin typeface="Bahnschrift Condensed" panose="020B0502040204020203" pitchFamily="34" charset="0"/>
              </a:rPr>
              <a:t>, Linux) that is written in the programming language Java. It is used to write and upload programs to Arduino compatible boards, but also, with the help of 3rd party cores, other vendor development boards</a:t>
            </a:r>
            <a:r>
              <a:rPr lang="en-US" sz="2400" dirty="0" smtClean="0">
                <a:solidFill>
                  <a:schemeClr val="tx1"/>
                </a:solidFill>
                <a:latin typeface="Bahnschrift Condensed" panose="020B0502040204020203" pitchFamily="34" charset="0"/>
              </a:rPr>
              <a:t>.</a:t>
            </a:r>
          </a:p>
          <a:p>
            <a:r>
              <a:rPr lang="en-US" sz="2400" dirty="0" smtClean="0">
                <a:solidFill>
                  <a:schemeClr val="tx1"/>
                </a:solidFill>
                <a:latin typeface="Bahnschrift Condensed" panose="020B0502040204020203" pitchFamily="34" charset="0"/>
              </a:rPr>
              <a:t>In this project this ide is used for giving the input program of the 3 sensors to the Arduino uno board.</a:t>
            </a:r>
            <a:endParaRPr lang="en-US" sz="24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3616857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2" y="965608"/>
            <a:ext cx="8791575" cy="696277"/>
          </a:xfrm>
        </p:spPr>
        <p:txBody>
          <a:bodyPr>
            <a:normAutofit fontScale="90000"/>
          </a:bodyPr>
          <a:lstStyle/>
          <a:p>
            <a:r>
              <a:rPr lang="en-US" dirty="0" smtClean="0">
                <a:latin typeface="Bahnschrift Condensed" panose="020B0502040204020203" pitchFamily="34" charset="0"/>
              </a:rPr>
              <a:t>Node red</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3" y="1209040"/>
            <a:ext cx="8791575" cy="4988560"/>
          </a:xfrm>
        </p:spPr>
        <p:txBody>
          <a:bodyPr/>
          <a:lstStyle/>
          <a:p>
            <a:endParaRPr lang="en-US" dirty="0" smtClean="0">
              <a:solidFill>
                <a:schemeClr val="tx1"/>
              </a:solidFill>
              <a:latin typeface="Bahnschrift Condensed" panose="020B0502040204020203" pitchFamily="34" charset="0"/>
            </a:endParaRPr>
          </a:p>
          <a:p>
            <a:endParaRPr lang="en-US" dirty="0" smtClean="0">
              <a:solidFill>
                <a:schemeClr val="tx1"/>
              </a:solidFill>
              <a:latin typeface="Bahnschrift Condensed" panose="020B0502040204020203" pitchFamily="34" charset="0"/>
            </a:endParaRPr>
          </a:p>
          <a:p>
            <a:r>
              <a:rPr lang="en-US" dirty="0" smtClean="0">
                <a:solidFill>
                  <a:schemeClr val="tx1"/>
                </a:solidFill>
                <a:latin typeface="Bahnschrift Condensed" panose="020B0502040204020203" pitchFamily="34" charset="0"/>
              </a:rPr>
              <a:t>Node-RED</a:t>
            </a:r>
            <a:r>
              <a:rPr lang="en-US" dirty="0">
                <a:solidFill>
                  <a:schemeClr val="tx1"/>
                </a:solidFill>
                <a:latin typeface="Bahnschrift Condensed" panose="020B0502040204020203" pitchFamily="34" charset="0"/>
              </a:rPr>
              <a:t> is a flow-based development tool for visual programming developed originally by IBM for wiring together hardware devices, APIs and online services as part of the Internet of Things</a:t>
            </a:r>
            <a:r>
              <a:rPr lang="en-US" dirty="0" smtClean="0">
                <a:solidFill>
                  <a:schemeClr val="tx1"/>
                </a:solidFill>
                <a:latin typeface="Bahnschrift Condensed" panose="020B0502040204020203" pitchFamily="34" charset="0"/>
              </a:rPr>
              <a:t>. </a:t>
            </a:r>
            <a:r>
              <a:rPr lang="en-US" b="1" dirty="0" smtClean="0">
                <a:solidFill>
                  <a:schemeClr val="tx1"/>
                </a:solidFill>
                <a:latin typeface="Bahnschrift Condensed" panose="020B0502040204020203" pitchFamily="34" charset="0"/>
              </a:rPr>
              <a:t>Node</a:t>
            </a:r>
            <a:r>
              <a:rPr lang="en-US" dirty="0" smtClean="0">
                <a:solidFill>
                  <a:schemeClr val="tx1"/>
                </a:solidFill>
                <a:latin typeface="Bahnschrift Condensed" panose="020B0502040204020203" pitchFamily="34" charset="0"/>
              </a:rPr>
              <a:t>-</a:t>
            </a:r>
            <a:r>
              <a:rPr lang="en-US" b="1" dirty="0" smtClean="0">
                <a:solidFill>
                  <a:schemeClr val="tx1"/>
                </a:solidFill>
                <a:latin typeface="Bahnschrift Condensed" panose="020B0502040204020203" pitchFamily="34" charset="0"/>
              </a:rPr>
              <a:t>RED</a:t>
            </a:r>
            <a:r>
              <a:rPr lang="en-US" dirty="0">
                <a:solidFill>
                  <a:schemeClr val="tx1"/>
                </a:solidFill>
                <a:latin typeface="Bahnschrift Condensed" panose="020B0502040204020203" pitchFamily="34" charset="0"/>
              </a:rPr>
              <a:t> provides a web browser-based flow editor, which can be used to create JavaScript functions</a:t>
            </a:r>
            <a:r>
              <a:rPr lang="en-US" dirty="0" smtClean="0">
                <a:solidFill>
                  <a:schemeClr val="tx1"/>
                </a:solidFill>
                <a:latin typeface="Bahnschrift Condensed" panose="020B0502040204020203" pitchFamily="34" charset="0"/>
              </a:rPr>
              <a:t>.</a:t>
            </a:r>
          </a:p>
          <a:p>
            <a:r>
              <a:rPr lang="en-US" dirty="0" smtClean="0">
                <a:solidFill>
                  <a:schemeClr val="tx1"/>
                </a:solidFill>
                <a:latin typeface="Bahnschrift Condensed" panose="020B0502040204020203" pitchFamily="34" charset="0"/>
              </a:rPr>
              <a:t>In this project node red has been used to create a flow structure for the entire circuit and the output has been monitored in the cloud as well as on a mobile app.</a:t>
            </a:r>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4092971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25975"/>
            <a:ext cx="8791575" cy="662894"/>
          </a:xfrm>
        </p:spPr>
        <p:txBody>
          <a:bodyPr>
            <a:normAutofit fontScale="90000"/>
          </a:bodyPr>
          <a:lstStyle/>
          <a:p>
            <a:r>
              <a:rPr lang="en-US" dirty="0" smtClean="0">
                <a:latin typeface="Bahnschrift Condensed" panose="020B0502040204020203" pitchFamily="34" charset="0"/>
              </a:rPr>
              <a:t>IBM cloud services:</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288869"/>
            <a:ext cx="8791575" cy="4850673"/>
          </a:xfrm>
        </p:spPr>
        <p:txBody>
          <a:bodyPr>
            <a:normAutofit/>
          </a:bodyPr>
          <a:lstStyle/>
          <a:p>
            <a:r>
              <a:rPr lang="en-US" sz="2400" dirty="0">
                <a:solidFill>
                  <a:schemeClr val="tx1"/>
                </a:solidFill>
                <a:latin typeface="Bahnschrift Condensed" panose="020B0502040204020203" pitchFamily="34" charset="0"/>
              </a:rPr>
              <a:t>IBM Cloud is a suite of cloud computing services from IBM that offers both platform as a service (PaaS) and infrastructure as a service (IaaS</a:t>
            </a:r>
            <a:r>
              <a:rPr lang="en-US" sz="2400" dirty="0" smtClean="0">
                <a:solidFill>
                  <a:schemeClr val="tx1"/>
                </a:solidFill>
                <a:latin typeface="Bahnschrift Condensed" panose="020B0502040204020203" pitchFamily="34" charset="0"/>
              </a:rPr>
              <a:t>). </a:t>
            </a:r>
          </a:p>
          <a:p>
            <a:r>
              <a:rPr lang="en-US" sz="2400" dirty="0" smtClean="0">
                <a:solidFill>
                  <a:schemeClr val="tx1"/>
                </a:solidFill>
                <a:latin typeface="Bahnschrift Condensed" panose="020B0502040204020203" pitchFamily="34" charset="0"/>
              </a:rPr>
              <a:t>Ibm </a:t>
            </a:r>
            <a:r>
              <a:rPr lang="en-US" sz="2400" dirty="0">
                <a:solidFill>
                  <a:schemeClr val="tx1"/>
                </a:solidFill>
                <a:latin typeface="Bahnschrift Condensed" panose="020B0502040204020203" pitchFamily="34" charset="0"/>
              </a:rPr>
              <a:t>Watson is a question-answering computer system capable of answering questions posed in natural language, developed in IBM's </a:t>
            </a:r>
            <a:r>
              <a:rPr lang="en-US" sz="2400" dirty="0" smtClean="0">
                <a:solidFill>
                  <a:schemeClr val="tx1"/>
                </a:solidFill>
                <a:latin typeface="Bahnschrift Condensed" panose="020B0502040204020203" pitchFamily="34" charset="0"/>
              </a:rPr>
              <a:t>DeepQA project. </a:t>
            </a:r>
          </a:p>
          <a:p>
            <a:r>
              <a:rPr lang="en-US" sz="2400" dirty="0" smtClean="0">
                <a:solidFill>
                  <a:schemeClr val="tx1"/>
                </a:solidFill>
                <a:latin typeface="Bahnschrift Condensed" panose="020B0502040204020203" pitchFamily="34" charset="0"/>
              </a:rPr>
              <a:t>In this project we have used ibm cloud services as a database for the outputs we obtain from the setup and Watson has been used as the processor for the simulation created.</a:t>
            </a:r>
            <a:endParaRPr lang="en-US" sz="24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993622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547597"/>
            <a:ext cx="8791575" cy="706437"/>
          </a:xfrm>
        </p:spPr>
        <p:txBody>
          <a:bodyPr>
            <a:normAutofit fontScale="90000"/>
          </a:bodyPr>
          <a:lstStyle/>
          <a:p>
            <a:r>
              <a:rPr lang="en-US" dirty="0" smtClean="0">
                <a:latin typeface="Bahnschrift Condensed" panose="020B0502040204020203" pitchFamily="34" charset="0"/>
              </a:rPr>
              <a:t>Mit app inventor</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254034"/>
            <a:ext cx="8791575" cy="4963886"/>
          </a:xfrm>
        </p:spPr>
        <p:txBody>
          <a:bodyPr/>
          <a:lstStyle/>
          <a:p>
            <a:r>
              <a:rPr lang="en-US" dirty="0" smtClean="0">
                <a:solidFill>
                  <a:schemeClr val="tx1"/>
                </a:solidFill>
                <a:latin typeface="Bahnschrift Condensed" panose="020B0502040204020203" pitchFamily="34" charset="0"/>
              </a:rPr>
              <a:t>App Inventor for Android is an open-source web application originally provided by Google, and now maintained by the Massachusetts Institute of Technology (</a:t>
            </a:r>
            <a:r>
              <a:rPr lang="en-US" b="1" dirty="0" smtClean="0">
                <a:solidFill>
                  <a:schemeClr val="tx1"/>
                </a:solidFill>
                <a:latin typeface="Bahnschrift Condensed" panose="020B0502040204020203" pitchFamily="34" charset="0"/>
              </a:rPr>
              <a:t>MIT</a:t>
            </a:r>
            <a:r>
              <a:rPr lang="en-US" dirty="0" smtClean="0">
                <a:solidFill>
                  <a:schemeClr val="tx1"/>
                </a:solidFill>
                <a:latin typeface="Bahnschrift Condensed" panose="020B0502040204020203" pitchFamily="34" charset="0"/>
              </a:rPr>
              <a:t>), which allows newcomers to computer programming to </a:t>
            </a:r>
            <a:r>
              <a:rPr lang="en-US" dirty="0">
                <a:solidFill>
                  <a:schemeClr val="tx1"/>
                </a:solidFill>
                <a:latin typeface="Bahnschrift Condensed" panose="020B0502040204020203" pitchFamily="34" charset="0"/>
              </a:rPr>
              <a:t>create software applications for the Android operating system (OS</a:t>
            </a:r>
            <a:r>
              <a:rPr lang="en-US" dirty="0" smtClean="0">
                <a:solidFill>
                  <a:schemeClr val="tx1"/>
                </a:solidFill>
                <a:latin typeface="Bahnschrift Condensed" panose="020B0502040204020203" pitchFamily="34" charset="0"/>
              </a:rPr>
              <a:t>).</a:t>
            </a:r>
          </a:p>
          <a:p>
            <a:r>
              <a:rPr lang="en-US" dirty="0" smtClean="0">
                <a:solidFill>
                  <a:schemeClr val="tx1"/>
                </a:solidFill>
                <a:latin typeface="Bahnschrift Condensed" panose="020B0502040204020203" pitchFamily="34" charset="0"/>
              </a:rPr>
              <a:t>In this project we have used MIT app inventor to develop a basic app that is cloud connected. It retrieves and displays data from the cloud. This app displays the temperature, turbidity and ph values determined the respective sensors.</a:t>
            </a:r>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107880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9968" y="1852023"/>
            <a:ext cx="8791575" cy="2387600"/>
          </a:xfrm>
        </p:spPr>
        <p:txBody>
          <a:bodyPr/>
          <a:lstStyle/>
          <a:p>
            <a:pPr algn="ctr"/>
            <a:r>
              <a:rPr lang="en-US" sz="9600" dirty="0" smtClean="0">
                <a:latin typeface="Bahnschrift Condensed" panose="020B0502040204020203" pitchFamily="34" charset="0"/>
              </a:rPr>
              <a:t>Flow design</a:t>
            </a:r>
            <a:endParaRPr lang="en-US" sz="9600" dirty="0">
              <a:latin typeface="Bahnschrift Condensed" panose="020B0502040204020203" pitchFamily="34" charset="0"/>
            </a:endParaRPr>
          </a:p>
        </p:txBody>
      </p:sp>
    </p:spTree>
    <p:extLst>
      <p:ext uri="{BB962C8B-B14F-4D97-AF65-F5344CB8AC3E}">
        <p14:creationId xmlns:p14="http://schemas.microsoft.com/office/powerpoint/2010/main" val="2683720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690920070"/>
              </p:ext>
            </p:extLst>
          </p:nvPr>
        </p:nvGraphicFramePr>
        <p:xfrm>
          <a:off x="6775268" y="1445623"/>
          <a:ext cx="4502333" cy="4152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ardrop 7"/>
          <p:cNvSpPr/>
          <p:nvPr/>
        </p:nvSpPr>
        <p:spPr>
          <a:xfrm rot="2700000">
            <a:off x="4968462" y="2475632"/>
            <a:ext cx="1906735" cy="1906735"/>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aphicFrame>
        <p:nvGraphicFramePr>
          <p:cNvPr id="4" name="Diagram 3"/>
          <p:cNvGraphicFramePr/>
          <p:nvPr>
            <p:extLst>
              <p:ext uri="{D42A27DB-BD31-4B8C-83A1-F6EECF244321}">
                <p14:modId xmlns:p14="http://schemas.microsoft.com/office/powerpoint/2010/main" val="1061553406"/>
              </p:ext>
            </p:extLst>
          </p:nvPr>
        </p:nvGraphicFramePr>
        <p:xfrm>
          <a:off x="566058" y="719666"/>
          <a:ext cx="6331131"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11324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4" y="644434"/>
            <a:ext cx="8791575" cy="5477692"/>
          </a:xfrm>
        </p:spPr>
        <p:txBody>
          <a:bodyPr/>
          <a:lstStyle/>
          <a:p>
            <a:r>
              <a:rPr lang="en-US" sz="4800" dirty="0" smtClean="0">
                <a:solidFill>
                  <a:schemeClr val="tx1"/>
                </a:solidFill>
              </a:rPr>
              <a:t>GITHUB LINK</a:t>
            </a:r>
            <a:r>
              <a:rPr lang="en-US" dirty="0"/>
              <a:t>:</a:t>
            </a:r>
            <a:endParaRPr lang="en-US" dirty="0" smtClean="0"/>
          </a:p>
          <a:p>
            <a:endParaRPr lang="en-US" sz="3600" cap="none" dirty="0" smtClean="0">
              <a:latin typeface="Bahnschrift Condensed" panose="020B0502040204020203" pitchFamily="34" charset="0"/>
              <a:hlinkClick r:id="rId2"/>
            </a:endParaRPr>
          </a:p>
          <a:p>
            <a:r>
              <a:rPr lang="en-US" sz="3600" u="sng" cap="none" dirty="0" smtClean="0">
                <a:solidFill>
                  <a:schemeClr val="tx1"/>
                </a:solidFill>
                <a:latin typeface="Bahnschrift Condensed" panose="020B0502040204020203" pitchFamily="34" charset="0"/>
                <a:hlinkClick r:id="rId2"/>
              </a:rPr>
              <a:t>https://github.com/madman98/water-quality-measurement-project</a:t>
            </a:r>
            <a:endParaRPr lang="en-US" sz="3600" u="sng"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09900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9048"/>
          <a:stretch/>
        </p:blipFill>
        <p:spPr>
          <a:xfrm>
            <a:off x="1341120" y="505097"/>
            <a:ext cx="9481072" cy="5756365"/>
          </a:xfrm>
          <a:prstGeom prst="rect">
            <a:avLst/>
          </a:prstGeom>
        </p:spPr>
      </p:pic>
    </p:spTree>
    <p:extLst>
      <p:ext uri="{BB962C8B-B14F-4D97-AF65-F5344CB8AC3E}">
        <p14:creationId xmlns:p14="http://schemas.microsoft.com/office/powerpoint/2010/main" val="83033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4801" y="1085261"/>
            <a:ext cx="8791575" cy="4749482"/>
          </a:xfrm>
        </p:spPr>
        <p:txBody>
          <a:bodyPr>
            <a:normAutofit/>
          </a:bodyPr>
          <a:lstStyle/>
          <a:p>
            <a:r>
              <a:rPr lang="en-US" sz="4800" dirty="0" smtClean="0">
                <a:solidFill>
                  <a:schemeClr val="tx1"/>
                </a:solidFill>
                <a:latin typeface="Bahnschrift Condensed" panose="020B0502040204020203" pitchFamily="34" charset="0"/>
              </a:rPr>
              <a:t>Contents:</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objective</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Block diagram</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Technical requirements</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design description</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Flow description</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conclusion</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114883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249" y="400595"/>
            <a:ext cx="2916282" cy="5756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159" y="609599"/>
            <a:ext cx="7437120" cy="5577840"/>
          </a:xfrm>
          <a:prstGeom prst="rect">
            <a:avLst/>
          </a:prstGeom>
        </p:spPr>
      </p:pic>
    </p:spTree>
    <p:extLst>
      <p:ext uri="{BB962C8B-B14F-4D97-AF65-F5344CB8AC3E}">
        <p14:creationId xmlns:p14="http://schemas.microsoft.com/office/powerpoint/2010/main" val="3147249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757647"/>
            <a:ext cx="8791575" cy="1071154"/>
          </a:xfrm>
        </p:spPr>
        <p:txBody>
          <a:bodyPr>
            <a:noAutofit/>
          </a:bodyPr>
          <a:lstStyle/>
          <a:p>
            <a:r>
              <a:rPr lang="en-US" sz="7200" dirty="0" smtClean="0">
                <a:latin typeface="Bahnschrift Condensed" panose="020B0502040204020203" pitchFamily="34" charset="0"/>
              </a:rPr>
              <a:t>conclusion</a:t>
            </a:r>
            <a:endParaRPr lang="en-US" sz="7200" dirty="0">
              <a:latin typeface="Bahnschrift Condensed" panose="020B0502040204020203" pitchFamily="34" charset="0"/>
            </a:endParaRPr>
          </a:p>
        </p:txBody>
      </p:sp>
      <p:sp>
        <p:nvSpPr>
          <p:cNvPr id="3" name="Subtitle 2"/>
          <p:cNvSpPr>
            <a:spLocks noGrp="1"/>
          </p:cNvSpPr>
          <p:nvPr>
            <p:ph type="subTitle" idx="1"/>
          </p:nvPr>
        </p:nvSpPr>
        <p:spPr>
          <a:xfrm>
            <a:off x="1876423" y="2377439"/>
            <a:ext cx="8791574" cy="3770811"/>
          </a:xfrm>
        </p:spPr>
        <p:txBody>
          <a:bodyPr>
            <a:normAutofit/>
          </a:bodyPr>
          <a:lstStyle/>
          <a:p>
            <a:r>
              <a:rPr lang="en-US" sz="2400" dirty="0" smtClean="0">
                <a:solidFill>
                  <a:schemeClr val="tx1"/>
                </a:solidFill>
                <a:latin typeface="Bahnschrift Condensed" panose="020B0502040204020203" pitchFamily="34" charset="0"/>
              </a:rPr>
              <a:t>The project here is a viable and simple solution to test water quality at any place. Since this equipment is connected to cloud storage the data can be easily accessed anywhere. The apparatus has been tested and has been proven to be quite successful.</a:t>
            </a:r>
            <a:endParaRPr lang="en-US" sz="24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225413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6972" y="2516777"/>
            <a:ext cx="7193278" cy="3089365"/>
          </a:xfrm>
        </p:spPr>
        <p:txBody>
          <a:bodyPr>
            <a:normAutofit/>
          </a:bodyPr>
          <a:lstStyle/>
          <a:p>
            <a:r>
              <a:rPr lang="en-US" sz="9600" dirty="0" smtClean="0">
                <a:latin typeface="Bahnschrift Condensed" panose="020B0502040204020203" pitchFamily="34" charset="0"/>
              </a:rPr>
              <a:t>THANK YOU</a:t>
            </a:r>
            <a:endParaRPr lang="en-US" sz="9600" dirty="0">
              <a:latin typeface="Bahnschrift Condensed" panose="020B0502040204020203" pitchFamily="34" charset="0"/>
            </a:endParaRPr>
          </a:p>
        </p:txBody>
      </p:sp>
    </p:spTree>
    <p:extLst>
      <p:ext uri="{BB962C8B-B14F-4D97-AF65-F5344CB8AC3E}">
        <p14:creationId xmlns:p14="http://schemas.microsoft.com/office/powerpoint/2010/main" val="2065181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382135"/>
            <a:ext cx="8791575" cy="1228951"/>
          </a:xfrm>
        </p:spPr>
        <p:txBody>
          <a:bodyPr/>
          <a:lstStyle/>
          <a:p>
            <a:r>
              <a:rPr lang="en-US" dirty="0" smtClean="0">
                <a:latin typeface="Bahnschrift Condensed" panose="020B0502040204020203" pitchFamily="34" charset="0"/>
              </a:rPr>
              <a:t>Objective</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611086"/>
            <a:ext cx="8791575" cy="3646714"/>
          </a:xfrm>
        </p:spPr>
        <p:txBody>
          <a:bodyPr/>
          <a:lstStyle/>
          <a:p>
            <a:r>
              <a:rPr lang="en-US" dirty="0" smtClean="0">
                <a:solidFill>
                  <a:schemeClr val="tx1"/>
                </a:solidFill>
                <a:latin typeface="Bahnschrift Condensed" panose="020B0502040204020203" pitchFamily="34" charset="0"/>
              </a:rPr>
              <a:t>Water quality degradation has been a grave problem that has been left untackled by the human society. Water covers 70% of the earths surface and 40% of it is already deemed as polluted. </a:t>
            </a:r>
          </a:p>
          <a:p>
            <a:r>
              <a:rPr lang="en-US" dirty="0" smtClean="0">
                <a:solidFill>
                  <a:schemeClr val="tx1"/>
                </a:solidFill>
                <a:latin typeface="Bahnschrift Condensed" panose="020B0502040204020203" pitchFamily="34" charset="0"/>
              </a:rPr>
              <a:t>Water pollution at any location cannot be dealt with the same solution so This project aims at providing an insight at the quality of water in a region thereby enabling a quicker and accurate solution. Integrated with IOT and IBM cloud services this could prove a simpler solution than most existing ones.</a:t>
            </a:r>
            <a:endParaRPr lang="en-US" dirty="0">
              <a:solidFill>
                <a:schemeClr val="tx1"/>
              </a:solidFill>
              <a:latin typeface="Bahnschrift Condensed" panose="020B0502040204020203" pitchFamily="34" charset="0"/>
            </a:endParaRPr>
          </a:p>
        </p:txBody>
      </p:sp>
      <p:cxnSp>
        <p:nvCxnSpPr>
          <p:cNvPr id="5" name="Straight Connector 4"/>
          <p:cNvCxnSpPr/>
          <p:nvPr/>
        </p:nvCxnSpPr>
        <p:spPr>
          <a:xfrm flipV="1">
            <a:off x="1985554" y="1463040"/>
            <a:ext cx="8612777" cy="1741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4670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79" y="635726"/>
            <a:ext cx="10208381" cy="5742214"/>
          </a:xfrm>
          <a:prstGeom prst="rect">
            <a:avLst/>
          </a:prstGeom>
        </p:spPr>
      </p:pic>
    </p:spTree>
    <p:extLst>
      <p:ext uri="{BB962C8B-B14F-4D97-AF65-F5344CB8AC3E}">
        <p14:creationId xmlns:p14="http://schemas.microsoft.com/office/powerpoint/2010/main" val="3380964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713060"/>
            <a:ext cx="8791575" cy="767397"/>
          </a:xfrm>
        </p:spPr>
        <p:txBody>
          <a:bodyPr/>
          <a:lstStyle/>
          <a:p>
            <a:r>
              <a:rPr lang="en-US" dirty="0" smtClean="0">
                <a:latin typeface="Bahnschrift Condensed" panose="020B0502040204020203" pitchFamily="34" charset="0"/>
              </a:rPr>
              <a:t>Technical requirements:</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3" y="1712277"/>
            <a:ext cx="8791575" cy="4462099"/>
          </a:xfrm>
        </p:spPr>
        <p:txBody>
          <a:bodyPr>
            <a:normAutofit/>
          </a:bodyPr>
          <a:lstStyle/>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NODE MCU</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Arduino Uno</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Turbidity sensor</a:t>
            </a:r>
          </a:p>
          <a:p>
            <a:pPr marL="342900" indent="-342900">
              <a:buFont typeface="Arial" panose="020B0604020202020204" pitchFamily="34" charset="0"/>
              <a:buChar char="•"/>
            </a:pPr>
            <a:r>
              <a:rPr lang="en-US" cap="none" dirty="0" smtClean="0">
                <a:solidFill>
                  <a:schemeClr val="tx1"/>
                </a:solidFill>
                <a:latin typeface="Bahnschrift Condensed" panose="020B0502040204020203" pitchFamily="34" charset="0"/>
              </a:rPr>
              <a:t>p</a:t>
            </a:r>
            <a:r>
              <a:rPr lang="en-US" dirty="0" smtClean="0">
                <a:solidFill>
                  <a:schemeClr val="tx1"/>
                </a:solidFill>
                <a:latin typeface="Bahnschrift Condensed" panose="020B0502040204020203" pitchFamily="34" charset="0"/>
              </a:rPr>
              <a:t>H sensor</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Temperature sensor</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Arduino software</a:t>
            </a:r>
          </a:p>
          <a:p>
            <a:pPr marL="342900" indent="-342900">
              <a:buFont typeface="Arial" panose="020B0604020202020204" pitchFamily="34" charset="0"/>
              <a:buChar char="•"/>
            </a:pPr>
            <a:r>
              <a:rPr lang="en-US" dirty="0">
                <a:solidFill>
                  <a:schemeClr val="tx1"/>
                </a:solidFill>
                <a:latin typeface="Bahnschrift Condensed" panose="020B0502040204020203" pitchFamily="34" charset="0"/>
              </a:rPr>
              <a:t>Node red</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IBM cloud services</a:t>
            </a:r>
          </a:p>
          <a:p>
            <a:pPr marL="342900" indent="-342900">
              <a:buFont typeface="Arial" panose="020B0604020202020204" pitchFamily="34" charset="0"/>
              <a:buChar char="•"/>
            </a:pPr>
            <a:r>
              <a:rPr lang="en-US" dirty="0" smtClean="0">
                <a:solidFill>
                  <a:schemeClr val="tx1"/>
                </a:solidFill>
                <a:latin typeface="Bahnschrift Condensed" panose="020B0502040204020203" pitchFamily="34" charset="0"/>
              </a:rPr>
              <a:t>Mit app inventor</a:t>
            </a:r>
          </a:p>
        </p:txBody>
      </p:sp>
      <p:cxnSp>
        <p:nvCxnSpPr>
          <p:cNvPr id="5" name="Straight Connector 4"/>
          <p:cNvCxnSpPr/>
          <p:nvPr/>
        </p:nvCxnSpPr>
        <p:spPr>
          <a:xfrm flipV="1">
            <a:off x="1976846" y="1341120"/>
            <a:ext cx="8325394" cy="17417"/>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1967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825825"/>
          </a:xfrm>
        </p:spPr>
        <p:txBody>
          <a:bodyPr>
            <a:normAutofit/>
          </a:bodyPr>
          <a:lstStyle/>
          <a:p>
            <a:pPr algn="ctr"/>
            <a:r>
              <a:rPr lang="en-US" sz="7200" dirty="0" smtClean="0">
                <a:latin typeface="Bahnschrift Condensed" panose="020B0502040204020203" pitchFamily="34" charset="0"/>
              </a:rPr>
              <a:t>DESIGN description</a:t>
            </a:r>
            <a:endParaRPr lang="en-US" sz="7200" dirty="0">
              <a:latin typeface="Bahnschrift Condensed" panose="020B0502040204020203" pitchFamily="34" charset="0"/>
            </a:endParaRPr>
          </a:p>
        </p:txBody>
      </p:sp>
    </p:spTree>
    <p:extLst>
      <p:ext uri="{BB962C8B-B14F-4D97-AF65-F5344CB8AC3E}">
        <p14:creationId xmlns:p14="http://schemas.microsoft.com/office/powerpoint/2010/main" val="123776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2" y="843689"/>
            <a:ext cx="8791575" cy="689020"/>
          </a:xfrm>
        </p:spPr>
        <p:txBody>
          <a:bodyPr>
            <a:normAutofit fontScale="90000"/>
          </a:bodyPr>
          <a:lstStyle/>
          <a:p>
            <a:r>
              <a:rPr lang="en-US" cap="none" dirty="0" smtClean="0">
                <a:latin typeface="Bahnschrift Condensed" panose="020B0502040204020203" pitchFamily="34" charset="0"/>
              </a:rPr>
              <a:t>p</a:t>
            </a:r>
            <a:r>
              <a:rPr lang="en-US" dirty="0" smtClean="0">
                <a:latin typeface="Bahnschrift Condensed" panose="020B0502040204020203" pitchFamily="34" charset="0"/>
              </a:rPr>
              <a:t>H sensor</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2" y="1733006"/>
            <a:ext cx="8791575" cy="4267199"/>
          </a:xfrm>
        </p:spPr>
        <p:txBody>
          <a:bodyPr>
            <a:noAutofit/>
          </a:bodyPr>
          <a:lstStyle/>
          <a:p>
            <a:r>
              <a:rPr lang="en-US" sz="2400" dirty="0" smtClean="0">
                <a:solidFill>
                  <a:schemeClr val="tx1"/>
                </a:solidFill>
                <a:latin typeface="Bahnschrift Condensed" panose="020B0502040204020203" pitchFamily="34" charset="0"/>
              </a:rPr>
              <a:t>The </a:t>
            </a:r>
            <a:r>
              <a:rPr lang="en-US" sz="2400" cap="none" dirty="0" smtClean="0">
                <a:solidFill>
                  <a:schemeClr val="tx1"/>
                </a:solidFill>
                <a:latin typeface="Bahnschrift Condensed" panose="020B0502040204020203" pitchFamily="34" charset="0"/>
              </a:rPr>
              <a:t>p</a:t>
            </a:r>
            <a:r>
              <a:rPr lang="en-US" sz="2400" dirty="0" smtClean="0">
                <a:solidFill>
                  <a:schemeClr val="tx1"/>
                </a:solidFill>
                <a:latin typeface="Bahnschrift Condensed" panose="020B0502040204020203" pitchFamily="34" charset="0"/>
              </a:rPr>
              <a:t>h sensor used in this experiment is a combination </a:t>
            </a:r>
            <a:r>
              <a:rPr lang="en-US" sz="2400" cap="none" dirty="0" smtClean="0">
                <a:solidFill>
                  <a:schemeClr val="tx1"/>
                </a:solidFill>
                <a:latin typeface="Bahnschrift Condensed" panose="020B0502040204020203" pitchFamily="34" charset="0"/>
              </a:rPr>
              <a:t>p</a:t>
            </a:r>
            <a:r>
              <a:rPr lang="en-US" sz="2400" dirty="0" smtClean="0">
                <a:solidFill>
                  <a:schemeClr val="tx1"/>
                </a:solidFill>
                <a:latin typeface="Bahnschrift Condensed" panose="020B0502040204020203" pitchFamily="34" charset="0"/>
              </a:rPr>
              <a:t>h sensor i.e. it IS A type </a:t>
            </a:r>
            <a:r>
              <a:rPr lang="en-US" sz="2400" dirty="0">
                <a:solidFill>
                  <a:schemeClr val="tx1"/>
                </a:solidFill>
                <a:latin typeface="Bahnschrift Condensed" panose="020B0502040204020203" pitchFamily="34" charset="0"/>
              </a:rPr>
              <a:t>of electrochemical </a:t>
            </a:r>
            <a:r>
              <a:rPr lang="en-US" sz="2400" cap="none" dirty="0" smtClean="0">
                <a:solidFill>
                  <a:schemeClr val="tx1"/>
                </a:solidFill>
                <a:latin typeface="Bahnschrift Condensed" panose="020B0502040204020203" pitchFamily="34" charset="0"/>
              </a:rPr>
              <a:t>p</a:t>
            </a:r>
            <a:r>
              <a:rPr lang="en-US" sz="2400" dirty="0" smtClean="0">
                <a:solidFill>
                  <a:schemeClr val="tx1"/>
                </a:solidFill>
                <a:latin typeface="Bahnschrift Condensed" panose="020B0502040204020203" pitchFamily="34" charset="0"/>
              </a:rPr>
              <a:t>H </a:t>
            </a:r>
            <a:r>
              <a:rPr lang="en-US" sz="2400" dirty="0">
                <a:solidFill>
                  <a:schemeClr val="tx1"/>
                </a:solidFill>
                <a:latin typeface="Bahnschrift Condensed" panose="020B0502040204020203" pitchFamily="34" charset="0"/>
              </a:rPr>
              <a:t>sensor that </a:t>
            </a:r>
            <a:r>
              <a:rPr lang="en-US" sz="2400" dirty="0" smtClean="0">
                <a:solidFill>
                  <a:schemeClr val="tx1"/>
                </a:solidFill>
                <a:latin typeface="Bahnschrift Condensed" panose="020B0502040204020203" pitchFamily="34" charset="0"/>
              </a:rPr>
              <a:t>features </a:t>
            </a:r>
            <a:r>
              <a:rPr lang="en-US" sz="2400" dirty="0">
                <a:solidFill>
                  <a:schemeClr val="tx1"/>
                </a:solidFill>
                <a:latin typeface="Bahnschrift Condensed" panose="020B0502040204020203" pitchFamily="34" charset="0"/>
              </a:rPr>
              <a:t>both a measuring electrode and a reference electrode. The measuring electrode detects changes in the </a:t>
            </a:r>
            <a:r>
              <a:rPr lang="en-US" sz="2400" cap="none" dirty="0" smtClean="0">
                <a:solidFill>
                  <a:schemeClr val="tx1"/>
                </a:solidFill>
                <a:latin typeface="Bahnschrift Condensed" panose="020B0502040204020203" pitchFamily="34" charset="0"/>
              </a:rPr>
              <a:t>p</a:t>
            </a:r>
            <a:r>
              <a:rPr lang="en-US" sz="2400" dirty="0" smtClean="0">
                <a:solidFill>
                  <a:schemeClr val="tx1"/>
                </a:solidFill>
                <a:latin typeface="Bahnschrift Condensed" panose="020B0502040204020203" pitchFamily="34" charset="0"/>
              </a:rPr>
              <a:t>H </a:t>
            </a:r>
            <a:r>
              <a:rPr lang="en-US" sz="2400" dirty="0">
                <a:solidFill>
                  <a:schemeClr val="tx1"/>
                </a:solidFill>
                <a:latin typeface="Bahnschrift Condensed" panose="020B0502040204020203" pitchFamily="34" charset="0"/>
              </a:rPr>
              <a:t>value while the reference provides a stable signal for </a:t>
            </a:r>
            <a:r>
              <a:rPr lang="en-US" sz="2400" dirty="0" smtClean="0">
                <a:solidFill>
                  <a:schemeClr val="tx1"/>
                </a:solidFill>
                <a:latin typeface="Bahnschrift Condensed" panose="020B0502040204020203" pitchFamily="34" charset="0"/>
              </a:rPr>
              <a:t>comparison.</a:t>
            </a:r>
            <a:endParaRPr lang="en-US" sz="2400" b="1" dirty="0"/>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pH Reading: 0 to 14</a:t>
            </a: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mV Reading: -1250mV to 1250mV</a:t>
            </a: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Solution Temperature: 0 to 100C</a:t>
            </a: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Ambient Temperature: -40 to 70C</a:t>
            </a:r>
            <a:br>
              <a:rPr lang="en-US" sz="2400" dirty="0">
                <a:solidFill>
                  <a:schemeClr val="tx1"/>
                </a:solidFill>
                <a:latin typeface="Bahnschrift Condensed" panose="020B0502040204020203" pitchFamily="34" charset="0"/>
              </a:rPr>
            </a:br>
            <a:r>
              <a:rPr lang="en-US" sz="2400" dirty="0">
                <a:solidFill>
                  <a:schemeClr val="tx1"/>
                </a:solidFill>
                <a:latin typeface="Bahnschrift Condensed" panose="020B0502040204020203" pitchFamily="34" charset="0"/>
              </a:rPr>
              <a:t>(0C to 70C at rated accuracy</a:t>
            </a:r>
            <a:r>
              <a:rPr lang="en-US" sz="2400" dirty="0" smtClean="0">
                <a:solidFill>
                  <a:schemeClr val="tx1"/>
                </a:solidFill>
                <a:latin typeface="Bahnschrift Condensed" panose="020B0502040204020203" pitchFamily="34" charset="0"/>
              </a:rPr>
              <a:t>)</a:t>
            </a:r>
            <a:endParaRPr lang="en-US" sz="2400" b="1" dirty="0">
              <a:solidFill>
                <a:schemeClr val="tx1"/>
              </a:solidFill>
              <a:latin typeface="Bahnschrift Condensed" panose="020B0502040204020203"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4200" b="96800" l="3400" r="98200">
                        <a14:foregroundMark x1="15800" y1="42000" x2="22200" y2="47200"/>
                        <a14:foregroundMark x1="14200" y1="44400" x2="19600" y2="51000"/>
                        <a14:foregroundMark x1="19400" y1="52000" x2="19400" y2="52000"/>
                        <a14:foregroundMark x1="38800" y1="10800" x2="42400" y2="10600"/>
                        <a14:foregroundMark x1="39800" y1="6200" x2="39800" y2="6200"/>
                        <a14:foregroundMark x1="7400" y1="15800" x2="7400" y2="15600"/>
                        <a14:foregroundMark x1="17800" y1="5400" x2="17800" y2="5400"/>
                        <a14:foregroundMark x1="85800" y1="69000" x2="85800" y2="69000"/>
                        <a14:foregroundMark x1="85800" y1="69000" x2="92400" y2="74800"/>
                        <a14:foregroundMark x1="89600" y1="67400" x2="89600" y2="67400"/>
                        <a14:foregroundMark x1="93400" y1="69800" x2="72000" y2="55200"/>
                        <a14:foregroundMark x1="72000" y1="55200" x2="67800" y2="52000"/>
                        <a14:foregroundMark x1="84800" y1="76600" x2="79000" y2="72600"/>
                        <a14:foregroundMark x1="85000" y1="78400" x2="87800" y2="77800"/>
                        <a14:foregroundMark x1="85000" y1="77000" x2="75400" y2="73000"/>
                        <a14:foregroundMark x1="83000" y1="77000" x2="93800" y2="75200"/>
                        <a14:backgroundMark x1="16600" y1="34800" x2="54400" y2="58200"/>
                        <a14:backgroundMark x1="52400" y1="54200" x2="29600" y2="39600"/>
                        <a14:backgroundMark x1="52000" y1="40800" x2="63200" y2="48600"/>
                        <a14:backgroundMark x1="60200" y1="33200" x2="60200" y2="33200"/>
                        <a14:backgroundMark x1="39400" y1="19200" x2="39400" y2="19200"/>
                        <a14:backgroundMark x1="32800" y1="10000" x2="32800" y2="10000"/>
                        <a14:backgroundMark x1="32400" y1="16400" x2="32400" y2="16400"/>
                        <a14:backgroundMark x1="42000" y1="76800" x2="42000" y2="76800"/>
                        <a14:backgroundMark x1="37800" y1="75600" x2="37800" y2="75600"/>
                        <a14:backgroundMark x1="24400" y1="72400" x2="24400" y2="72400"/>
                        <a14:backgroundMark x1="22000" y1="69200" x2="22000" y2="69200"/>
                      </a14:backgroundRemoval>
                    </a14:imgEffect>
                  </a14:imgLayer>
                </a14:imgProps>
              </a:ext>
              <a:ext uri="{28A0092B-C50C-407E-A947-70E740481C1C}">
                <a14:useLocalDpi xmlns:a14="http://schemas.microsoft.com/office/drawing/2010/main" val="0"/>
              </a:ext>
            </a:extLst>
          </a:blip>
          <a:stretch>
            <a:fillRect/>
          </a:stretch>
        </p:blipFill>
        <p:spPr>
          <a:xfrm>
            <a:off x="6235338" y="3470910"/>
            <a:ext cx="2729592" cy="2729592"/>
          </a:xfrm>
          <a:prstGeom prst="rect">
            <a:avLst/>
          </a:prstGeom>
        </p:spPr>
      </p:pic>
    </p:spTree>
    <p:extLst>
      <p:ext uri="{BB962C8B-B14F-4D97-AF65-F5344CB8AC3E}">
        <p14:creationId xmlns:p14="http://schemas.microsoft.com/office/powerpoint/2010/main" val="593819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800145"/>
            <a:ext cx="8791575" cy="837066"/>
          </a:xfrm>
        </p:spPr>
        <p:txBody>
          <a:bodyPr/>
          <a:lstStyle/>
          <a:p>
            <a:r>
              <a:rPr lang="en-US" dirty="0" smtClean="0">
                <a:latin typeface="Bahnschrift Condensed" panose="020B0502040204020203" pitchFamily="34" charset="0"/>
              </a:rPr>
              <a:t>temperature SENSOR</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1876424" y="1637211"/>
            <a:ext cx="8791575" cy="4545875"/>
          </a:xfrm>
        </p:spPr>
        <p:txBody>
          <a:bodyPr/>
          <a:lstStyle/>
          <a:p>
            <a:r>
              <a:rPr lang="en-US" dirty="0" smtClean="0">
                <a:solidFill>
                  <a:schemeClr val="tx1"/>
                </a:solidFill>
                <a:latin typeface="Bahnschrift Condensed" panose="020B0502040204020203" pitchFamily="34" charset="0"/>
              </a:rPr>
              <a:t>Temperature is a crucial factor for determining the quality of water. The sensor used in this equipment is a ds18b20 model temperature sensor. This is a waterproof sensor that is cased in a stainless STEEL AND HAS OPEN END PROBES FOR EASY CONNECTIVITY.</a:t>
            </a:r>
          </a:p>
          <a:p>
            <a:r>
              <a:rPr lang="en-US" dirty="0" smtClean="0">
                <a:solidFill>
                  <a:schemeClr val="tx1"/>
                </a:solidFill>
                <a:latin typeface="Bahnschrift Condensed" panose="020B0502040204020203" pitchFamily="34" charset="0"/>
              </a:rPr>
              <a:t>Usable temperature range: -55 to 125°C (-67°F to +257°F)</a:t>
            </a:r>
          </a:p>
          <a:p>
            <a:r>
              <a:rPr lang="en-US" dirty="0" smtClean="0">
                <a:solidFill>
                  <a:schemeClr val="tx1"/>
                </a:solidFill>
                <a:latin typeface="Bahnschrift Condensed" panose="020B0502040204020203" pitchFamily="34" charset="0"/>
              </a:rPr>
              <a:t>Uses 1-Wire interface- requires only one digital pin for communication</a:t>
            </a:r>
          </a:p>
          <a:p>
            <a:r>
              <a:rPr lang="en-US" dirty="0" smtClean="0">
                <a:solidFill>
                  <a:schemeClr val="tx1"/>
                </a:solidFill>
                <a:latin typeface="Bahnschrift Condensed" panose="020B0502040204020203" pitchFamily="34" charset="0"/>
              </a:rPr>
              <a:t>Works with 3.3v as well as with 5v supply.</a:t>
            </a:r>
          </a:p>
          <a:p>
            <a:endParaRPr lang="en-US" dirty="0" smtClean="0">
              <a:solidFill>
                <a:schemeClr val="tx1"/>
              </a:solidFill>
              <a:latin typeface="Bahnschrift Condensed" panose="020B0502040204020203" pitchFamily="34" charset="0"/>
            </a:endParaRPr>
          </a:p>
          <a:p>
            <a:endParaRPr lang="en-US" dirty="0">
              <a:solidFill>
                <a:schemeClr val="tx1"/>
              </a:solidFill>
              <a:latin typeface="Bahnschrift Condensed" panose="020B0502040204020203" pitchFamily="34"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6000" b="90000" l="2667" r="95167">
                        <a14:foregroundMark x1="75500" y1="28500" x2="83667" y2="32000"/>
                        <a14:foregroundMark x1="83667" y1="32000" x2="95167" y2="37500"/>
                        <a14:foregroundMark x1="93000" y1="39833" x2="81667" y2="35000"/>
                        <a14:foregroundMark x1="82000" y1="34667" x2="82000" y2="34667"/>
                        <a14:foregroundMark x1="81667" y1="34667" x2="74167" y2="31000"/>
                        <a14:foregroundMark x1="26167" y1="24500" x2="17167" y2="30167"/>
                        <a14:foregroundMark x1="18333" y1="29333" x2="21167" y2="27167"/>
                        <a14:foregroundMark x1="21167" y1="27167" x2="25833" y2="24167"/>
                        <a14:backgroundMark x1="7333" y1="10167" x2="6833" y2="38333"/>
                        <a14:backgroundMark x1="7667" y1="36500" x2="43667" y2="12333"/>
                        <a14:backgroundMark x1="43667" y1="12333" x2="7333" y2="9167"/>
                        <a14:backgroundMark x1="11000" y1="47333" x2="11000" y2="52500"/>
                        <a14:backgroundMark x1="11000" y1="52500" x2="11000" y2="52500"/>
                        <a14:backgroundMark x1="14833" y1="60000" x2="20667" y2="65667"/>
                        <a14:backgroundMark x1="47667" y1="69000" x2="55000" y2="65667"/>
                        <a14:backgroundMark x1="56167" y1="65333" x2="56167" y2="65333"/>
                        <a14:backgroundMark x1="42000" y1="70333" x2="42000" y2="70333"/>
                        <a14:backgroundMark x1="60500" y1="31500" x2="60500" y2="31500"/>
                        <a14:backgroundMark x1="59000" y1="30833" x2="59000" y2="30833"/>
                        <a14:backgroundMark x1="50667" y1="23833" x2="50667" y2="23833"/>
                        <a14:backgroundMark x1="52500" y1="21333" x2="52500" y2="21333"/>
                        <a14:backgroundMark x1="49000" y1="23500" x2="49000" y2="23500"/>
                        <a14:backgroundMark x1="21333" y1="66167" x2="21333" y2="66167"/>
                        <a14:backgroundMark x1="23167" y1="67333" x2="23167" y2="67333"/>
                      </a14:backgroundRemoval>
                    </a14:imgEffect>
                  </a14:imgLayer>
                </a14:imgProps>
              </a:ext>
              <a:ext uri="{28A0092B-C50C-407E-A947-70E740481C1C}">
                <a14:useLocalDpi xmlns:a14="http://schemas.microsoft.com/office/drawing/2010/main" val="0"/>
              </a:ext>
            </a:extLst>
          </a:blip>
          <a:stretch>
            <a:fillRect/>
          </a:stretch>
        </p:blipFill>
        <p:spPr>
          <a:xfrm>
            <a:off x="6035040" y="3368040"/>
            <a:ext cx="2299063" cy="2299063"/>
          </a:xfrm>
          <a:prstGeom prst="rect">
            <a:avLst/>
          </a:prstGeom>
        </p:spPr>
      </p:pic>
    </p:spTree>
    <p:extLst>
      <p:ext uri="{BB962C8B-B14F-4D97-AF65-F5344CB8AC3E}">
        <p14:creationId xmlns:p14="http://schemas.microsoft.com/office/powerpoint/2010/main" val="2066397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47003"/>
            <a:ext cx="8791575" cy="1376997"/>
          </a:xfrm>
        </p:spPr>
        <p:txBody>
          <a:bodyPr>
            <a:normAutofit/>
          </a:bodyPr>
          <a:lstStyle/>
          <a:p>
            <a:r>
              <a:rPr lang="en-US" sz="4300" dirty="0" smtClean="0">
                <a:latin typeface="Bahnschrift Condensed" panose="020B0502040204020203" pitchFamily="34" charset="0"/>
              </a:rPr>
              <a:t>TURBIDITY SENSOR:</a:t>
            </a:r>
            <a:endParaRPr lang="en-US" sz="4300" dirty="0">
              <a:latin typeface="Bahnschrift Condensed" panose="020B0502040204020203" pitchFamily="34" charset="0"/>
            </a:endParaRPr>
          </a:p>
        </p:txBody>
      </p:sp>
      <p:sp>
        <p:nvSpPr>
          <p:cNvPr id="3" name="Subtitle 2"/>
          <p:cNvSpPr>
            <a:spLocks noGrp="1"/>
          </p:cNvSpPr>
          <p:nvPr>
            <p:ph type="subTitle" idx="1"/>
          </p:nvPr>
        </p:nvSpPr>
        <p:spPr>
          <a:xfrm>
            <a:off x="1876423" y="1790654"/>
            <a:ext cx="8791575" cy="4366305"/>
          </a:xfrm>
        </p:spPr>
        <p:txBody>
          <a:bodyPr>
            <a:noAutofit/>
          </a:bodyPr>
          <a:lstStyle/>
          <a:p>
            <a:r>
              <a:rPr lang="en-US" sz="2400" dirty="0">
                <a:solidFill>
                  <a:schemeClr val="tx1"/>
                </a:solidFill>
                <a:latin typeface="Bahnschrift Condensed" panose="020B0502040204020203" pitchFamily="34" charset="0"/>
              </a:rPr>
              <a:t>The </a:t>
            </a:r>
            <a:r>
              <a:rPr lang="en-US" sz="2400" dirty="0" smtClean="0">
                <a:solidFill>
                  <a:schemeClr val="tx1"/>
                </a:solidFill>
                <a:latin typeface="Bahnschrift Condensed" panose="020B0502040204020203" pitchFamily="34" charset="0"/>
              </a:rPr>
              <a:t>Arduino </a:t>
            </a:r>
            <a:r>
              <a:rPr lang="en-US" sz="2400" dirty="0">
                <a:solidFill>
                  <a:schemeClr val="tx1"/>
                </a:solidFill>
                <a:latin typeface="Bahnschrift Condensed" panose="020B0502040204020203" pitchFamily="34" charset="0"/>
              </a:rPr>
              <a:t>turbidity sensor detects water quality by measuring level of </a:t>
            </a:r>
            <a:r>
              <a:rPr lang="en-US" sz="2400" dirty="0" smtClean="0">
                <a:solidFill>
                  <a:schemeClr val="tx1"/>
                </a:solidFill>
                <a:latin typeface="Bahnschrift Condensed" panose="020B0502040204020203" pitchFamily="34" charset="0"/>
              </a:rPr>
              <a:t>turbidity. </a:t>
            </a:r>
            <a:r>
              <a:rPr lang="en-US" sz="2400" dirty="0">
                <a:solidFill>
                  <a:schemeClr val="tx1"/>
                </a:solidFill>
                <a:latin typeface="Bahnschrift Condensed" panose="020B0502040204020203" pitchFamily="34" charset="0"/>
              </a:rPr>
              <a:t>It is able to detect suspended particles in water by measuring the light transmittance and scattering rate which changes with the amount of total suspended solids (TSS) in water. As the TTS increases, the liquid turbidity level increases. </a:t>
            </a:r>
            <a:endParaRPr lang="en-US" sz="2400" dirty="0" smtClean="0">
              <a:solidFill>
                <a:schemeClr val="tx1"/>
              </a:solidFill>
              <a:latin typeface="Bahnschrift Condensed" panose="020B0502040204020203" pitchFamily="34" charset="0"/>
            </a:endParaRP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Operating Voltage: 5V DC</a:t>
            </a: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Operating Current: 40mA (MAX)</a:t>
            </a: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Response Time : &lt;500ms</a:t>
            </a:r>
          </a:p>
          <a:p>
            <a:pPr marL="342900" indent="-342900">
              <a:buFont typeface="Wingdings" panose="05000000000000000000" pitchFamily="2" charset="2"/>
              <a:buChar char="§"/>
            </a:pPr>
            <a:r>
              <a:rPr lang="en-US" sz="2400" dirty="0">
                <a:solidFill>
                  <a:schemeClr val="tx1"/>
                </a:solidFill>
                <a:latin typeface="Bahnschrift Condensed" panose="020B0502040204020203" pitchFamily="34" charset="0"/>
              </a:rPr>
              <a:t>Insulation Resistance: 100M (</a:t>
            </a:r>
            <a:r>
              <a:rPr lang="en-US" sz="2400" dirty="0" smtClean="0">
                <a:solidFill>
                  <a:schemeClr val="tx1"/>
                </a:solidFill>
                <a:latin typeface="Bahnschrift Condensed" panose="020B0502040204020203" pitchFamily="34" charset="0"/>
              </a:rPr>
              <a:t>Min)</a:t>
            </a:r>
            <a:endParaRPr lang="en-US" sz="2400" dirty="0">
              <a:solidFill>
                <a:schemeClr val="tx1"/>
              </a:solidFill>
              <a:latin typeface="Bahnschrift Condensed" panose="020B0502040204020203" pitchFamily="34" charset="0"/>
            </a:endParaRP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60875" y1="25750" x2="68625" y2="20125"/>
                        <a14:foregroundMark x1="68625" y1="21125" x2="77500" y2="26875"/>
                        <a14:foregroundMark x1="34875" y1="38750" x2="35500" y2="35625"/>
                        <a14:foregroundMark x1="36750" y1="33500" x2="36750" y2="33500"/>
                        <a14:foregroundMark x1="28125" y1="67375" x2="56000" y2="65875"/>
                        <a14:foregroundMark x1="23750" y1="59875" x2="38375" y2="53000"/>
                        <a14:backgroundMark x1="26375" y1="57250" x2="36250" y2="52625"/>
                        <a14:backgroundMark x1="34375" y1="54250" x2="34375" y2="54125"/>
                        <a14:backgroundMark x1="35375" y1="53875" x2="35375" y2="53750"/>
                        <a14:backgroundMark x1="36875" y1="53125" x2="36875" y2="53125"/>
                        <a14:backgroundMark x1="37625" y1="52750" x2="37625" y2="52750"/>
                        <a14:backgroundMark x1="37625" y1="52750" x2="35125" y2="54250"/>
                        <a14:backgroundMark x1="23750" y1="60125" x2="55750" y2="66000"/>
                        <a14:backgroundMark x1="29875" y1="71875" x2="45125" y2="69000"/>
                      </a14:backgroundRemoval>
                    </a14:imgEffect>
                  </a14:imgLayer>
                </a14:imgProps>
              </a:ext>
              <a:ext uri="{28A0092B-C50C-407E-A947-70E740481C1C}">
                <a14:useLocalDpi xmlns:a14="http://schemas.microsoft.com/office/drawing/2010/main" val="0"/>
              </a:ext>
            </a:extLst>
          </a:blip>
          <a:srcRect l="5735" t="17731" b="46800"/>
          <a:stretch/>
        </p:blipFill>
        <p:spPr>
          <a:xfrm>
            <a:off x="5913120" y="3620850"/>
            <a:ext cx="5314328" cy="1999662"/>
          </a:xfrm>
          <a:prstGeom prst="rect">
            <a:avLst/>
          </a:prstGeom>
        </p:spPr>
      </p:pic>
    </p:spTree>
    <p:extLst>
      <p:ext uri="{BB962C8B-B14F-4D97-AF65-F5344CB8AC3E}">
        <p14:creationId xmlns:p14="http://schemas.microsoft.com/office/powerpoint/2010/main" val="10516705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526</TotalTime>
  <Words>596</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Condensed</vt:lpstr>
      <vt:lpstr>Trebuchet MS</vt:lpstr>
      <vt:lpstr>Tw Cen MT</vt:lpstr>
      <vt:lpstr>Wingdings</vt:lpstr>
      <vt:lpstr>Circuit</vt:lpstr>
      <vt:lpstr>IOT based river water quality monitoring system using IBM cloud</vt:lpstr>
      <vt:lpstr>PowerPoint Presentation</vt:lpstr>
      <vt:lpstr>Objective</vt:lpstr>
      <vt:lpstr>PowerPoint Presentation</vt:lpstr>
      <vt:lpstr>Technical requirements:</vt:lpstr>
      <vt:lpstr>DESIGN description</vt:lpstr>
      <vt:lpstr>pH sensor</vt:lpstr>
      <vt:lpstr>temperature SENSOR</vt:lpstr>
      <vt:lpstr>TURBIDITY SENSOR:</vt:lpstr>
      <vt:lpstr>Arduino Uno:</vt:lpstr>
      <vt:lpstr>Node mcu:</vt:lpstr>
      <vt:lpstr>Arduino ide:</vt:lpstr>
      <vt:lpstr>Node red</vt:lpstr>
      <vt:lpstr>IBM cloud services:</vt:lpstr>
      <vt:lpstr>Mit app inventor</vt:lpstr>
      <vt:lpstr>Flow design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river water quality monitoring system using IBM cloud</dc:title>
  <dc:creator>Vinay Mantha</dc:creator>
  <cp:lastModifiedBy>Vinay Mantha</cp:lastModifiedBy>
  <cp:revision>40</cp:revision>
  <dcterms:created xsi:type="dcterms:W3CDTF">2019-05-29T00:41:49Z</dcterms:created>
  <dcterms:modified xsi:type="dcterms:W3CDTF">2019-05-31T09:02:19Z</dcterms:modified>
</cp:coreProperties>
</file>