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263" r:id="rId3"/>
    <p:sldId id="264" r:id="rId4"/>
    <p:sldId id="271" r:id="rId5"/>
    <p:sldId id="270" r:id="rId6"/>
    <p:sldId id="265" r:id="rId7"/>
    <p:sldId id="287" r:id="rId8"/>
    <p:sldId id="267" r:id="rId9"/>
    <p:sldId id="272" r:id="rId10"/>
    <p:sldId id="288" r:id="rId11"/>
    <p:sldId id="273" r:id="rId12"/>
    <p:sldId id="275" r:id="rId13"/>
    <p:sldId id="276" r:id="rId14"/>
    <p:sldId id="289" r:id="rId15"/>
    <p:sldId id="281" r:id="rId16"/>
    <p:sldId id="291" r:id="rId17"/>
    <p:sldId id="292" r:id="rId18"/>
    <p:sldId id="285" r:id="rId19"/>
    <p:sldId id="305" r:id="rId20"/>
    <p:sldId id="306" r:id="rId21"/>
    <p:sldId id="283" r:id="rId22"/>
    <p:sldId id="277" r:id="rId23"/>
    <p:sldId id="309" r:id="rId24"/>
    <p:sldId id="284" r:id="rId25"/>
    <p:sldId id="317" r:id="rId26"/>
    <p:sldId id="318" r:id="rId27"/>
    <p:sldId id="293" r:id="rId28"/>
    <p:sldId id="316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1pPr>
    <a:lvl2pPr marL="457200" algn="ctr" rtl="0" fontAlgn="base">
      <a:spcBef>
        <a:spcPct val="0"/>
      </a:spcBef>
      <a:spcAft>
        <a:spcPct val="0"/>
      </a:spcAft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2pPr>
    <a:lvl3pPr marL="914400" algn="ctr" rtl="0" fontAlgn="base">
      <a:spcBef>
        <a:spcPct val="0"/>
      </a:spcBef>
      <a:spcAft>
        <a:spcPct val="0"/>
      </a:spcAft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3pPr>
    <a:lvl4pPr marL="1371600" algn="ctr" rtl="0" fontAlgn="base">
      <a:spcBef>
        <a:spcPct val="0"/>
      </a:spcBef>
      <a:spcAft>
        <a:spcPct val="0"/>
      </a:spcAft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4pPr>
    <a:lvl5pPr marL="1828800" algn="ctr" rtl="0" fontAlgn="base">
      <a:spcBef>
        <a:spcPct val="0"/>
      </a:spcBef>
      <a:spcAft>
        <a:spcPct val="0"/>
      </a:spcAft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5pPr>
    <a:lvl6pPr marL="2286000" algn="l" defTabSz="914400" rtl="0" eaLnBrk="1" latinLnBrk="0" hangingPunct="1"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6pPr>
    <a:lvl7pPr marL="2743200" algn="l" defTabSz="914400" rtl="0" eaLnBrk="1" latinLnBrk="0" hangingPunct="1"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7pPr>
    <a:lvl8pPr marL="3200400" algn="l" defTabSz="914400" rtl="0" eaLnBrk="1" latinLnBrk="0" hangingPunct="1"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8pPr>
    <a:lvl9pPr marL="3657600" algn="l" defTabSz="914400" rtl="0" eaLnBrk="1" latinLnBrk="0" hangingPunct="1">
      <a:defRPr sz="6000" kern="1200" baseline="-25000">
        <a:solidFill>
          <a:schemeClr val="bg1"/>
        </a:solidFill>
        <a:latin typeface="微软雅黑" pitchFamily="34" charset="-122"/>
        <a:ea typeface="微软雅黑" pitchFamily="34" charset="-122"/>
        <a:cs typeface="+mn-cs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122" y="-96"/>
      </p:cViewPr>
      <p:guideLst>
        <p:guide orient="horz" pos="2184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25331-3A19-401D-93F8-3AC5713F7D8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C2C67-7EBB-473B-BD05-B47610314B1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8CE8E-8B23-4DD2-95D2-ACE1A06E338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87A0D-DC09-4181-97FF-F623D5DA4FB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3D64F-5F0F-4E27-ADD4-30E047CF308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3BC8C-CBE2-48CA-A0E5-24691913D5F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DAAB1-B44E-4D44-971B-2038370963F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5C044-F98D-4BBA-88F9-5D43F2F51D34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4EF02-07A2-45A7-ADDA-237A4DEEDABC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98DD5-FF02-46DF-B741-F8FC846D058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928FA-0EE6-48E9-A1C0-7C3AAC5C7F5B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aseline="0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1pPr>
          </a:lstStyle>
          <a:p>
            <a:pPr>
              <a:defRPr/>
            </a:pPr>
            <a:fld id="{07B4A19E-AEFA-4511-874B-43CCCA5ED2CD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iel-lemire.com/fr/abstracts/SDM2005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chaoqun.com/2008/09/slope_one/" TargetMode="External"/><Relationship Id="rId2" Type="http://schemas.openxmlformats.org/officeDocument/2006/relationships/hyperlink" Target="http://en.wikipedia.org/wiki/Slope_On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ode.google.com/p/openslopeone" TargetMode="External"/><Relationship Id="rId4" Type="http://schemas.openxmlformats.org/officeDocument/2006/relationships/hyperlink" Target="http://taste.sourceforge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chinablog.com/2007/01/blog-post.html" TargetMode="External"/><Relationship Id="rId2" Type="http://schemas.openxmlformats.org/officeDocument/2006/relationships/hyperlink" Target="http://tinyurl.com/ouk9ev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commender_syste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vita.com/2007/01/15/svd-recommendation-system-in-ruby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ingular_value_decomposition" TargetMode="External"/><Relationship Id="rId3" Type="http://schemas.openxmlformats.org/officeDocument/2006/relationships/hyperlink" Target="http://www.netlib.org/blas/" TargetMode="External"/><Relationship Id="rId7" Type="http://schemas.openxmlformats.org/officeDocument/2006/relationships/hyperlink" Target="http://www.cs.uiowa.edu/~dstewart/meschach/" TargetMode="External"/><Relationship Id="rId2" Type="http://schemas.openxmlformats.org/officeDocument/2006/relationships/hyperlink" Target="http://www.netlib.org/lapack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edlab.mit.edu/~dr/svdlibc/" TargetMode="External"/><Relationship Id="rId5" Type="http://schemas.openxmlformats.org/officeDocument/2006/relationships/hyperlink" Target="http://www.scipy.org/" TargetMode="External"/><Relationship Id="rId10" Type="http://schemas.openxmlformats.org/officeDocument/2006/relationships/hyperlink" Target="http://divisi.media.mit.edu/" TargetMode="External"/><Relationship Id="rId4" Type="http://schemas.openxmlformats.org/officeDocument/2006/relationships/hyperlink" Target="http://numpy.scipy.org/" TargetMode="External"/><Relationship Id="rId9" Type="http://schemas.openxmlformats.org/officeDocument/2006/relationships/hyperlink" Target="http://www.cs.ubc.ca/~mariusm/index.php/FLANN/FLAN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chaoqun.com/2008/08/data-mining-with-python-orange-association_rule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sz="6000" b="1" smtClean="0">
                <a:solidFill>
                  <a:schemeClr val="bg1"/>
                </a:solidFill>
                <a:ea typeface="微软雅黑" pitchFamily="34" charset="-122"/>
              </a:rPr>
              <a:t>智能推荐系统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r" eaLnBrk="1" hangingPunct="1">
              <a:buFontTx/>
              <a:buNone/>
            </a:pPr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超群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.com</a:t>
            </a:r>
            <a:endParaRPr lang="zh-CN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r" eaLnBrk="1" hangingPunct="1">
              <a:buFontTx/>
              <a:buNone/>
            </a:pPr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fuchaoqun@gmail.com</a:t>
            </a:r>
          </a:p>
          <a:p>
            <a:pPr marL="0" indent="0" algn="r" eaLnBrk="1" hangingPunct="1">
              <a:buFontTx/>
              <a:buNone/>
            </a:pPr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http://www.fuchaoqun.com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2208213"/>
            <a:ext cx="9278938" cy="1220787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Slope 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Slope One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/>
        </p:nvGraphicFramePr>
        <p:xfrm>
          <a:off x="1371600" y="1492250"/>
          <a:ext cx="6400800" cy="445770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</a:tblGrid>
              <a:tr h="111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对歌曲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打分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对歌曲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打分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张三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李四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王五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？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Simper Could Be Better</a:t>
            </a:r>
          </a:p>
        </p:txBody>
      </p:sp>
      <p:sp>
        <p:nvSpPr>
          <p:cNvPr id="2052" name="Rectangle 3"/>
          <p:cNvSpPr>
            <a:spLocks noChangeArrowheads="1"/>
          </p:cNvSpPr>
          <p:nvPr>
            <p:ph type="body" sz="half" idx="4294967295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2005</a:t>
            </a:r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年由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Daniel Lemire</a:t>
            </a:r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提出</a:t>
            </a:r>
            <a:endParaRPr lang="en-US" sz="28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zh-CN" sz="2000" smtClean="0">
                <a:latin typeface="微软雅黑" pitchFamily="34" charset="-122"/>
                <a:ea typeface="微软雅黑" pitchFamily="34" charset="-122"/>
                <a:hlinkClick r:id="rId3"/>
              </a:rPr>
              <a:t>http://www.daniel-lemire.com/fr/abstracts/SDM2005.html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zh-CN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加权平均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>
              <a:buFontTx/>
              <a:buNone/>
            </a:pPr>
            <a:endParaRPr lang="zh-CN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zh-CN" altLang="zh-CN" sz="280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42938" y="4260850"/>
          <a:ext cx="7916862" cy="1255713"/>
        </p:xfrm>
        <a:graphic>
          <a:graphicData uri="http://schemas.openxmlformats.org/presentationml/2006/ole">
            <p:oleObj spid="_x0000_s2050" name="公式" r:id="rId4" imgW="24764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Slope One</a:t>
            </a:r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16387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250825" y="1600200"/>
            <a:ext cx="8713788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900" smtClean="0">
                <a:latin typeface="微软雅黑" pitchFamily="34" charset="-122"/>
                <a:ea typeface="微软雅黑" pitchFamily="34" charset="-122"/>
                <a:hlinkClick r:id="rId2"/>
              </a:rPr>
              <a:t>http://en.wikipedia.org/wiki/Slope_One</a:t>
            </a:r>
            <a:r>
              <a:rPr lang="zh-CN" altLang="zh-CN" sz="290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2900" smtClean="0">
                <a:latin typeface="微软雅黑" pitchFamily="34" charset="-122"/>
                <a:ea typeface="微软雅黑" pitchFamily="34" charset="-122"/>
                <a:hlinkClick r:id="rId3"/>
              </a:rPr>
              <a:t>http://www.fuchaoqun.com/2008/09/slope_one/</a:t>
            </a:r>
            <a:r>
              <a:rPr lang="zh-CN" altLang="zh-CN" sz="300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sz="2900" smtClean="0">
                <a:latin typeface="微软雅黑" pitchFamily="34" charset="-122"/>
                <a:ea typeface="微软雅黑" pitchFamily="34" charset="-122"/>
              </a:rPr>
              <a:t>算法实现：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sz="2600" smtClean="0">
                <a:latin typeface="微软雅黑" pitchFamily="34" charset="-122"/>
                <a:ea typeface="微软雅黑" pitchFamily="34" charset="-122"/>
              </a:rPr>
              <a:t>Taste(Java)</a:t>
            </a:r>
            <a:r>
              <a:rPr lang="zh-CN" sz="2600" smtClean="0"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sz="26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600" smtClean="0">
                <a:latin typeface="微软雅黑" pitchFamily="34" charset="-122"/>
                <a:ea typeface="微软雅黑" pitchFamily="34" charset="-122"/>
                <a:hlinkClick r:id="rId4"/>
              </a:rPr>
              <a:t>http://taste.sourceforge.net/</a:t>
            </a:r>
            <a:endParaRPr lang="en-US" altLang="zh-CN" sz="260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600" smtClean="0">
                <a:latin typeface="微软雅黑" pitchFamily="34" charset="-122"/>
                <a:ea typeface="微软雅黑" pitchFamily="34" charset="-122"/>
              </a:rPr>
              <a:t>OpenSlopeOne(MySQL</a:t>
            </a:r>
            <a:r>
              <a:rPr lang="zh-CN" sz="2600" smtClean="0">
                <a:latin typeface="微软雅黑" pitchFamily="34" charset="-122"/>
                <a:ea typeface="微软雅黑" pitchFamily="34" charset="-122"/>
              </a:rPr>
              <a:t>存储过程</a:t>
            </a:r>
            <a:r>
              <a:rPr lang="zh-CN" altLang="zh-CN" sz="26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sz="2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600" smtClean="0">
                <a:latin typeface="微软雅黑" pitchFamily="34" charset="-122"/>
                <a:ea typeface="微软雅黑" pitchFamily="34" charset="-122"/>
                <a:hlinkClick r:id="rId5"/>
              </a:rPr>
              <a:t>http://code.google.com/p/openslopeone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2208213"/>
            <a:ext cx="9278938" cy="1220787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相似性度量方法</a:t>
            </a:r>
          </a:p>
        </p:txBody>
      </p:sp>
      <p:pic>
        <p:nvPicPr>
          <p:cNvPr id="3076" name="Picture 3" descr="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3" y="1484313"/>
            <a:ext cx="9144000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0" y="6308725"/>
            <a:ext cx="6405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sz="1800" baseline="0">
                <a:solidFill>
                  <a:schemeClr val="tx1"/>
                </a:solidFill>
              </a:rPr>
              <a:t>基于项目评分预测的协同过滤推荐算法</a:t>
            </a:r>
            <a:r>
              <a:rPr lang="zh-CN" altLang="zh-CN" sz="1800" baseline="0">
                <a:solidFill>
                  <a:schemeClr val="tx1"/>
                </a:solidFill>
              </a:rPr>
              <a:t>(</a:t>
            </a:r>
            <a:r>
              <a:rPr lang="zh-CN" sz="1800" baseline="0">
                <a:solidFill>
                  <a:schemeClr val="tx1"/>
                </a:solidFill>
              </a:rPr>
              <a:t>邓爱林</a:t>
            </a:r>
            <a:r>
              <a:rPr lang="zh-CN" altLang="zh-CN" sz="1800" baseline="0">
                <a:solidFill>
                  <a:schemeClr val="tx1"/>
                </a:solidFill>
              </a:rPr>
              <a:t>,</a:t>
            </a:r>
            <a:r>
              <a:rPr lang="zh-CN" sz="1800" baseline="0">
                <a:solidFill>
                  <a:schemeClr val="tx1"/>
                </a:solidFill>
              </a:rPr>
              <a:t>朱扬勇</a:t>
            </a:r>
            <a:r>
              <a:rPr lang="zh-CN" altLang="zh-CN" sz="1800" baseline="0">
                <a:solidFill>
                  <a:schemeClr val="tx1"/>
                </a:solidFill>
              </a:rPr>
              <a:t>,</a:t>
            </a:r>
            <a:r>
              <a:rPr lang="zh-CN" sz="1800" baseline="0">
                <a:solidFill>
                  <a:schemeClr val="tx1"/>
                </a:solidFill>
              </a:rPr>
              <a:t>施伯乐</a:t>
            </a:r>
            <a:r>
              <a:rPr lang="zh-CN" altLang="zh-CN" sz="1800" baseline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57188" y="4429125"/>
          <a:ext cx="8199437" cy="1146175"/>
        </p:xfrm>
        <a:graphic>
          <a:graphicData uri="http://schemas.openxmlformats.org/presentationml/2006/ole">
            <p:oleObj spid="_x0000_s3074" r:id="rId4" imgW="3810197" imgH="533477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4100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395288" y="2924175"/>
            <a:ext cx="8291512" cy="31257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如果大量的数据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miss</a:t>
            </a:r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怎么办？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endParaRPr lang="zh-CN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很不幸，这个很常见，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netflix prize</a:t>
            </a:r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数据缺失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99%</a:t>
            </a:r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，新浪音乐更糟糕，由于长尾效应，新浪音乐数据缺失率</a:t>
            </a:r>
            <a:r>
              <a:rPr lang="zh-CN" altLang="zh-CN" sz="2800" smtClean="0">
                <a:latin typeface="微软雅黑" pitchFamily="34" charset="-122"/>
                <a:ea typeface="微软雅黑" pitchFamily="34" charset="-122"/>
              </a:rPr>
              <a:t>99.5%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23850" y="1412875"/>
          <a:ext cx="8199438" cy="1146175"/>
        </p:xfrm>
        <a:graphic>
          <a:graphicData uri="http://schemas.openxmlformats.org/presentationml/2006/ole">
            <p:oleObj spid="_x0000_s4098" r:id="rId3" imgW="3810197" imgH="533477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z="6000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SVD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00113" y="2205038"/>
            <a:ext cx="1798637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zh-CN" altLang="zh-CN" sz="1800" baseline="0">
              <a:solidFill>
                <a:schemeClr val="tx1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563938" y="2205038"/>
            <a:ext cx="719137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zh-CN" altLang="zh-CN" sz="1800" baseline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860925" y="2205038"/>
            <a:ext cx="7191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zh-CN" altLang="zh-CN" sz="1800" baseline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300788" y="2205038"/>
            <a:ext cx="18002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zh-CN" altLang="zh-CN" sz="1800" baseline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008313" y="3225800"/>
            <a:ext cx="315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=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429125" y="2349500"/>
            <a:ext cx="315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×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797550" y="2276475"/>
            <a:ext cx="315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×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619250" y="3284538"/>
            <a:ext cx="334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708400" y="32845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016500" y="2349500"/>
            <a:ext cx="31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959600" y="2349500"/>
            <a:ext cx="33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268538" y="5589588"/>
            <a:ext cx="547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zh-CN" sz="3200" baseline="0">
                <a:solidFill>
                  <a:schemeClr val="tx1"/>
                </a:solidFill>
              </a:rPr>
              <a:t>R</a:t>
            </a:r>
            <a:r>
              <a:rPr lang="zh-CN" altLang="zh-CN" sz="3200">
                <a:solidFill>
                  <a:schemeClr val="tx1"/>
                </a:solidFill>
              </a:rPr>
              <a:t>m×n</a:t>
            </a:r>
            <a:r>
              <a:rPr lang="zh-CN" altLang="zh-CN" sz="3200" baseline="0">
                <a:solidFill>
                  <a:schemeClr val="tx1"/>
                </a:solidFill>
              </a:rPr>
              <a:t> = U</a:t>
            </a:r>
            <a:r>
              <a:rPr lang="zh-CN" altLang="zh-CN" sz="3200">
                <a:solidFill>
                  <a:schemeClr val="tx1"/>
                </a:solidFill>
              </a:rPr>
              <a:t>m×r</a:t>
            </a:r>
            <a:r>
              <a:rPr lang="zh-CN" altLang="zh-CN" sz="3200" baseline="0">
                <a:solidFill>
                  <a:schemeClr val="tx1"/>
                </a:solidFill>
              </a:rPr>
              <a:t> * S</a:t>
            </a:r>
            <a:r>
              <a:rPr lang="zh-CN" altLang="zh-CN" sz="3200">
                <a:solidFill>
                  <a:schemeClr val="tx1"/>
                </a:solidFill>
              </a:rPr>
              <a:t>r×r</a:t>
            </a:r>
            <a:r>
              <a:rPr lang="zh-CN" altLang="zh-CN" sz="3200" baseline="0">
                <a:solidFill>
                  <a:schemeClr val="tx1"/>
                </a:solidFill>
              </a:rPr>
              <a:t> * V</a:t>
            </a:r>
            <a:r>
              <a:rPr lang="zh-CN" altLang="zh-CN" sz="3200">
                <a:solidFill>
                  <a:schemeClr val="tx1"/>
                </a:solidFill>
              </a:rPr>
              <a:t>r×n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性质</a:t>
            </a:r>
          </a:p>
        </p:txBody>
      </p:sp>
      <p:sp>
        <p:nvSpPr>
          <p:cNvPr id="19459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468313" y="1341438"/>
            <a:ext cx="8374062" cy="5232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×n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 = U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m×r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 * S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r×r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* V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r×n</a:t>
            </a:r>
          </a:p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 = U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m×k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 * S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k×k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* V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k×n</a:t>
            </a:r>
          </a:p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其中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U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m×k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是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U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m×r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的前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列，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S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k×k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是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S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r×r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的前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行和前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列，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V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k×n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是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  <a:sym typeface="Arial" charset="0"/>
              </a:rPr>
              <a:t>V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r×n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的前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行</a:t>
            </a:r>
          </a:p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 ≈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×n</a:t>
            </a:r>
          </a:p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假如原矩阵是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10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万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×100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万的一个矩阵，原矩阵有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1000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亿个数据，如果采用奇异值分解保存为三个矩阵，取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k=100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，只需要总共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10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万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×100+100×100+100*100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万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=1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亿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1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千零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1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万，数据规模是原来的千分之一多点 </a:t>
            </a:r>
          </a:p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很多时候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×n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有很多不准确的数值在里面（比如缺失值），缩小到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k</a:t>
            </a: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的同时误差也缩小了</a:t>
            </a:r>
          </a:p>
          <a:p>
            <a:pPr marL="0" indent="0" eaLnBrk="1" fontAlgn="t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数学证明查阅：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  <a:hlinkClick r:id="rId2"/>
              </a:rPr>
              <a:t>http://tinyurl.com/ouk9ev</a:t>
            </a:r>
            <a:r>
              <a:rPr lang="en-US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 </a:t>
            </a:r>
            <a:endParaRPr lang="zh-CN" altLang="zh-CN" sz="2400" baseline="-25000" smtClean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 eaLnBrk="1" fontAlgn="t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另外可参见：数学之美 系列十八 － 矩阵运算和文本处理中的分类问题</a:t>
            </a: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  <a:hlinkClick r:id="rId3"/>
              </a:rPr>
              <a:t>http://googlechinablog.com/2007/01/blog-post.html</a:t>
            </a:r>
            <a:endParaRPr lang="zh-CN" altLang="zh-CN" sz="2400" baseline="-25000" smtClean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 eaLnBrk="1" fontAlgn="t" hangingPunct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zh-CN" altLang="zh-CN" sz="2400" baseline="-25000" smtClean="0">
                <a:latin typeface="微软雅黑" pitchFamily="34" charset="-122"/>
                <a:ea typeface="微软雅黑" pitchFamily="34" charset="-122"/>
                <a:sym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用在图片压缩</a:t>
            </a:r>
          </a:p>
        </p:txBody>
      </p:sp>
      <p:pic>
        <p:nvPicPr>
          <p:cNvPr id="20483" name="Picture 3" descr="svd_h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911350"/>
            <a:ext cx="257175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87450" y="5295900"/>
            <a:ext cx="639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sz="1800" baseline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原图</a:t>
            </a:r>
          </a:p>
        </p:txBody>
      </p:sp>
      <p:pic>
        <p:nvPicPr>
          <p:cNvPr id="20485" name="Picture 4" descr="svd_ht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911350"/>
            <a:ext cx="25908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 descr="svd_ht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325" y="1912938"/>
            <a:ext cx="25908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211638" y="5295900"/>
            <a:ext cx="722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K=10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7164388" y="5295900"/>
            <a:ext cx="723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1800" baseline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K=20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2850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推荐系统</a:t>
            </a: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介绍：</a:t>
            </a:r>
          </a:p>
          <a:p>
            <a:pPr eaLnBrk="1" hangingPunct="1"/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zh-CN" sz="2000" smtClean="0">
                <a:latin typeface="微软雅黑" pitchFamily="34" charset="-122"/>
                <a:ea typeface="微软雅黑" pitchFamily="34" charset="-122"/>
                <a:hlinkClick r:id="rId2"/>
              </a:rPr>
              <a:t>http://en.wikipedia.org/wiki/Recommender_system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sz="2800" smtClean="0">
                <a:latin typeface="微软雅黑" pitchFamily="34" charset="-122"/>
                <a:ea typeface="微软雅黑" pitchFamily="34" charset="-122"/>
              </a:rPr>
              <a:t>关键字：</a:t>
            </a:r>
          </a:p>
          <a:p>
            <a:pPr eaLnBrk="1" hangingPunct="1">
              <a:buFontTx/>
              <a:buNone/>
            </a:pP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    </a:t>
            </a:r>
            <a:br>
              <a:rPr lang="zh-CN" altLang="zh-CN" sz="24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recommender system</a:t>
            </a:r>
            <a:r>
              <a:rPr lang="zh-CN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collaborative filtering</a:t>
            </a:r>
            <a:r>
              <a:rPr lang="zh-CN" sz="2400" smtClean="0">
                <a:latin typeface="微软雅黑" pitchFamily="34" charset="-122"/>
                <a:ea typeface="微软雅黑" pitchFamily="34" charset="-122"/>
              </a:rPr>
              <a:t>、关联规则、协同过滤、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KNN....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SVD?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85750" y="1341438"/>
            <a:ext cx="8643938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3200">
                <a:solidFill>
                  <a:schemeClr val="tx1"/>
                </a:solidFill>
              </a:rPr>
              <a:t>以音乐为例，每一部音乐都是由一些元素构成，比如民谣、摇滚、轻缓、激昂、抒情等等，音乐在这些元素围度上的侧重各不相同，每一首音乐都可以用一段向量来表示。</a:t>
            </a:r>
          </a:p>
          <a:p>
            <a:pPr algn="l">
              <a:lnSpc>
                <a:spcPct val="150000"/>
              </a:lnSpc>
            </a:pPr>
            <a:endParaRPr lang="zh-CN" altLang="zh-CN" sz="32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sz="3200">
                <a:solidFill>
                  <a:schemeClr val="tx1"/>
                </a:solidFill>
              </a:rPr>
              <a:t>同样的，每一个用户欣赏音乐的时候，对民谣、摇滚、轻缓、激昂、抒情等元素围度的侧重也不相同，每一个用户也可以用一段向量来表示。</a:t>
            </a:r>
          </a:p>
          <a:p>
            <a:pPr algn="l">
              <a:lnSpc>
                <a:spcPct val="150000"/>
              </a:lnSpc>
            </a:pPr>
            <a:endParaRPr lang="zh-CN" altLang="zh-CN" sz="32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sz="3200">
                <a:solidFill>
                  <a:schemeClr val="tx1"/>
                </a:solidFill>
              </a:rPr>
              <a:t>最后，用户向量 </a:t>
            </a:r>
            <a:r>
              <a:rPr lang="zh-CN" altLang="zh-CN" sz="3200">
                <a:solidFill>
                  <a:schemeClr val="tx1"/>
                </a:solidFill>
              </a:rPr>
              <a:t>× </a:t>
            </a:r>
            <a:r>
              <a:rPr lang="zh-CN" sz="3200">
                <a:solidFill>
                  <a:schemeClr val="tx1"/>
                </a:solidFill>
              </a:rPr>
              <a:t>音乐向量 </a:t>
            </a:r>
            <a:r>
              <a:rPr lang="zh-CN" altLang="zh-CN" sz="3200">
                <a:solidFill>
                  <a:schemeClr val="tx1"/>
                </a:solidFill>
              </a:rPr>
              <a:t>= </a:t>
            </a:r>
            <a:r>
              <a:rPr lang="zh-CN" sz="3200">
                <a:solidFill>
                  <a:schemeClr val="tx1"/>
                </a:solidFill>
              </a:rPr>
              <a:t>用户对此音乐的打分。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推荐系统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14313" y="1341438"/>
            <a:ext cx="8715375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sz="2200" baseline="0">
                <a:solidFill>
                  <a:schemeClr val="tx1"/>
                </a:solidFill>
              </a:rPr>
              <a:t>以音乐为例：</a:t>
            </a:r>
            <a:endParaRPr lang="en-US" sz="2200" baseline="0">
              <a:solidFill>
                <a:schemeClr val="tx1"/>
              </a:solidFill>
            </a:endParaRPr>
          </a:p>
          <a:p>
            <a:pPr algn="l">
              <a:lnSpc>
                <a:spcPct val="115000"/>
              </a:lnSpc>
            </a:pPr>
            <a:endParaRPr lang="zh-CN" sz="2200" baseline="0">
              <a:solidFill>
                <a:schemeClr val="tx1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sz="2200" baseline="0">
                <a:solidFill>
                  <a:schemeClr val="tx1"/>
                </a:solidFill>
              </a:rPr>
              <a:t>①获得用户对音乐的打分数据矩阵</a:t>
            </a:r>
            <a:r>
              <a:rPr lang="zh-CN" altLang="zh-CN" sz="2200" baseline="0">
                <a:solidFill>
                  <a:schemeClr val="tx1"/>
                </a:solidFill>
              </a:rPr>
              <a:t>R</a:t>
            </a:r>
            <a:r>
              <a:rPr lang="zh-CN" sz="2200" baseline="0">
                <a:solidFill>
                  <a:schemeClr val="tx1"/>
                </a:solidFill>
              </a:rPr>
              <a:t>，假设有</a:t>
            </a:r>
            <a:r>
              <a:rPr lang="zh-CN" altLang="zh-CN" sz="2200" baseline="0">
                <a:solidFill>
                  <a:schemeClr val="tx1"/>
                </a:solidFill>
              </a:rPr>
              <a:t>m</a:t>
            </a:r>
            <a:r>
              <a:rPr lang="zh-CN" sz="2200" baseline="0">
                <a:solidFill>
                  <a:schemeClr val="tx1"/>
                </a:solidFill>
              </a:rPr>
              <a:t>个用户，</a:t>
            </a:r>
            <a:r>
              <a:rPr lang="zh-CN" altLang="zh-CN" sz="2200" baseline="0">
                <a:solidFill>
                  <a:schemeClr val="tx1"/>
                </a:solidFill>
              </a:rPr>
              <a:t>n</a:t>
            </a:r>
            <a:r>
              <a:rPr lang="zh-CN" sz="2200" baseline="0">
                <a:solidFill>
                  <a:schemeClr val="tx1"/>
                </a:solidFill>
              </a:rPr>
              <a:t>首歌曲，对原始数据作一些预处理</a:t>
            </a:r>
            <a:endParaRPr lang="en-US" sz="2200" baseline="0">
              <a:solidFill>
                <a:schemeClr val="tx1"/>
              </a:solidFill>
            </a:endParaRPr>
          </a:p>
          <a:p>
            <a:pPr algn="l">
              <a:lnSpc>
                <a:spcPct val="115000"/>
              </a:lnSpc>
            </a:pPr>
            <a:endParaRPr lang="zh-CN" sz="2200" baseline="0">
              <a:solidFill>
                <a:schemeClr val="tx1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sz="2200" baseline="0">
                <a:solidFill>
                  <a:schemeClr val="tx1"/>
                </a:solidFill>
              </a:rPr>
              <a:t>②对矩阵</a:t>
            </a:r>
            <a:r>
              <a:rPr lang="zh-CN" altLang="zh-CN" sz="2200" baseline="0">
                <a:solidFill>
                  <a:schemeClr val="tx1"/>
                </a:solidFill>
              </a:rPr>
              <a:t>R</a:t>
            </a:r>
            <a:r>
              <a:rPr lang="zh-CN" sz="2200" baseline="0">
                <a:solidFill>
                  <a:schemeClr val="tx1"/>
                </a:solidFill>
              </a:rPr>
              <a:t>进行</a:t>
            </a:r>
            <a:r>
              <a:rPr lang="zh-CN" altLang="zh-CN" sz="2200" baseline="0">
                <a:solidFill>
                  <a:schemeClr val="tx1"/>
                </a:solidFill>
              </a:rPr>
              <a:t>SVD</a:t>
            </a:r>
            <a:r>
              <a:rPr lang="zh-CN" sz="2200" baseline="0">
                <a:solidFill>
                  <a:schemeClr val="tx1"/>
                </a:solidFill>
              </a:rPr>
              <a:t>分解，选择合适的</a:t>
            </a:r>
            <a:r>
              <a:rPr lang="zh-CN" altLang="zh-CN" sz="2200" baseline="0">
                <a:solidFill>
                  <a:schemeClr val="tx1"/>
                </a:solidFill>
              </a:rPr>
              <a:t>K</a:t>
            </a:r>
            <a:r>
              <a:rPr lang="zh-CN" sz="2200" baseline="0">
                <a:solidFill>
                  <a:schemeClr val="tx1"/>
                </a:solidFill>
              </a:rPr>
              <a:t>值，获得</a:t>
            </a:r>
            <a:r>
              <a:rPr lang="zh-CN" altLang="zh-CN" sz="2200" baseline="0">
                <a:solidFill>
                  <a:schemeClr val="tx1"/>
                </a:solidFill>
              </a:rPr>
              <a:t>U</a:t>
            </a:r>
            <a:r>
              <a:rPr lang="zh-CN" sz="2200" baseline="0">
                <a:solidFill>
                  <a:schemeClr val="tx1"/>
                </a:solidFill>
              </a:rPr>
              <a:t>、</a:t>
            </a:r>
            <a:r>
              <a:rPr lang="zh-CN" altLang="zh-CN" sz="2200" baseline="0">
                <a:solidFill>
                  <a:schemeClr val="tx1"/>
                </a:solidFill>
              </a:rPr>
              <a:t>S</a:t>
            </a:r>
            <a:r>
              <a:rPr lang="zh-CN" sz="2200" baseline="0">
                <a:solidFill>
                  <a:schemeClr val="tx1"/>
                </a:solidFill>
              </a:rPr>
              <a:t>、</a:t>
            </a:r>
            <a:r>
              <a:rPr lang="zh-CN" altLang="zh-CN" sz="2200" baseline="0">
                <a:solidFill>
                  <a:schemeClr val="tx1"/>
                </a:solidFill>
              </a:rPr>
              <a:t>V</a:t>
            </a:r>
            <a:r>
              <a:rPr lang="zh-CN" sz="2200" baseline="0">
                <a:solidFill>
                  <a:schemeClr val="tx1"/>
                </a:solidFill>
              </a:rPr>
              <a:t>三个矩阵</a:t>
            </a:r>
            <a:endParaRPr lang="en-US" sz="2200" baseline="0">
              <a:solidFill>
                <a:schemeClr val="tx1"/>
              </a:solidFill>
            </a:endParaRPr>
          </a:p>
          <a:p>
            <a:pPr algn="l">
              <a:lnSpc>
                <a:spcPct val="115000"/>
              </a:lnSpc>
            </a:pPr>
            <a:endParaRPr lang="zh-CN" sz="2200" baseline="0">
              <a:solidFill>
                <a:schemeClr val="tx1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sz="2200" baseline="0">
                <a:solidFill>
                  <a:schemeClr val="tx1"/>
                </a:solidFill>
              </a:rPr>
              <a:t>③获得</a:t>
            </a:r>
            <a:r>
              <a:rPr lang="zh-CN" altLang="zh-CN" sz="2200" baseline="0">
                <a:solidFill>
                  <a:schemeClr val="tx1"/>
                </a:solidFill>
              </a:rPr>
              <a:t>S</a:t>
            </a:r>
            <a:r>
              <a:rPr lang="zh-CN" sz="2200" baseline="0">
                <a:solidFill>
                  <a:schemeClr val="tx1"/>
                </a:solidFill>
              </a:rPr>
              <a:t>矩阵的平方根</a:t>
            </a:r>
            <a:r>
              <a:rPr lang="zh-CN" altLang="zh-CN" sz="2200" baseline="0">
                <a:solidFill>
                  <a:schemeClr val="tx1"/>
                </a:solidFill>
              </a:rPr>
              <a:t>sqrt(S),U * sqrt(S)</a:t>
            </a:r>
            <a:r>
              <a:rPr lang="zh-CN" sz="2200" baseline="0">
                <a:solidFill>
                  <a:schemeClr val="tx1"/>
                </a:solidFill>
              </a:rPr>
              <a:t>作为用户矩阵，</a:t>
            </a:r>
            <a:r>
              <a:rPr lang="zh-CN" altLang="zh-CN" sz="2200" baseline="0">
                <a:solidFill>
                  <a:schemeClr val="tx1"/>
                </a:solidFill>
              </a:rPr>
              <a:t>sqrt(S) * V.T</a:t>
            </a:r>
            <a:r>
              <a:rPr lang="zh-CN" sz="2200" baseline="0">
                <a:solidFill>
                  <a:schemeClr val="tx1"/>
                </a:solidFill>
              </a:rPr>
              <a:t>作为歌曲矩阵</a:t>
            </a:r>
            <a:endParaRPr lang="en-US" sz="2200" baseline="0">
              <a:solidFill>
                <a:schemeClr val="tx1"/>
              </a:solidFill>
            </a:endParaRPr>
          </a:p>
          <a:p>
            <a:pPr algn="l">
              <a:lnSpc>
                <a:spcPct val="115000"/>
              </a:lnSpc>
            </a:pPr>
            <a:endParaRPr lang="zh-CN" sz="2200" baseline="0">
              <a:solidFill>
                <a:schemeClr val="tx1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sz="2200" baseline="0">
                <a:solidFill>
                  <a:schemeClr val="tx1"/>
                </a:solidFill>
              </a:rPr>
              <a:t>④</a:t>
            </a:r>
            <a:r>
              <a:rPr lang="zh-CN" altLang="zh-CN" sz="2200" baseline="0">
                <a:solidFill>
                  <a:schemeClr val="tx1"/>
                </a:solidFill>
              </a:rPr>
              <a:t>a.</a:t>
            </a:r>
            <a:r>
              <a:rPr lang="zh-CN" sz="2200" baseline="0">
                <a:solidFill>
                  <a:schemeClr val="tx1"/>
                </a:solidFill>
              </a:rPr>
              <a:t>预测用户</a:t>
            </a:r>
            <a:r>
              <a:rPr lang="zh-CN" altLang="zh-CN" sz="2200" baseline="0">
                <a:solidFill>
                  <a:schemeClr val="tx1"/>
                </a:solidFill>
              </a:rPr>
              <a:t>i</a:t>
            </a:r>
            <a:r>
              <a:rPr lang="zh-CN" sz="2200" baseline="0">
                <a:solidFill>
                  <a:schemeClr val="tx1"/>
                </a:solidFill>
              </a:rPr>
              <a:t>对歌曲</a:t>
            </a:r>
            <a:r>
              <a:rPr lang="zh-CN" altLang="zh-CN" sz="2200" baseline="0">
                <a:solidFill>
                  <a:schemeClr val="tx1"/>
                </a:solidFill>
              </a:rPr>
              <a:t>j</a:t>
            </a:r>
            <a:r>
              <a:rPr lang="zh-CN" sz="2200" baseline="0">
                <a:solidFill>
                  <a:schemeClr val="tx1"/>
                </a:solidFill>
              </a:rPr>
              <a:t>的打分：</a:t>
            </a:r>
            <a:r>
              <a:rPr lang="zh-CN" altLang="zh-CN" sz="2200" baseline="0">
                <a:solidFill>
                  <a:schemeClr val="tx1"/>
                </a:solidFill>
              </a:rPr>
              <a:t>p</a:t>
            </a:r>
            <a:r>
              <a:rPr lang="zh-CN" altLang="zh-CN" sz="2200">
                <a:solidFill>
                  <a:schemeClr val="tx1"/>
                </a:solidFill>
              </a:rPr>
              <a:t>i,j</a:t>
            </a:r>
            <a:r>
              <a:rPr lang="zh-CN" altLang="zh-CN" sz="2200" baseline="0">
                <a:solidFill>
                  <a:schemeClr val="tx1"/>
                </a:solidFill>
              </a:rPr>
              <a:t> = </a:t>
            </a:r>
            <a:r>
              <a:rPr lang="zh-CN" sz="2200" baseline="0">
                <a:solidFill>
                  <a:schemeClr val="tx1"/>
                </a:solidFill>
              </a:rPr>
              <a:t>用户</a:t>
            </a:r>
            <a:r>
              <a:rPr lang="zh-CN" altLang="zh-CN" sz="2200" baseline="0">
                <a:solidFill>
                  <a:schemeClr val="tx1"/>
                </a:solidFill>
              </a:rPr>
              <a:t>i</a:t>
            </a:r>
            <a:r>
              <a:rPr lang="zh-CN" sz="2200" baseline="0">
                <a:solidFill>
                  <a:schemeClr val="tx1"/>
                </a:solidFill>
              </a:rPr>
              <a:t>向量 * 音乐</a:t>
            </a:r>
            <a:r>
              <a:rPr lang="zh-CN" altLang="zh-CN" sz="2200" baseline="0">
                <a:solidFill>
                  <a:schemeClr val="tx1"/>
                </a:solidFill>
              </a:rPr>
              <a:t>j</a:t>
            </a:r>
            <a:r>
              <a:rPr lang="zh-CN" sz="2200" baseline="0">
                <a:solidFill>
                  <a:schemeClr val="tx1"/>
                </a:solidFill>
              </a:rPr>
              <a:t>向量</a:t>
            </a:r>
            <a:r>
              <a:rPr lang="zh-CN" altLang="zh-CN" sz="2200" baseline="0">
                <a:solidFill>
                  <a:schemeClr val="tx1"/>
                </a:solidFill>
              </a:rPr>
              <a:t>; b.</a:t>
            </a:r>
            <a:r>
              <a:rPr lang="zh-CN" sz="2200" baseline="0">
                <a:solidFill>
                  <a:schemeClr val="tx1"/>
                </a:solidFill>
              </a:rPr>
              <a:t>最近邻，</a:t>
            </a:r>
            <a:r>
              <a:rPr lang="zh-CN" altLang="zh-CN" sz="2200" baseline="0">
                <a:solidFill>
                  <a:schemeClr val="tx1"/>
                </a:solidFill>
              </a:rPr>
              <a:t>knn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  <p:pic>
        <p:nvPicPr>
          <p:cNvPr id="23555" name="Picture 3" descr="358494601_6f9bd52e4d_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701800"/>
            <a:ext cx="6183312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6143625"/>
            <a:ext cx="9047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sz="1800" baseline="0">
                <a:solidFill>
                  <a:schemeClr val="tx1"/>
                </a:solidFill>
              </a:rPr>
              <a:t>转自：</a:t>
            </a:r>
            <a:r>
              <a:rPr lang="zh-CN" altLang="zh-CN" sz="1800" baseline="0">
                <a:solidFill>
                  <a:schemeClr val="tx1"/>
                </a:solidFill>
                <a:hlinkClick r:id="rId3"/>
              </a:rPr>
              <a:t>http://www.igvita.com/2007/01/15/svd-recommendation-system-in-ruby/</a:t>
            </a:r>
            <a:r>
              <a:rPr lang="en-US" altLang="zh-CN" sz="1800" baseline="0">
                <a:solidFill>
                  <a:schemeClr val="tx1"/>
                </a:solidFill>
              </a:rPr>
              <a:t> </a:t>
            </a:r>
            <a:endParaRPr lang="zh-CN" altLang="zh-CN" sz="1800" baseline="0">
              <a:solidFill>
                <a:schemeClr val="tx1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1428750" y="4565650"/>
            <a:ext cx="30575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</a:rPr>
              <a:t>哪两个用户品味最接近</a:t>
            </a:r>
            <a:r>
              <a:rPr lang="en-US" altLang="zh-CN" sz="3200">
                <a:solidFill>
                  <a:schemeClr val="tx1"/>
                </a:solidFill>
              </a:rPr>
              <a:t>?</a:t>
            </a:r>
          </a:p>
          <a:p>
            <a:pPr algn="l"/>
            <a:r>
              <a:rPr lang="zh-CN" altLang="en-US" sz="3200">
                <a:solidFill>
                  <a:schemeClr val="tx1"/>
                </a:solidFill>
              </a:rPr>
              <a:t>哪两部电视剧最相关？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结果值</a:t>
            </a:r>
          </a:p>
        </p:txBody>
      </p:sp>
      <p:pic>
        <p:nvPicPr>
          <p:cNvPr id="24579" name="Picture 3" descr="358494623_db22603640_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2520950"/>
            <a:ext cx="5283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空间分布图</a:t>
            </a:r>
          </a:p>
        </p:txBody>
      </p:sp>
      <p:pic>
        <p:nvPicPr>
          <p:cNvPr id="25603" name="Picture 3" descr="358494674_765bf5f77f_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1689100"/>
            <a:ext cx="51562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构建开源</a:t>
            </a:r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推荐系统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200" y="1268413"/>
            <a:ext cx="8291513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zh-CN" altLang="zh-CN" sz="2800" baseline="0">
                <a:solidFill>
                  <a:schemeClr val="tx1"/>
                </a:solidFill>
              </a:rPr>
              <a:t>SVD</a:t>
            </a:r>
            <a:r>
              <a:rPr lang="zh-CN" sz="2800" baseline="0">
                <a:solidFill>
                  <a:schemeClr val="tx1"/>
                </a:solidFill>
              </a:rPr>
              <a:t>计算</a:t>
            </a:r>
            <a:endParaRPr lang="en-US" sz="2000" baseline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</a:rPr>
              <a:t>matlab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  <a:hlinkClick r:id="rId2"/>
              </a:rPr>
              <a:t>LAPCKL</a:t>
            </a:r>
            <a:r>
              <a:rPr lang="zh-CN" sz="2000" baseline="0">
                <a:solidFill>
                  <a:schemeClr val="tx1"/>
                </a:solidFill>
              </a:rPr>
              <a:t>、</a:t>
            </a:r>
            <a:r>
              <a:rPr lang="zh-CN" altLang="zh-CN" sz="2000" baseline="0">
                <a:solidFill>
                  <a:schemeClr val="tx1"/>
                </a:solidFill>
                <a:hlinkClick r:id="rId3"/>
              </a:rPr>
              <a:t>BLAS</a:t>
            </a:r>
            <a:r>
              <a:rPr lang="zh-CN" sz="2000" baseline="0">
                <a:solidFill>
                  <a:schemeClr val="tx1"/>
                </a:solidFill>
              </a:rPr>
              <a:t>：</a:t>
            </a:r>
            <a:r>
              <a:rPr lang="zh-CN" altLang="zh-CN" sz="2000" baseline="0">
                <a:solidFill>
                  <a:schemeClr val="tx1"/>
                </a:solidFill>
              </a:rPr>
              <a:t>Fortran</a:t>
            </a:r>
            <a:r>
              <a:rPr lang="zh-CN" sz="2000" baseline="0">
                <a:solidFill>
                  <a:schemeClr val="tx1"/>
                </a:solidFill>
              </a:rPr>
              <a:t>语言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  <a:hlinkClick r:id="rId4"/>
              </a:rPr>
              <a:t>numpy</a:t>
            </a:r>
            <a:r>
              <a:rPr lang="zh-CN" sz="2000" baseline="0">
                <a:solidFill>
                  <a:schemeClr val="tx1"/>
                </a:solidFill>
              </a:rPr>
              <a:t>、</a:t>
            </a:r>
            <a:r>
              <a:rPr lang="zh-CN" altLang="zh-CN" sz="2000" baseline="0">
                <a:solidFill>
                  <a:schemeClr val="tx1"/>
                </a:solidFill>
                <a:hlinkClick r:id="rId5"/>
              </a:rPr>
              <a:t>scipy</a:t>
            </a:r>
            <a:r>
              <a:rPr lang="zh-CN" sz="2000" baseline="0">
                <a:solidFill>
                  <a:schemeClr val="tx1"/>
                </a:solidFill>
              </a:rPr>
              <a:t>：</a:t>
            </a:r>
            <a:r>
              <a:rPr lang="zh-CN" altLang="zh-CN" sz="2000" baseline="0">
                <a:solidFill>
                  <a:schemeClr val="tx1"/>
                </a:solidFill>
              </a:rPr>
              <a:t>Python</a:t>
            </a:r>
            <a:r>
              <a:rPr lang="zh-CN" sz="2000" baseline="0">
                <a:solidFill>
                  <a:schemeClr val="tx1"/>
                </a:solidFill>
              </a:rPr>
              <a:t>封装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  <a:hlinkClick r:id="rId6"/>
              </a:rPr>
              <a:t>SVDLIBC</a:t>
            </a:r>
            <a:r>
              <a:rPr lang="zh-CN" sz="2000" baseline="0">
                <a:solidFill>
                  <a:schemeClr val="tx1"/>
                </a:solidFill>
              </a:rPr>
              <a:t>、</a:t>
            </a:r>
            <a:r>
              <a:rPr lang="zh-CN" altLang="zh-CN" sz="2000" baseline="0">
                <a:solidFill>
                  <a:schemeClr val="tx1"/>
                </a:solidFill>
                <a:hlinkClick r:id="rId7"/>
              </a:rPr>
              <a:t>Meschach</a:t>
            </a:r>
            <a:r>
              <a:rPr lang="zh-CN" sz="2000" baseline="0">
                <a:solidFill>
                  <a:schemeClr val="tx1"/>
                </a:solidFill>
              </a:rPr>
              <a:t>：</a:t>
            </a:r>
            <a:r>
              <a:rPr lang="zh-CN" altLang="zh-CN" sz="2000" baseline="0">
                <a:solidFill>
                  <a:schemeClr val="tx1"/>
                </a:solidFill>
              </a:rPr>
              <a:t>C</a:t>
            </a:r>
            <a:r>
              <a:rPr lang="zh-CN" sz="2000" baseline="0">
                <a:solidFill>
                  <a:schemeClr val="tx1"/>
                </a:solidFill>
              </a:rPr>
              <a:t>语言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  <a:hlinkClick r:id="rId8"/>
              </a:rPr>
              <a:t>http://en.wikipedia.org/wiki/Singular_value_decomposition</a:t>
            </a:r>
            <a:endParaRPr lang="zh-CN" altLang="zh-CN" sz="2000" baseline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</a:rPr>
              <a:t>……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zh-CN" altLang="zh-CN" sz="2800" baseline="0">
                <a:solidFill>
                  <a:schemeClr val="tx1"/>
                </a:solidFill>
              </a:rPr>
              <a:t>KNN: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</a:rPr>
              <a:t>matlab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  <a:hlinkClick r:id="rId9"/>
              </a:rPr>
              <a:t>FLANN</a:t>
            </a:r>
            <a:endParaRPr lang="zh-CN" altLang="zh-CN" sz="2000" baseline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</a:rPr>
              <a:t>……</a:t>
            </a:r>
          </a:p>
          <a:p>
            <a:pPr marL="342900" indent="-342900" algn="l">
              <a:spcBef>
                <a:spcPct val="20000"/>
              </a:spcBef>
              <a:buSzPct val="100000"/>
              <a:buFont typeface="Arial" charset="0"/>
              <a:buChar char="•"/>
            </a:pPr>
            <a:r>
              <a:rPr lang="zh-CN" sz="2800" baseline="0">
                <a:solidFill>
                  <a:schemeClr val="tx1"/>
                </a:solidFill>
              </a:rPr>
              <a:t>完备方案</a:t>
            </a:r>
            <a:r>
              <a:rPr lang="zh-CN" altLang="zh-CN" sz="2800" baseline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  <a:hlinkClick r:id="rId10"/>
              </a:rPr>
              <a:t>DIVISI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zh-CN" altLang="zh-CN" sz="2000" baseline="0">
                <a:solidFill>
                  <a:schemeClr val="tx1"/>
                </a:solidFill>
              </a:rPr>
              <a:t>……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MAGIC DIVISI</a:t>
            </a:r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0" y="1143000"/>
            <a:ext cx="9144000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70C0"/>
                </a:solidFill>
              </a:rPr>
              <a:t>#!/usr/bin/env python</a:t>
            </a: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#coding=utf-8</a:t>
            </a:r>
          </a:p>
          <a:p>
            <a:pPr algn="l"/>
            <a:endParaRPr lang="en-US" altLang="zh-CN" sz="2800">
              <a:solidFill>
                <a:srgbClr val="0070C0"/>
              </a:solidFill>
            </a:endParaRP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import divisi</a:t>
            </a: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from divisi.cnet import *</a:t>
            </a:r>
          </a:p>
          <a:p>
            <a:pPr algn="l"/>
            <a:endParaRPr lang="en-US" altLang="zh-CN" sz="2800">
              <a:solidFill>
                <a:srgbClr val="0070C0"/>
              </a:solidFill>
            </a:endParaRP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data = divisi.SparseLabeledTensor(ndim = 2)</a:t>
            </a:r>
          </a:p>
          <a:p>
            <a:pPr algn="l"/>
            <a:endParaRPr lang="en-US" altLang="zh-CN" sz="2800">
              <a:solidFill>
                <a:srgbClr val="0070C0"/>
              </a:solidFill>
            </a:endParaRP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 read some rating into data</a:t>
            </a: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 data[user_id, song_id] = 4</a:t>
            </a:r>
          </a:p>
          <a:p>
            <a:pPr algn="l"/>
            <a:endParaRPr lang="en-US" altLang="zh-CN" sz="2800">
              <a:solidFill>
                <a:srgbClr val="0070C0"/>
              </a:solidFill>
            </a:endParaRP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svd_result = data.svd(k = 128)</a:t>
            </a:r>
          </a:p>
          <a:p>
            <a:pPr algn="l"/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 </a:t>
            </a:r>
            <a:r>
              <a:rPr lang="zh-CN" altLang="en-US" sz="2800">
                <a:solidFill>
                  <a:srgbClr val="0070C0"/>
                </a:solidFill>
              </a:rPr>
              <a:t>获得指定用户感兴趣的</a:t>
            </a:r>
            <a:r>
              <a:rPr lang="en-US" altLang="zh-CN" sz="2800">
                <a:solidFill>
                  <a:srgbClr val="0070C0"/>
                </a:solidFill>
              </a:rPr>
              <a:t>100</a:t>
            </a:r>
            <a:r>
              <a:rPr lang="zh-CN" altLang="en-US" sz="2800">
                <a:solidFill>
                  <a:srgbClr val="0070C0"/>
                </a:solidFill>
              </a:rPr>
              <a:t>首歌曲</a:t>
            </a: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 predict_features(svd_result, user_id).top_items(100)</a:t>
            </a: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 </a:t>
            </a:r>
            <a:r>
              <a:rPr lang="zh-CN" altLang="en-US" sz="2800">
                <a:solidFill>
                  <a:srgbClr val="0070C0"/>
                </a:solidFill>
              </a:rPr>
              <a:t>获得指定歌曲最相关的</a:t>
            </a:r>
            <a:r>
              <a:rPr lang="en-US" altLang="zh-CN" sz="2800">
                <a:solidFill>
                  <a:srgbClr val="0070C0"/>
                </a:solidFill>
              </a:rPr>
              <a:t>100</a:t>
            </a:r>
            <a:r>
              <a:rPr lang="zh-CN" altLang="en-US" sz="2800">
                <a:solidFill>
                  <a:srgbClr val="0070C0"/>
                </a:solidFill>
              </a:rPr>
              <a:t>首其他歌曲</a:t>
            </a: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 feature_similarity(svd_result, song_id).top_items(100)</a:t>
            </a: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 </a:t>
            </a:r>
            <a:r>
              <a:rPr lang="zh-CN" altLang="en-US" sz="2800">
                <a:solidFill>
                  <a:srgbClr val="0070C0"/>
                </a:solidFill>
              </a:rPr>
              <a:t>获得指定用户音乐品味最接近的</a:t>
            </a:r>
            <a:r>
              <a:rPr lang="en-US" altLang="zh-CN" sz="2800">
                <a:solidFill>
                  <a:srgbClr val="0070C0"/>
                </a:solidFill>
              </a:rPr>
              <a:t>100</a:t>
            </a:r>
            <a:r>
              <a:rPr lang="zh-CN" altLang="en-US" sz="2800">
                <a:solidFill>
                  <a:srgbClr val="0070C0"/>
                </a:solidFill>
              </a:rPr>
              <a:t>位其他用户</a:t>
            </a:r>
          </a:p>
          <a:p>
            <a:pPr algn="l"/>
            <a:r>
              <a:rPr lang="en-US" altLang="zh-CN" sz="2800">
                <a:solidFill>
                  <a:srgbClr val="0070C0"/>
                </a:solidFill>
              </a:rPr>
              <a:t># concept_similarity(svd_result, user_id).top_items(100)</a:t>
            </a:r>
            <a:endParaRPr lang="zh-CN" altLang="en-US"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2208213"/>
            <a:ext cx="9278938" cy="1220787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It's a show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16238" y="2276475"/>
            <a:ext cx="29845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baseline="0"/>
              <a:t>Thanks!</a:t>
            </a:r>
          </a:p>
          <a:p>
            <a:r>
              <a:rPr lang="zh-CN" altLang="zh-CN" baseline="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2850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Amazon</a:t>
            </a:r>
          </a:p>
        </p:txBody>
      </p:sp>
      <p:pic>
        <p:nvPicPr>
          <p:cNvPr id="8195" name="Picture 3" descr="amaz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000"/>
            <a:ext cx="9144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2850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豆瓣</a:t>
            </a:r>
          </a:p>
        </p:txBody>
      </p:sp>
      <p:sp>
        <p:nvSpPr>
          <p:cNvPr id="9219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zh-CN" sz="28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zh-CN" altLang="zh-CN" sz="2800" smtClean="0">
              <a:solidFill>
                <a:schemeClr val="accent2"/>
              </a:solidFill>
            </a:endParaRPr>
          </a:p>
        </p:txBody>
      </p:sp>
      <p:pic>
        <p:nvPicPr>
          <p:cNvPr id="9220" name="Picture 4" descr="doub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638" y="1196975"/>
            <a:ext cx="6084887" cy="56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2850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新浪音乐</a:t>
            </a:r>
          </a:p>
        </p:txBody>
      </p:sp>
      <p:pic>
        <p:nvPicPr>
          <p:cNvPr id="10243" name="Picture 3" descr="sinamusic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447675" y="1268413"/>
            <a:ext cx="8229600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2850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推荐系统常用算法</a:t>
            </a:r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smtClean="0">
                <a:latin typeface="微软雅黑" pitchFamily="34" charset="-122"/>
                <a:ea typeface="微软雅黑" pitchFamily="34" charset="-122"/>
              </a:rPr>
              <a:t>关联规则</a:t>
            </a:r>
          </a:p>
          <a:p>
            <a:pPr eaLnBrk="1" hangingPunct="1">
              <a:buFontTx/>
              <a:buNone/>
            </a:pP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Slope one</a:t>
            </a:r>
          </a:p>
          <a:p>
            <a:pPr eaLnBrk="1" hangingPunct="1">
              <a:buFontTx/>
              <a:buNone/>
            </a:pP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SVD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2208213"/>
            <a:ext cx="9278938" cy="1220787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关联规则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2850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沃尔玛的啤酒和尿布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457200" y="1600200"/>
          <a:ext cx="3540125" cy="4497388"/>
        </p:xfrm>
        <a:graphic>
          <a:graphicData uri="http://schemas.openxmlformats.org/drawingml/2006/table">
            <a:tbl>
              <a:tblPr/>
              <a:tblGrid>
                <a:gridCol w="809625"/>
                <a:gridCol w="2730500"/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TID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项集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面包、牛奶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面包、尿布、啤酒、鸡蛋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尿布、啤酒、可乐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面包、牛奶、尿布、啤酒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面包、牛奶、尿布、可乐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66" name="Group 26"/>
          <p:cNvGraphicFramePr>
            <a:graphicFrameLocks noGrp="1"/>
          </p:cNvGraphicFramePr>
          <p:nvPr/>
        </p:nvGraphicFramePr>
        <p:xfrm>
          <a:off x="5076825" y="1600200"/>
          <a:ext cx="3611563" cy="4525963"/>
        </p:xfrm>
        <a:graphic>
          <a:graphicData uri="http://schemas.openxmlformats.org/drawingml/2006/table">
            <a:tbl>
              <a:tblPr/>
              <a:tblGrid>
                <a:gridCol w="2468563"/>
                <a:gridCol w="1143000"/>
              </a:tblGrid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项集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计数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啤酒、尿布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面包、牛奶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啤酒、面包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尿布、牛奶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啤酒、牛奶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361" name="AutoShape 93"/>
          <p:cNvSpPr>
            <a:spLocks noChangeArrowheads="1"/>
          </p:cNvSpPr>
          <p:nvPr/>
        </p:nvSpPr>
        <p:spPr bwMode="auto">
          <a:xfrm>
            <a:off x="4067175" y="3573463"/>
            <a:ext cx="977900" cy="485775"/>
          </a:xfrm>
          <a:prstGeom prst="rightArrow">
            <a:avLst>
              <a:gd name="adj1" fmla="val 50000"/>
              <a:gd name="adj2" fmla="val 50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zh-CN" altLang="zh-CN" sz="1800" baseline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-26988" y="-88900"/>
            <a:ext cx="9278938" cy="1211263"/>
          </a:xfrm>
          <a:solidFill>
            <a:srgbClr val="002060"/>
          </a:solidFill>
        </p:spPr>
        <p:txBody>
          <a:bodyPr/>
          <a:lstStyle/>
          <a:p>
            <a:pPr eaLnBrk="1" hangingPunct="1"/>
            <a:r>
              <a:rPr 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关联规则</a:t>
            </a:r>
          </a:p>
        </p:txBody>
      </p:sp>
      <p:sp>
        <p:nvSpPr>
          <p:cNvPr id="1029" name="Rectangle 5"/>
          <p:cNvSpPr txBox="1">
            <a:spLocks noChangeArrowheads="1"/>
          </p:cNvSpPr>
          <p:nvPr/>
        </p:nvSpPr>
        <p:spPr bwMode="auto">
          <a:xfrm>
            <a:off x="457200" y="1214438"/>
            <a:ext cx="8362950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sz="2400" baseline="0">
                <a:solidFill>
                  <a:schemeClr val="tx1"/>
                </a:solidFill>
              </a:rPr>
              <a:t>支持度：</a:t>
            </a:r>
            <a:r>
              <a:rPr lang="en-US" sz="2400" baseline="0">
                <a:solidFill>
                  <a:schemeClr val="tx1"/>
                </a:solidFill>
              </a:rPr>
              <a:t/>
            </a:r>
            <a:br>
              <a:rPr lang="en-US" sz="2400" baseline="0">
                <a:solidFill>
                  <a:schemeClr val="tx1"/>
                </a:solidFill>
              </a:rPr>
            </a:br>
            <a:r>
              <a:rPr lang="en-US" sz="2400" baseline="0">
                <a:solidFill>
                  <a:schemeClr val="tx1"/>
                </a:solidFill>
              </a:rPr>
              <a:t/>
            </a:r>
            <a:br>
              <a:rPr lang="en-US" sz="2400" baseline="0">
                <a:solidFill>
                  <a:schemeClr val="tx1"/>
                </a:solidFill>
              </a:rPr>
            </a:br>
            <a:endParaRPr lang="zh-CN" sz="2400" baseline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zh-CN" sz="2400" baseline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sz="2400" baseline="0">
                <a:solidFill>
                  <a:schemeClr val="tx1"/>
                </a:solidFill>
              </a:rPr>
              <a:t>置信度：</a:t>
            </a:r>
            <a:r>
              <a:rPr lang="en-US" sz="2400" baseline="0">
                <a:solidFill>
                  <a:schemeClr val="tx1"/>
                </a:solidFill>
              </a:rPr>
              <a:t/>
            </a:r>
            <a:br>
              <a:rPr lang="en-US" sz="2400" baseline="0">
                <a:solidFill>
                  <a:schemeClr val="tx1"/>
                </a:solidFill>
              </a:rPr>
            </a:br>
            <a:r>
              <a:rPr lang="en-US" sz="2400" baseline="0">
                <a:solidFill>
                  <a:schemeClr val="tx1"/>
                </a:solidFill>
              </a:rPr>
              <a:t/>
            </a:r>
            <a:br>
              <a:rPr lang="en-US" sz="2400" baseline="0">
                <a:solidFill>
                  <a:schemeClr val="tx1"/>
                </a:solidFill>
              </a:rPr>
            </a:br>
            <a:endParaRPr lang="zh-CN" sz="2400" baseline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zh-CN" sz="2400" baseline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sz="2400" baseline="0">
                <a:solidFill>
                  <a:schemeClr val="tx1"/>
                </a:solidFill>
              </a:rPr>
              <a:t>算法：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zh-CN" sz="2400" baseline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zh-CN" sz="2400" baseline="0">
                <a:solidFill>
                  <a:schemeClr val="tx1"/>
                </a:solidFill>
              </a:rPr>
              <a:t>   </a:t>
            </a:r>
            <a:r>
              <a:rPr lang="zh-CN" altLang="zh-CN" sz="2400" baseline="0">
                <a:solidFill>
                  <a:schemeClr val="tx1"/>
                </a:solidFill>
              </a:rPr>
              <a:t>Apriori</a:t>
            </a:r>
            <a:r>
              <a:rPr lang="zh-CN" sz="2400" baseline="0">
                <a:solidFill>
                  <a:schemeClr val="tx1"/>
                </a:solidFill>
              </a:rPr>
              <a:t>算法、</a:t>
            </a:r>
            <a:r>
              <a:rPr lang="zh-CN" altLang="zh-CN" sz="2400" baseline="0">
                <a:solidFill>
                  <a:schemeClr val="tx1"/>
                </a:solidFill>
              </a:rPr>
              <a:t>FP-growth</a:t>
            </a:r>
            <a:r>
              <a:rPr lang="zh-CN" sz="2400" baseline="0">
                <a:solidFill>
                  <a:schemeClr val="tx1"/>
                </a:solidFill>
              </a:rPr>
              <a:t>算法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zh-CN" altLang="zh-CN" sz="2400" baseline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sz="2400" baseline="0">
                <a:solidFill>
                  <a:schemeClr val="tx1"/>
                </a:solidFill>
              </a:rPr>
              <a:t>示例：</a:t>
            </a:r>
            <a:r>
              <a:rPr lang="zh-CN" altLang="zh-CN" sz="2400" baseline="0">
                <a:solidFill>
                  <a:schemeClr val="tx1"/>
                </a:solidFill>
              </a:rPr>
              <a:t>Python + Orange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en-US" sz="2000" baseline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000" baseline="0">
                <a:solidFill>
                  <a:schemeClr val="tx1"/>
                </a:solidFill>
              </a:rPr>
              <a:t>     </a:t>
            </a:r>
            <a:r>
              <a:rPr lang="zh-CN" altLang="zh-CN" sz="2000" baseline="0">
                <a:solidFill>
                  <a:schemeClr val="tx1"/>
                </a:solidFill>
                <a:hlinkClick r:id="rId3"/>
              </a:rPr>
              <a:t>http://www.fuchaoqun.com/2008/08/data-mining-with-python-orange-association_rule/</a:t>
            </a:r>
            <a:r>
              <a:rPr lang="zh-CN" altLang="zh-CN" sz="2000" baseline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zh-CN" altLang="zh-CN" sz="2400" baseline="0">
              <a:solidFill>
                <a:schemeClr val="tx1"/>
              </a:solidFill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55650" y="1484313"/>
          <a:ext cx="3976688" cy="1081087"/>
        </p:xfrm>
        <a:graphic>
          <a:graphicData uri="http://schemas.openxmlformats.org/presentationml/2006/ole">
            <p:oleObj spid="_x0000_s1026" r:id="rId4" imgW="1450732" imgH="394573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827088" y="2781300"/>
          <a:ext cx="4032250" cy="1166813"/>
        </p:xfrm>
        <a:graphic>
          <a:graphicData uri="http://schemas.openxmlformats.org/presentationml/2006/ole">
            <p:oleObj spid="_x0000_s1027" r:id="rId5" imgW="1450732" imgH="420184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60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微软雅黑" pitchFamily="34" charset="-122"/>
            <a:ea typeface="微软雅黑" pitchFamily="34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60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微软雅黑" pitchFamily="34" charset="-122"/>
            <a:ea typeface="微软雅黑" pitchFamily="34" charset="-122"/>
            <a:sym typeface="Arial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157255332</TotalTime>
  <Pages>0</Pages>
  <Words>966</Words>
  <Characters>0</Characters>
  <Application/>
  <DocSecurity>0</DocSecurity>
  <PresentationFormat>全屏显示(4:3)</PresentationFormat>
  <Lines>0</Lines>
  <Paragraphs>174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宋体</vt:lpstr>
      <vt:lpstr>Calibri</vt:lpstr>
      <vt:lpstr>默认设计模板</vt:lpstr>
      <vt:lpstr>Microsoft 公式 3.0</vt:lpstr>
      <vt:lpstr>智能推荐系统</vt:lpstr>
      <vt:lpstr>推荐系统</vt:lpstr>
      <vt:lpstr>Amazon</vt:lpstr>
      <vt:lpstr>豆瓣</vt:lpstr>
      <vt:lpstr>新浪音乐</vt:lpstr>
      <vt:lpstr>推荐系统常用算法</vt:lpstr>
      <vt:lpstr>关联规则</vt:lpstr>
      <vt:lpstr>沃尔玛的啤酒和尿布</vt:lpstr>
      <vt:lpstr>关联规则</vt:lpstr>
      <vt:lpstr>Slope One</vt:lpstr>
      <vt:lpstr>Slope One</vt:lpstr>
      <vt:lpstr>Simper Could Be Better</vt:lpstr>
      <vt:lpstr>Slope One参考资料</vt:lpstr>
      <vt:lpstr>SVD</vt:lpstr>
      <vt:lpstr>相似性度量方法</vt:lpstr>
      <vt:lpstr>问题</vt:lpstr>
      <vt:lpstr>SVD</vt:lpstr>
      <vt:lpstr>SVD性质</vt:lpstr>
      <vt:lpstr>SVD用在图片压缩</vt:lpstr>
      <vt:lpstr>Why SVD?</vt:lpstr>
      <vt:lpstr>基于SVD推荐系统</vt:lpstr>
      <vt:lpstr>示例</vt:lpstr>
      <vt:lpstr>SVD结果值</vt:lpstr>
      <vt:lpstr>空间分布图</vt:lpstr>
      <vt:lpstr>构建开源SVD推荐系统</vt:lpstr>
      <vt:lpstr>MAGIC DIVISI！</vt:lpstr>
      <vt:lpstr>It's a show time!</vt:lpstr>
      <vt:lpstr>幻灯片 28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智能推荐系统</dc:title>
  <dc:subject/>
  <dc:creator>chaoqun</dc:creator>
  <cp:keywords/>
  <dc:description/>
  <cp:lastModifiedBy>chaoqun</cp:lastModifiedBy>
  <cp:revision>16</cp:revision>
  <cp:lastPrinted>1899-12-30T00:00:00Z</cp:lastPrinted>
  <dcterms:created xsi:type="dcterms:W3CDTF">2009-05-04T10:05:36Z</dcterms:created>
  <dcterms:modified xsi:type="dcterms:W3CDTF">2009-05-18T10:11:18Z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