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86" r:id="rId7"/>
    <p:sldId id="257" r:id="rId8"/>
    <p:sldId id="287" r:id="rId9"/>
    <p:sldId id="288" r:id="rId10"/>
    <p:sldId id="28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Sales and Customer Analysis using MySQL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150" y="3879870"/>
            <a:ext cx="7077456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latin typeface="+mj-lt"/>
              </a:rPr>
              <a:t>Sridharan 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4497713A-8CFF-5C7F-629A-6133870F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900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Overview of Dataset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D42F526B-8F4C-859F-3628-28D88970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58CD7C8-AE02-97AC-1BE1-9032A637901E}"/>
              </a:ext>
            </a:extLst>
          </p:cNvPr>
          <p:cNvSpPr txBox="1">
            <a:spLocks/>
          </p:cNvSpPr>
          <p:nvPr/>
        </p:nvSpPr>
        <p:spPr>
          <a:xfrm>
            <a:off x="203247" y="1367295"/>
            <a:ext cx="8664331" cy="1848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Dataset contains three tables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Sales data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Customers data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Products 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Each table is created in MySQL and entries are imported using .csv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0F0E79-DCF3-6320-44CB-683F2674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7" y="3824271"/>
            <a:ext cx="4528209" cy="2629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A472B6-18C5-E09A-F8A3-40BB8A15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452" y="3824271"/>
            <a:ext cx="3486637" cy="15337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234588-C7EC-A64F-DCF3-7C63AC411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009" y="3824271"/>
            <a:ext cx="3515216" cy="1848108"/>
          </a:xfrm>
          <a:prstGeom prst="rect">
            <a:avLst/>
          </a:prstGeom>
        </p:spPr>
      </p:pic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2E30BDF-4881-30DC-1B5A-8375043B5482}"/>
              </a:ext>
            </a:extLst>
          </p:cNvPr>
          <p:cNvSpPr txBox="1">
            <a:spLocks/>
          </p:cNvSpPr>
          <p:nvPr/>
        </p:nvSpPr>
        <p:spPr>
          <a:xfrm>
            <a:off x="89504" y="3429000"/>
            <a:ext cx="2258043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Table 1: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Sales_Data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B5CB2A2-E617-5CE5-F7BA-1B802F20D539}"/>
              </a:ext>
            </a:extLst>
          </p:cNvPr>
          <p:cNvSpPr txBox="1">
            <a:spLocks/>
          </p:cNvSpPr>
          <p:nvPr/>
        </p:nvSpPr>
        <p:spPr>
          <a:xfrm>
            <a:off x="4913452" y="3429000"/>
            <a:ext cx="2771025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Table 2: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product_details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C665BD41-F8AC-A675-B23C-F6CA9540BCA6}"/>
              </a:ext>
            </a:extLst>
          </p:cNvPr>
          <p:cNvSpPr txBox="1">
            <a:spLocks/>
          </p:cNvSpPr>
          <p:nvPr/>
        </p:nvSpPr>
        <p:spPr>
          <a:xfrm>
            <a:off x="8599009" y="3429000"/>
            <a:ext cx="3059591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Table 3: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customer_details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FB32E-D3AA-EAE7-EF80-2BE2EF83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CB6B36C-3B33-81D9-7D98-F5350721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FEBBE-647D-CADF-1176-A3372E3A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sets</a:t>
            </a:r>
            <a:endParaRPr lang="en-IN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6622A-4490-FBF6-81E7-DD578C50A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7935"/>
              </p:ext>
            </p:extLst>
          </p:nvPr>
        </p:nvGraphicFramePr>
        <p:xfrm>
          <a:off x="152887" y="1951254"/>
          <a:ext cx="5025781" cy="3847513"/>
        </p:xfrm>
        <a:graphic>
          <a:graphicData uri="http://schemas.openxmlformats.org/drawingml/2006/table">
            <a:tbl>
              <a:tblPr/>
              <a:tblGrid>
                <a:gridCol w="639887">
                  <a:extLst>
                    <a:ext uri="{9D8B030D-6E8A-4147-A177-3AD203B41FA5}">
                      <a16:colId xmlns:a16="http://schemas.microsoft.com/office/drawing/2014/main" val="1706504042"/>
                    </a:ext>
                  </a:extLst>
                </a:gridCol>
                <a:gridCol w="799859">
                  <a:extLst>
                    <a:ext uri="{9D8B030D-6E8A-4147-A177-3AD203B41FA5}">
                      <a16:colId xmlns:a16="http://schemas.microsoft.com/office/drawing/2014/main" val="1973627112"/>
                    </a:ext>
                  </a:extLst>
                </a:gridCol>
                <a:gridCol w="746535">
                  <a:extLst>
                    <a:ext uri="{9D8B030D-6E8A-4147-A177-3AD203B41FA5}">
                      <a16:colId xmlns:a16="http://schemas.microsoft.com/office/drawing/2014/main" val="3264180280"/>
                    </a:ext>
                  </a:extLst>
                </a:gridCol>
                <a:gridCol w="333275">
                  <a:extLst>
                    <a:ext uri="{9D8B030D-6E8A-4147-A177-3AD203B41FA5}">
                      <a16:colId xmlns:a16="http://schemas.microsoft.com/office/drawing/2014/main" val="3023039487"/>
                    </a:ext>
                  </a:extLst>
                </a:gridCol>
                <a:gridCol w="359937">
                  <a:extLst>
                    <a:ext uri="{9D8B030D-6E8A-4147-A177-3AD203B41FA5}">
                      <a16:colId xmlns:a16="http://schemas.microsoft.com/office/drawing/2014/main" val="2683274401"/>
                    </a:ext>
                  </a:extLst>
                </a:gridCol>
                <a:gridCol w="586563">
                  <a:extLst>
                    <a:ext uri="{9D8B030D-6E8A-4147-A177-3AD203B41FA5}">
                      <a16:colId xmlns:a16="http://schemas.microsoft.com/office/drawing/2014/main" val="1191266492"/>
                    </a:ext>
                  </a:extLst>
                </a:gridCol>
                <a:gridCol w="693211">
                  <a:extLst>
                    <a:ext uri="{9D8B030D-6E8A-4147-A177-3AD203B41FA5}">
                      <a16:colId xmlns:a16="http://schemas.microsoft.com/office/drawing/2014/main" val="522147826"/>
                    </a:ext>
                  </a:extLst>
                </a:gridCol>
                <a:gridCol w="866514">
                  <a:extLst>
                    <a:ext uri="{9D8B030D-6E8A-4147-A177-3AD203B41FA5}">
                      <a16:colId xmlns:a16="http://schemas.microsoft.com/office/drawing/2014/main" val="5083091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SKU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Discount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Order_city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Channel_type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624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4788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808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26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2024-12-02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78142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2024-12-10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858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2024-12-12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334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1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003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2024-12-04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23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2024-12-08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268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8329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421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2024-12-06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71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4679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65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908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8644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Ice land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597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Ice land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38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Ice land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249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7142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Hogwarts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17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Hogwarts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895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050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2024-11-30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Caribbean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054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C61CE-F721-3694-928D-4086070B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32736"/>
              </p:ext>
            </p:extLst>
          </p:nvPr>
        </p:nvGraphicFramePr>
        <p:xfrm>
          <a:off x="5842977" y="1951254"/>
          <a:ext cx="2095500" cy="1280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506694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13202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053356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SKU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MRP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product_name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55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ST,1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Steelium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74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ST,2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Optigal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36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ST,3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Galvalume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466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CR,1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Ceralium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40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CR,2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Ceragal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18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CR,3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F0502020204030204" pitchFamily="34" charset="0"/>
                        </a:rPr>
                        <a:t>Ceralume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545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B398D-6291-8BF7-E7D6-FD0109A7B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51934"/>
              </p:ext>
            </p:extLst>
          </p:nvPr>
        </p:nvGraphicFramePr>
        <p:xfrm>
          <a:off x="5842977" y="3787087"/>
          <a:ext cx="4330700" cy="201168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80926943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7962509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51614913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4720769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customer_id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Phone_number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Email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812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Alexander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7419254754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Alexanderhistory@bmail.com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423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Barney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8413935996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Barneyseries@bmail.com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682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Charlie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5206761141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Charliecomic@bmail.com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12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David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2054473762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Davidcomic@bmail.com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54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 Wall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2080768259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 Wallmovie@bmail.com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41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Froest Gump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3563377668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Froest Gumpmovie@bmail.com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75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Godfrey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3124177590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Godfreygot@bmail.com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433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Hermione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3751357758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Hermionehp@bmail.com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90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Iroh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4209817379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Irohanime@bmail.com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25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Jack Sparrow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7000475016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Jack Sparrowmovie@bmail.com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141537"/>
                  </a:ext>
                </a:extLst>
              </a:tr>
            </a:tbl>
          </a:graphicData>
        </a:graphic>
      </p:graphicFrame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253739A-EB42-03D7-F600-69C70815A3F8}"/>
              </a:ext>
            </a:extLst>
          </p:cNvPr>
          <p:cNvSpPr txBox="1">
            <a:spLocks/>
          </p:cNvSpPr>
          <p:nvPr/>
        </p:nvSpPr>
        <p:spPr>
          <a:xfrm>
            <a:off x="152887" y="1598219"/>
            <a:ext cx="2258043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Table 1: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Sales_Data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20DF1E8-8B71-5A4A-0A28-F8611243CC99}"/>
              </a:ext>
            </a:extLst>
          </p:cNvPr>
          <p:cNvSpPr txBox="1">
            <a:spLocks/>
          </p:cNvSpPr>
          <p:nvPr/>
        </p:nvSpPr>
        <p:spPr>
          <a:xfrm>
            <a:off x="5842977" y="1594764"/>
            <a:ext cx="2771025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Table 2: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product_details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A6DC3B4-F8E7-CDFA-569B-8493DFC6CC13}"/>
              </a:ext>
            </a:extLst>
          </p:cNvPr>
          <p:cNvSpPr txBox="1">
            <a:spLocks/>
          </p:cNvSpPr>
          <p:nvPr/>
        </p:nvSpPr>
        <p:spPr>
          <a:xfrm>
            <a:off x="5842977" y="3465351"/>
            <a:ext cx="3059591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Table 3: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customer_details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CA29AE-F3E5-7189-30C5-FD5262F51626}"/>
              </a:ext>
            </a:extLst>
          </p:cNvPr>
          <p:cNvSpPr txBox="1">
            <a:spLocks/>
          </p:cNvSpPr>
          <p:nvPr/>
        </p:nvSpPr>
        <p:spPr>
          <a:xfrm>
            <a:off x="152887" y="6358464"/>
            <a:ext cx="10986967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Note: SKUs should be alpha-numeric codes for products belonging in 2 categories, steel starting with ST and ceramic starting with CR.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channel_type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(can be either ‘online’/’offline’ only) </a:t>
            </a:r>
          </a:p>
        </p:txBody>
      </p:sp>
    </p:spTree>
    <p:extLst>
      <p:ext uri="{BB962C8B-B14F-4D97-AF65-F5344CB8AC3E}">
        <p14:creationId xmlns:p14="http://schemas.microsoft.com/office/powerpoint/2010/main" val="37666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F3EA7A72-57CF-8E04-EB79-7D97EE1C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76" y="639641"/>
            <a:ext cx="11214100" cy="535531"/>
          </a:xfrm>
        </p:spPr>
        <p:txBody>
          <a:bodyPr>
            <a:noAutofit/>
          </a:bodyPr>
          <a:lstStyle/>
          <a:p>
            <a:r>
              <a:rPr lang="en-US" sz="3200" dirty="0"/>
              <a:t>Query 1:</a:t>
            </a:r>
            <a:endParaRPr lang="en-IN" sz="3200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E664019-7A10-E8EE-A80B-6AE42D714966}"/>
              </a:ext>
            </a:extLst>
          </p:cNvPr>
          <p:cNvSpPr txBox="1">
            <a:spLocks/>
          </p:cNvSpPr>
          <p:nvPr/>
        </p:nvSpPr>
        <p:spPr>
          <a:xfrm>
            <a:off x="260412" y="1336040"/>
            <a:ext cx="936038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Name and list the details of all customers who have placed multiple orders and have purchased a ceramic item at least once.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677B4F-8B7C-C912-5B5B-7A1CF1A3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2562111"/>
            <a:ext cx="4852401" cy="2577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B60048-A941-2BA9-9945-3989BACF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82" y="2562111"/>
            <a:ext cx="4896533" cy="1371791"/>
          </a:xfrm>
          <a:prstGeom prst="rect">
            <a:avLst/>
          </a:prstGeom>
        </p:spPr>
      </p:pic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DF582A-C168-06FA-1CB7-990083710880}"/>
              </a:ext>
            </a:extLst>
          </p:cNvPr>
          <p:cNvSpPr txBox="1">
            <a:spLocks/>
          </p:cNvSpPr>
          <p:nvPr/>
        </p:nvSpPr>
        <p:spPr>
          <a:xfrm>
            <a:off x="161680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MySQL query: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90BBD330-72E3-5DB6-3C3D-2F95CF9DE2F6}"/>
              </a:ext>
            </a:extLst>
          </p:cNvPr>
          <p:cNvSpPr txBox="1">
            <a:spLocks/>
          </p:cNvSpPr>
          <p:nvPr/>
        </p:nvSpPr>
        <p:spPr>
          <a:xfrm>
            <a:off x="5694973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90CC-6F91-1CA6-EC18-3557F9D5B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4A903472-EE7F-F803-DCFD-B3749DA9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76" y="639641"/>
            <a:ext cx="11214100" cy="535531"/>
          </a:xfrm>
        </p:spPr>
        <p:txBody>
          <a:bodyPr>
            <a:noAutofit/>
          </a:bodyPr>
          <a:lstStyle/>
          <a:p>
            <a:r>
              <a:rPr lang="en-US" sz="3200" dirty="0"/>
              <a:t>Query 2:</a:t>
            </a:r>
            <a:endParaRPr lang="en-IN" sz="3200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A1A36B7B-B5CD-DC59-3B28-C1C5379B2CB9}"/>
              </a:ext>
            </a:extLst>
          </p:cNvPr>
          <p:cNvSpPr txBox="1">
            <a:spLocks/>
          </p:cNvSpPr>
          <p:nvPr/>
        </p:nvSpPr>
        <p:spPr>
          <a:xfrm>
            <a:off x="260412" y="1336040"/>
            <a:ext cx="936038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Find the most expensive bestseller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6E0C82D4-58D6-CB48-8060-8D5425CAA59F}"/>
              </a:ext>
            </a:extLst>
          </p:cNvPr>
          <p:cNvSpPr txBox="1">
            <a:spLocks/>
          </p:cNvSpPr>
          <p:nvPr/>
        </p:nvSpPr>
        <p:spPr>
          <a:xfrm>
            <a:off x="161680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MySQL query: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F2FF04EC-A707-4EA6-FD89-D2B1885466E1}"/>
              </a:ext>
            </a:extLst>
          </p:cNvPr>
          <p:cNvSpPr txBox="1">
            <a:spLocks/>
          </p:cNvSpPr>
          <p:nvPr/>
        </p:nvSpPr>
        <p:spPr>
          <a:xfrm>
            <a:off x="5694973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ADEA3-7876-F86F-6C8D-50AE0B65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2713385"/>
            <a:ext cx="4742411" cy="1935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D37F5-69AA-5450-F45B-87891838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14" y="2713385"/>
            <a:ext cx="365811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5EB09-828C-B4C8-F447-9574210A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1D97E35E-4762-D63D-40EE-5C3F882B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76" y="639641"/>
            <a:ext cx="11214100" cy="535531"/>
          </a:xfrm>
        </p:spPr>
        <p:txBody>
          <a:bodyPr>
            <a:noAutofit/>
          </a:bodyPr>
          <a:lstStyle/>
          <a:p>
            <a:r>
              <a:rPr lang="en-US" sz="3200" dirty="0"/>
              <a:t>Query 3:</a:t>
            </a:r>
            <a:endParaRPr lang="en-IN" sz="3200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A12F896D-3E41-1878-641B-D2EBFF8B5546}"/>
              </a:ext>
            </a:extLst>
          </p:cNvPr>
          <p:cNvSpPr txBox="1">
            <a:spLocks/>
          </p:cNvSpPr>
          <p:nvPr/>
        </p:nvSpPr>
        <p:spPr>
          <a:xfrm>
            <a:off x="260412" y="1336040"/>
            <a:ext cx="9481465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For all customers who have purchased for the first time online, calculate the average number of times they purchase offline in a month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3B70517-3510-BE20-8EFF-02EE8F457CBA}"/>
              </a:ext>
            </a:extLst>
          </p:cNvPr>
          <p:cNvSpPr txBox="1">
            <a:spLocks/>
          </p:cNvSpPr>
          <p:nvPr/>
        </p:nvSpPr>
        <p:spPr>
          <a:xfrm>
            <a:off x="161680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MySQL query: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A5130B05-826F-E990-3B9E-3FA99E73E767}"/>
              </a:ext>
            </a:extLst>
          </p:cNvPr>
          <p:cNvSpPr txBox="1">
            <a:spLocks/>
          </p:cNvSpPr>
          <p:nvPr/>
        </p:nvSpPr>
        <p:spPr>
          <a:xfrm>
            <a:off x="5694973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B121-B241-A945-5920-3A6DDB29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0" y="2562111"/>
            <a:ext cx="5106113" cy="4058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92334-E08F-F19F-E0F5-B9432FC5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55" y="2562111"/>
            <a:ext cx="280074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2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8D2C-D63C-624E-044F-160FD36D0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6E5A3DF0-BE0F-3AD8-AD1C-D4D8CD1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76" y="639641"/>
            <a:ext cx="11214100" cy="535531"/>
          </a:xfrm>
        </p:spPr>
        <p:txBody>
          <a:bodyPr>
            <a:noAutofit/>
          </a:bodyPr>
          <a:lstStyle/>
          <a:p>
            <a:r>
              <a:rPr lang="en-US" sz="3200" dirty="0"/>
              <a:t>Query 4:</a:t>
            </a:r>
            <a:endParaRPr lang="en-IN" sz="3200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1133BC8-8FF0-3204-5E36-B295238EF729}"/>
              </a:ext>
            </a:extLst>
          </p:cNvPr>
          <p:cNvSpPr txBox="1">
            <a:spLocks/>
          </p:cNvSpPr>
          <p:nvPr/>
        </p:nvSpPr>
        <p:spPr>
          <a:xfrm>
            <a:off x="260412" y="1336040"/>
            <a:ext cx="936038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List the top 7 spenders in Y city (here Y should be a user-input variable)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73735498-AEDC-6239-E9E5-3E855EF40F68}"/>
              </a:ext>
            </a:extLst>
          </p:cNvPr>
          <p:cNvSpPr txBox="1">
            <a:spLocks/>
          </p:cNvSpPr>
          <p:nvPr/>
        </p:nvSpPr>
        <p:spPr>
          <a:xfrm>
            <a:off x="161680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MySQL query: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29D928D-41DA-F541-5D5A-128A6ACDCAE6}"/>
              </a:ext>
            </a:extLst>
          </p:cNvPr>
          <p:cNvSpPr txBox="1">
            <a:spLocks/>
          </p:cNvSpPr>
          <p:nvPr/>
        </p:nvSpPr>
        <p:spPr>
          <a:xfrm>
            <a:off x="5694973" y="2240375"/>
            <a:ext cx="1201129" cy="321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u="sng" dirty="0">
                <a:solidFill>
                  <a:schemeClr val="bg1"/>
                </a:solidFill>
                <a:latin typeface="+mj-lt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D10D4-C609-3A9D-362A-DFF86A08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" y="2662124"/>
            <a:ext cx="5029171" cy="3130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2169A-6E70-E621-2654-F409F891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19" y="2653333"/>
            <a:ext cx="3925828" cy="154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75AE8-268A-B6E3-9722-77AE9DB8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19" y="4411488"/>
            <a:ext cx="52204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42</TotalTime>
  <Words>565</Words>
  <Application>Microsoft Office PowerPoint</Application>
  <PresentationFormat>Widescreen</PresentationFormat>
  <Paragraphs>268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Trade Gothic LT Pro</vt:lpstr>
      <vt:lpstr>Trebuchet MS</vt:lpstr>
      <vt:lpstr>Office Theme</vt:lpstr>
      <vt:lpstr>Sales and Customer Analysis using MySQL</vt:lpstr>
      <vt:lpstr>Overview of Dataset</vt:lpstr>
      <vt:lpstr>Data sets</vt:lpstr>
      <vt:lpstr>Query 1:</vt:lpstr>
      <vt:lpstr>Query 2:</vt:lpstr>
      <vt:lpstr>Query 3:</vt:lpstr>
      <vt:lpstr>Query 4: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Sridharan IIM BG</dc:creator>
  <cp:lastModifiedBy>Sridharan IIM BG</cp:lastModifiedBy>
  <cp:revision>1</cp:revision>
  <dcterms:created xsi:type="dcterms:W3CDTF">2024-12-14T17:27:38Z</dcterms:created>
  <dcterms:modified xsi:type="dcterms:W3CDTF">2024-12-14T18:10:04Z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