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83" r:id="rId2"/>
    <p:sldId id="285" r:id="rId3"/>
    <p:sldId id="284" r:id="rId4"/>
    <p:sldId id="286" r:id="rId5"/>
    <p:sldId id="287" r:id="rId6"/>
    <p:sldId id="288" r:id="rId7"/>
    <p:sldId id="291" r:id="rId8"/>
    <p:sldId id="290" r:id="rId9"/>
    <p:sldId id="289" r:id="rId10"/>
    <p:sldId id="293" r:id="rId11"/>
    <p:sldId id="292" r:id="rId12"/>
    <p:sldId id="294" r:id="rId13"/>
    <p:sldId id="276" r:id="rId14"/>
    <p:sldId id="295"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jay Bhardwaj" initials="AB" lastIdx="1" clrIdx="0">
    <p:extLst>
      <p:ext uri="{19B8F6BF-5375-455C-9EA6-DF929625EA0E}">
        <p15:presenceInfo xmlns:p15="http://schemas.microsoft.com/office/powerpoint/2012/main" userId="855dfd52e820996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FAC0"/>
    <a:srgbClr val="D8FCDC"/>
    <a:srgbClr val="B7EFBE"/>
    <a:srgbClr val="2AC0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13A37F-DCA8-476D-A97F-EF7F70F24A09}" type="datetimeFigureOut">
              <a:rPr lang="en-IN" smtClean="0"/>
              <a:t>14-01-2021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E97735-20EB-404E-8D7B-A3319CF7DDDB}" type="slidenum">
              <a:rPr lang="en-IN" smtClean="0"/>
              <a:t>‹#›</a:t>
            </a:fld>
            <a:endParaRPr lang="en-IN"/>
          </a:p>
        </p:txBody>
      </p:sp>
    </p:spTree>
    <p:extLst>
      <p:ext uri="{BB962C8B-B14F-4D97-AF65-F5344CB8AC3E}">
        <p14:creationId xmlns:p14="http://schemas.microsoft.com/office/powerpoint/2010/main" val="3903432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9C1B-1F9D-4255-BF0D-0B9445B67D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D9899C-FB44-45B4-B1D8-58BB9BA8C8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68DF92-073B-4316-9D0B-27CC1C1AC764}"/>
              </a:ext>
            </a:extLst>
          </p:cNvPr>
          <p:cNvSpPr>
            <a:spLocks noGrp="1"/>
          </p:cNvSpPr>
          <p:nvPr>
            <p:ph type="dt" sz="half" idx="10"/>
          </p:nvPr>
        </p:nvSpPr>
        <p:spPr/>
        <p:txBody>
          <a:bodyPr/>
          <a:lstStyle/>
          <a:p>
            <a:fld id="{6D959BD2-AC08-4E7F-B079-BF16EDF1DFD2}" type="datetime1">
              <a:rPr lang="en-US" smtClean="0"/>
              <a:t>1/14/2021</a:t>
            </a:fld>
            <a:endParaRPr lang="en-US"/>
          </a:p>
        </p:txBody>
      </p:sp>
      <p:sp>
        <p:nvSpPr>
          <p:cNvPr id="5" name="Footer Placeholder 4">
            <a:extLst>
              <a:ext uri="{FF2B5EF4-FFF2-40B4-BE49-F238E27FC236}">
                <a16:creationId xmlns:a16="http://schemas.microsoft.com/office/drawing/2014/main" id="{79D287C0-C559-4B98-A5EE-E3B49F980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EF053B-0697-4FDB-852E-DF51BCFBD133}"/>
              </a:ext>
            </a:extLst>
          </p:cNvPr>
          <p:cNvSpPr>
            <a:spLocks noGrp="1"/>
          </p:cNvSpPr>
          <p:nvPr>
            <p:ph type="sldNum" sz="quarter" idx="12"/>
          </p:nvPr>
        </p:nvSpPr>
        <p:spPr/>
        <p:txBody>
          <a:bodyPr/>
          <a:lstStyle/>
          <a:p>
            <a:fld id="{9B0896D6-24EF-4AFA-AEFB-FA3CD4106961}" type="slidenum">
              <a:rPr lang="en-US" smtClean="0"/>
              <a:t>‹#›</a:t>
            </a:fld>
            <a:endParaRPr lang="en-US"/>
          </a:p>
        </p:txBody>
      </p:sp>
    </p:spTree>
    <p:extLst>
      <p:ext uri="{BB962C8B-B14F-4D97-AF65-F5344CB8AC3E}">
        <p14:creationId xmlns:p14="http://schemas.microsoft.com/office/powerpoint/2010/main" val="2478817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C224-E607-4FD7-877B-48FB4C6148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5A3C5C-348A-4D91-8DB1-E42F4B6D2F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CDD643-9402-4875-B51A-86E3B2C57E2F}"/>
              </a:ext>
            </a:extLst>
          </p:cNvPr>
          <p:cNvSpPr>
            <a:spLocks noGrp="1"/>
          </p:cNvSpPr>
          <p:nvPr>
            <p:ph type="dt" sz="half" idx="10"/>
          </p:nvPr>
        </p:nvSpPr>
        <p:spPr/>
        <p:txBody>
          <a:bodyPr/>
          <a:lstStyle/>
          <a:p>
            <a:fld id="{AA15EBCC-6955-4131-8C81-C9AEDD2CBF5B}" type="datetime1">
              <a:rPr lang="en-US" smtClean="0"/>
              <a:t>1/14/2021</a:t>
            </a:fld>
            <a:endParaRPr lang="en-US"/>
          </a:p>
        </p:txBody>
      </p:sp>
      <p:sp>
        <p:nvSpPr>
          <p:cNvPr id="5" name="Footer Placeholder 4">
            <a:extLst>
              <a:ext uri="{FF2B5EF4-FFF2-40B4-BE49-F238E27FC236}">
                <a16:creationId xmlns:a16="http://schemas.microsoft.com/office/drawing/2014/main" id="{25CA792E-9D8C-427F-848C-5520DD7AB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79F3A7-4ABC-4510-8A88-F49B3D4CC14D}"/>
              </a:ext>
            </a:extLst>
          </p:cNvPr>
          <p:cNvSpPr>
            <a:spLocks noGrp="1"/>
          </p:cNvSpPr>
          <p:nvPr>
            <p:ph type="sldNum" sz="quarter" idx="12"/>
          </p:nvPr>
        </p:nvSpPr>
        <p:spPr/>
        <p:txBody>
          <a:bodyPr/>
          <a:lstStyle/>
          <a:p>
            <a:fld id="{9B0896D6-24EF-4AFA-AEFB-FA3CD4106961}" type="slidenum">
              <a:rPr lang="en-US" smtClean="0"/>
              <a:t>‹#›</a:t>
            </a:fld>
            <a:endParaRPr lang="en-US"/>
          </a:p>
        </p:txBody>
      </p:sp>
    </p:spTree>
    <p:extLst>
      <p:ext uri="{BB962C8B-B14F-4D97-AF65-F5344CB8AC3E}">
        <p14:creationId xmlns:p14="http://schemas.microsoft.com/office/powerpoint/2010/main" val="669243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CB0283-DF4E-47AB-966B-BA6CD03BE7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667516-C00F-4398-8EE7-D4D1080EAC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B075FE-482F-41D2-8899-33AA7146B64F}"/>
              </a:ext>
            </a:extLst>
          </p:cNvPr>
          <p:cNvSpPr>
            <a:spLocks noGrp="1"/>
          </p:cNvSpPr>
          <p:nvPr>
            <p:ph type="dt" sz="half" idx="10"/>
          </p:nvPr>
        </p:nvSpPr>
        <p:spPr/>
        <p:txBody>
          <a:bodyPr/>
          <a:lstStyle/>
          <a:p>
            <a:fld id="{F7799F3C-B3AA-4071-9577-AFC4058D4E20}" type="datetime1">
              <a:rPr lang="en-US" smtClean="0"/>
              <a:t>1/14/2021</a:t>
            </a:fld>
            <a:endParaRPr lang="en-US"/>
          </a:p>
        </p:txBody>
      </p:sp>
      <p:sp>
        <p:nvSpPr>
          <p:cNvPr id="5" name="Footer Placeholder 4">
            <a:extLst>
              <a:ext uri="{FF2B5EF4-FFF2-40B4-BE49-F238E27FC236}">
                <a16:creationId xmlns:a16="http://schemas.microsoft.com/office/drawing/2014/main" id="{0E1C4EA8-359F-490E-83B3-370C34638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9C992-1304-45E6-8B58-4FC9718A628C}"/>
              </a:ext>
            </a:extLst>
          </p:cNvPr>
          <p:cNvSpPr>
            <a:spLocks noGrp="1"/>
          </p:cNvSpPr>
          <p:nvPr>
            <p:ph type="sldNum" sz="quarter" idx="12"/>
          </p:nvPr>
        </p:nvSpPr>
        <p:spPr/>
        <p:txBody>
          <a:bodyPr/>
          <a:lstStyle/>
          <a:p>
            <a:fld id="{9B0896D6-24EF-4AFA-AEFB-FA3CD4106961}" type="slidenum">
              <a:rPr lang="en-US" smtClean="0"/>
              <a:t>‹#›</a:t>
            </a:fld>
            <a:endParaRPr lang="en-US"/>
          </a:p>
        </p:txBody>
      </p:sp>
    </p:spTree>
    <p:extLst>
      <p:ext uri="{BB962C8B-B14F-4D97-AF65-F5344CB8AC3E}">
        <p14:creationId xmlns:p14="http://schemas.microsoft.com/office/powerpoint/2010/main" val="393724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DD7D-15D0-4E65-AC90-A475A34A62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620804-56B0-4F14-BA59-B92B3A3704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523A2E-586A-4771-85CD-2CC1D47C4730}"/>
              </a:ext>
            </a:extLst>
          </p:cNvPr>
          <p:cNvSpPr>
            <a:spLocks noGrp="1"/>
          </p:cNvSpPr>
          <p:nvPr>
            <p:ph type="dt" sz="half" idx="10"/>
          </p:nvPr>
        </p:nvSpPr>
        <p:spPr/>
        <p:txBody>
          <a:bodyPr/>
          <a:lstStyle/>
          <a:p>
            <a:fld id="{C043CA59-694B-402A-9F58-AA64D3AEEE35}" type="datetime1">
              <a:rPr lang="en-US" smtClean="0"/>
              <a:t>1/14/2021</a:t>
            </a:fld>
            <a:endParaRPr lang="en-US"/>
          </a:p>
        </p:txBody>
      </p:sp>
      <p:sp>
        <p:nvSpPr>
          <p:cNvPr id="5" name="Footer Placeholder 4">
            <a:extLst>
              <a:ext uri="{FF2B5EF4-FFF2-40B4-BE49-F238E27FC236}">
                <a16:creationId xmlns:a16="http://schemas.microsoft.com/office/drawing/2014/main" id="{C76C4357-E55C-43FA-8C54-FF1ABEE25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059FF-EAC6-48CC-9DA9-2FD540DA3795}"/>
              </a:ext>
            </a:extLst>
          </p:cNvPr>
          <p:cNvSpPr>
            <a:spLocks noGrp="1"/>
          </p:cNvSpPr>
          <p:nvPr>
            <p:ph type="sldNum" sz="quarter" idx="12"/>
          </p:nvPr>
        </p:nvSpPr>
        <p:spPr/>
        <p:txBody>
          <a:bodyPr/>
          <a:lstStyle/>
          <a:p>
            <a:fld id="{9B0896D6-24EF-4AFA-AEFB-FA3CD4106961}" type="slidenum">
              <a:rPr lang="en-US" smtClean="0"/>
              <a:t>‹#›</a:t>
            </a:fld>
            <a:endParaRPr lang="en-US"/>
          </a:p>
        </p:txBody>
      </p:sp>
    </p:spTree>
    <p:extLst>
      <p:ext uri="{BB962C8B-B14F-4D97-AF65-F5344CB8AC3E}">
        <p14:creationId xmlns:p14="http://schemas.microsoft.com/office/powerpoint/2010/main" val="3082118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38C81-79E6-4CDB-A37A-8BA3B12473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DA17A5-DCD2-435C-92EA-96BAB5AE9B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665D09-BCAC-4998-BAE6-D986C7601FB9}"/>
              </a:ext>
            </a:extLst>
          </p:cNvPr>
          <p:cNvSpPr>
            <a:spLocks noGrp="1"/>
          </p:cNvSpPr>
          <p:nvPr>
            <p:ph type="dt" sz="half" idx="10"/>
          </p:nvPr>
        </p:nvSpPr>
        <p:spPr/>
        <p:txBody>
          <a:bodyPr/>
          <a:lstStyle/>
          <a:p>
            <a:fld id="{5B4BD672-EE6E-4933-95F5-1F50B51E591E}" type="datetime1">
              <a:rPr lang="en-US" smtClean="0"/>
              <a:t>1/14/2021</a:t>
            </a:fld>
            <a:endParaRPr lang="en-US"/>
          </a:p>
        </p:txBody>
      </p:sp>
      <p:sp>
        <p:nvSpPr>
          <p:cNvPr id="5" name="Footer Placeholder 4">
            <a:extLst>
              <a:ext uri="{FF2B5EF4-FFF2-40B4-BE49-F238E27FC236}">
                <a16:creationId xmlns:a16="http://schemas.microsoft.com/office/drawing/2014/main" id="{770F612D-6981-4F07-989D-122FBE251E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982FD-7661-4F09-8D52-0DC2AA249AD2}"/>
              </a:ext>
            </a:extLst>
          </p:cNvPr>
          <p:cNvSpPr>
            <a:spLocks noGrp="1"/>
          </p:cNvSpPr>
          <p:nvPr>
            <p:ph type="sldNum" sz="quarter" idx="12"/>
          </p:nvPr>
        </p:nvSpPr>
        <p:spPr/>
        <p:txBody>
          <a:bodyPr/>
          <a:lstStyle/>
          <a:p>
            <a:fld id="{9B0896D6-24EF-4AFA-AEFB-FA3CD4106961}" type="slidenum">
              <a:rPr lang="en-US" smtClean="0"/>
              <a:t>‹#›</a:t>
            </a:fld>
            <a:endParaRPr lang="en-US"/>
          </a:p>
        </p:txBody>
      </p:sp>
    </p:spTree>
    <p:extLst>
      <p:ext uri="{BB962C8B-B14F-4D97-AF65-F5344CB8AC3E}">
        <p14:creationId xmlns:p14="http://schemas.microsoft.com/office/powerpoint/2010/main" val="3739851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D0AB1-E5EE-4552-915D-491D403E2C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26BB3D-AAE7-47E8-89A8-6686716573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C4E66D-AEBF-4E5D-AA71-4E76D19CAD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FC1D90-B594-4F7B-9928-760003F98FF8}"/>
              </a:ext>
            </a:extLst>
          </p:cNvPr>
          <p:cNvSpPr>
            <a:spLocks noGrp="1"/>
          </p:cNvSpPr>
          <p:nvPr>
            <p:ph type="dt" sz="half" idx="10"/>
          </p:nvPr>
        </p:nvSpPr>
        <p:spPr/>
        <p:txBody>
          <a:bodyPr/>
          <a:lstStyle/>
          <a:p>
            <a:fld id="{BA883CAE-203F-4583-9426-24050509491D}" type="datetime1">
              <a:rPr lang="en-US" smtClean="0"/>
              <a:t>1/14/2021</a:t>
            </a:fld>
            <a:endParaRPr lang="en-US"/>
          </a:p>
        </p:txBody>
      </p:sp>
      <p:sp>
        <p:nvSpPr>
          <p:cNvPr id="6" name="Footer Placeholder 5">
            <a:extLst>
              <a:ext uri="{FF2B5EF4-FFF2-40B4-BE49-F238E27FC236}">
                <a16:creationId xmlns:a16="http://schemas.microsoft.com/office/drawing/2014/main" id="{F3403E44-5D6A-48F6-A110-181B750037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A1FA5F-6F92-46D5-AF4D-EF1307C42397}"/>
              </a:ext>
            </a:extLst>
          </p:cNvPr>
          <p:cNvSpPr>
            <a:spLocks noGrp="1"/>
          </p:cNvSpPr>
          <p:nvPr>
            <p:ph type="sldNum" sz="quarter" idx="12"/>
          </p:nvPr>
        </p:nvSpPr>
        <p:spPr/>
        <p:txBody>
          <a:bodyPr/>
          <a:lstStyle/>
          <a:p>
            <a:fld id="{9B0896D6-24EF-4AFA-AEFB-FA3CD4106961}" type="slidenum">
              <a:rPr lang="en-US" smtClean="0"/>
              <a:t>‹#›</a:t>
            </a:fld>
            <a:endParaRPr lang="en-US"/>
          </a:p>
        </p:txBody>
      </p:sp>
    </p:spTree>
    <p:extLst>
      <p:ext uri="{BB962C8B-B14F-4D97-AF65-F5344CB8AC3E}">
        <p14:creationId xmlns:p14="http://schemas.microsoft.com/office/powerpoint/2010/main" val="1584310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6423-7F98-409A-8FC6-8B9C5D3736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49A524-B909-4B98-8F89-EB0CB12890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BBF4B2-230B-42E4-AC7B-7931ACC54E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C8C586-C357-47F4-82FA-F3F6356F60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A36EBD-4C9E-4066-84A7-EC8A026E36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AC8A80-BB4D-4430-8EDB-72125C54145E}"/>
              </a:ext>
            </a:extLst>
          </p:cNvPr>
          <p:cNvSpPr>
            <a:spLocks noGrp="1"/>
          </p:cNvSpPr>
          <p:nvPr>
            <p:ph type="dt" sz="half" idx="10"/>
          </p:nvPr>
        </p:nvSpPr>
        <p:spPr/>
        <p:txBody>
          <a:bodyPr/>
          <a:lstStyle/>
          <a:p>
            <a:fld id="{86F0093D-DDFE-4725-BBBD-6A604E03F14C}" type="datetime1">
              <a:rPr lang="en-US" smtClean="0"/>
              <a:t>1/14/2021</a:t>
            </a:fld>
            <a:endParaRPr lang="en-US"/>
          </a:p>
        </p:txBody>
      </p:sp>
      <p:sp>
        <p:nvSpPr>
          <p:cNvPr id="8" name="Footer Placeholder 7">
            <a:extLst>
              <a:ext uri="{FF2B5EF4-FFF2-40B4-BE49-F238E27FC236}">
                <a16:creationId xmlns:a16="http://schemas.microsoft.com/office/drawing/2014/main" id="{420944CD-B72A-4D08-9704-FD00106917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A298F0-F497-4780-AFEA-A595236AC6B8}"/>
              </a:ext>
            </a:extLst>
          </p:cNvPr>
          <p:cNvSpPr>
            <a:spLocks noGrp="1"/>
          </p:cNvSpPr>
          <p:nvPr>
            <p:ph type="sldNum" sz="quarter" idx="12"/>
          </p:nvPr>
        </p:nvSpPr>
        <p:spPr/>
        <p:txBody>
          <a:bodyPr/>
          <a:lstStyle/>
          <a:p>
            <a:fld id="{9B0896D6-24EF-4AFA-AEFB-FA3CD4106961}" type="slidenum">
              <a:rPr lang="en-US" smtClean="0"/>
              <a:t>‹#›</a:t>
            </a:fld>
            <a:endParaRPr lang="en-US"/>
          </a:p>
        </p:txBody>
      </p:sp>
    </p:spTree>
    <p:extLst>
      <p:ext uri="{BB962C8B-B14F-4D97-AF65-F5344CB8AC3E}">
        <p14:creationId xmlns:p14="http://schemas.microsoft.com/office/powerpoint/2010/main" val="985802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FEE7D-498B-44BA-AA1F-E018CC4262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1EC3A5-108D-4B98-A009-85745BD3C31E}"/>
              </a:ext>
            </a:extLst>
          </p:cNvPr>
          <p:cNvSpPr>
            <a:spLocks noGrp="1"/>
          </p:cNvSpPr>
          <p:nvPr>
            <p:ph type="dt" sz="half" idx="10"/>
          </p:nvPr>
        </p:nvSpPr>
        <p:spPr/>
        <p:txBody>
          <a:bodyPr/>
          <a:lstStyle/>
          <a:p>
            <a:fld id="{4E25DB15-7B54-497A-A1C6-44780772CE31}" type="datetime1">
              <a:rPr lang="en-US" smtClean="0"/>
              <a:t>1/14/2021</a:t>
            </a:fld>
            <a:endParaRPr lang="en-US"/>
          </a:p>
        </p:txBody>
      </p:sp>
      <p:sp>
        <p:nvSpPr>
          <p:cNvPr id="4" name="Footer Placeholder 3">
            <a:extLst>
              <a:ext uri="{FF2B5EF4-FFF2-40B4-BE49-F238E27FC236}">
                <a16:creationId xmlns:a16="http://schemas.microsoft.com/office/drawing/2014/main" id="{007264F5-EE4A-420E-A9E3-3F7CF4D4A7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4C1EEB-624D-47BD-B88B-3C910F57B863}"/>
              </a:ext>
            </a:extLst>
          </p:cNvPr>
          <p:cNvSpPr>
            <a:spLocks noGrp="1"/>
          </p:cNvSpPr>
          <p:nvPr>
            <p:ph type="sldNum" sz="quarter" idx="12"/>
          </p:nvPr>
        </p:nvSpPr>
        <p:spPr/>
        <p:txBody>
          <a:bodyPr/>
          <a:lstStyle/>
          <a:p>
            <a:fld id="{9B0896D6-24EF-4AFA-AEFB-FA3CD4106961}" type="slidenum">
              <a:rPr lang="en-US" smtClean="0"/>
              <a:t>‹#›</a:t>
            </a:fld>
            <a:endParaRPr lang="en-US"/>
          </a:p>
        </p:txBody>
      </p:sp>
    </p:spTree>
    <p:extLst>
      <p:ext uri="{BB962C8B-B14F-4D97-AF65-F5344CB8AC3E}">
        <p14:creationId xmlns:p14="http://schemas.microsoft.com/office/powerpoint/2010/main" val="2308944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98EE1-33B9-4081-8EE7-8BD204E7F3D5}"/>
              </a:ext>
            </a:extLst>
          </p:cNvPr>
          <p:cNvSpPr>
            <a:spLocks noGrp="1"/>
          </p:cNvSpPr>
          <p:nvPr>
            <p:ph type="dt" sz="half" idx="10"/>
          </p:nvPr>
        </p:nvSpPr>
        <p:spPr/>
        <p:txBody>
          <a:bodyPr/>
          <a:lstStyle/>
          <a:p>
            <a:fld id="{2E016339-6DBB-4601-9F18-A696B5FAC3E1}" type="datetime1">
              <a:rPr lang="en-US" smtClean="0"/>
              <a:t>1/14/2021</a:t>
            </a:fld>
            <a:endParaRPr lang="en-US"/>
          </a:p>
        </p:txBody>
      </p:sp>
      <p:sp>
        <p:nvSpPr>
          <p:cNvPr id="3" name="Footer Placeholder 2">
            <a:extLst>
              <a:ext uri="{FF2B5EF4-FFF2-40B4-BE49-F238E27FC236}">
                <a16:creationId xmlns:a16="http://schemas.microsoft.com/office/drawing/2014/main" id="{2BF242B5-A691-40FB-AE3E-2DDFE8DADD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81B6F8-4330-498D-AC05-442D1C2EFD2C}"/>
              </a:ext>
            </a:extLst>
          </p:cNvPr>
          <p:cNvSpPr>
            <a:spLocks noGrp="1"/>
          </p:cNvSpPr>
          <p:nvPr>
            <p:ph type="sldNum" sz="quarter" idx="12"/>
          </p:nvPr>
        </p:nvSpPr>
        <p:spPr/>
        <p:txBody>
          <a:bodyPr/>
          <a:lstStyle/>
          <a:p>
            <a:fld id="{9B0896D6-24EF-4AFA-AEFB-FA3CD4106961}" type="slidenum">
              <a:rPr lang="en-US" smtClean="0"/>
              <a:t>‹#›</a:t>
            </a:fld>
            <a:endParaRPr lang="en-US"/>
          </a:p>
        </p:txBody>
      </p:sp>
    </p:spTree>
    <p:extLst>
      <p:ext uri="{BB962C8B-B14F-4D97-AF65-F5344CB8AC3E}">
        <p14:creationId xmlns:p14="http://schemas.microsoft.com/office/powerpoint/2010/main" val="215783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7A6D4-695E-44D6-BDBC-F554E0FA50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AF126D-16A4-44E7-BF55-3B0DCF3C64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19D52B-FE30-4A75-86BA-FFD7AA4F74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327A72-FB9A-4D06-9DDC-EB77641F9F1C}"/>
              </a:ext>
            </a:extLst>
          </p:cNvPr>
          <p:cNvSpPr>
            <a:spLocks noGrp="1"/>
          </p:cNvSpPr>
          <p:nvPr>
            <p:ph type="dt" sz="half" idx="10"/>
          </p:nvPr>
        </p:nvSpPr>
        <p:spPr/>
        <p:txBody>
          <a:bodyPr/>
          <a:lstStyle/>
          <a:p>
            <a:fld id="{280AA2D9-3377-4BAA-A57C-687E64903E75}" type="datetime1">
              <a:rPr lang="en-US" smtClean="0"/>
              <a:t>1/14/2021</a:t>
            </a:fld>
            <a:endParaRPr lang="en-US"/>
          </a:p>
        </p:txBody>
      </p:sp>
      <p:sp>
        <p:nvSpPr>
          <p:cNvPr id="6" name="Footer Placeholder 5">
            <a:extLst>
              <a:ext uri="{FF2B5EF4-FFF2-40B4-BE49-F238E27FC236}">
                <a16:creationId xmlns:a16="http://schemas.microsoft.com/office/drawing/2014/main" id="{A7D28ADB-865A-4CB0-B3FB-A70B6F67CD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468908-7F4F-4DC7-BC2B-77A6325B8EE7}"/>
              </a:ext>
            </a:extLst>
          </p:cNvPr>
          <p:cNvSpPr>
            <a:spLocks noGrp="1"/>
          </p:cNvSpPr>
          <p:nvPr>
            <p:ph type="sldNum" sz="quarter" idx="12"/>
          </p:nvPr>
        </p:nvSpPr>
        <p:spPr/>
        <p:txBody>
          <a:bodyPr/>
          <a:lstStyle/>
          <a:p>
            <a:fld id="{9B0896D6-24EF-4AFA-AEFB-FA3CD4106961}" type="slidenum">
              <a:rPr lang="en-US" smtClean="0"/>
              <a:t>‹#›</a:t>
            </a:fld>
            <a:endParaRPr lang="en-US"/>
          </a:p>
        </p:txBody>
      </p:sp>
    </p:spTree>
    <p:extLst>
      <p:ext uri="{BB962C8B-B14F-4D97-AF65-F5344CB8AC3E}">
        <p14:creationId xmlns:p14="http://schemas.microsoft.com/office/powerpoint/2010/main" val="602478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DE281-39FF-468B-8EA7-6063C994E1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5A863B-DC42-48C7-9B6E-2EC7C4A189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59DC50-57B4-4E99-8BB4-9E9A4638A3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9BF5AA-9FE1-4520-A997-30CF1CCB9814}"/>
              </a:ext>
            </a:extLst>
          </p:cNvPr>
          <p:cNvSpPr>
            <a:spLocks noGrp="1"/>
          </p:cNvSpPr>
          <p:nvPr>
            <p:ph type="dt" sz="half" idx="10"/>
          </p:nvPr>
        </p:nvSpPr>
        <p:spPr/>
        <p:txBody>
          <a:bodyPr/>
          <a:lstStyle/>
          <a:p>
            <a:fld id="{4AF21081-5983-48ED-8280-FD68424F913A}" type="datetime1">
              <a:rPr lang="en-US" smtClean="0"/>
              <a:t>1/14/2021</a:t>
            </a:fld>
            <a:endParaRPr lang="en-US"/>
          </a:p>
        </p:txBody>
      </p:sp>
      <p:sp>
        <p:nvSpPr>
          <p:cNvPr id="6" name="Footer Placeholder 5">
            <a:extLst>
              <a:ext uri="{FF2B5EF4-FFF2-40B4-BE49-F238E27FC236}">
                <a16:creationId xmlns:a16="http://schemas.microsoft.com/office/drawing/2014/main" id="{5FD13C34-C1D5-4265-B85E-04D28ED4CA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93E3AB-44C0-406D-954B-B5486DC44960}"/>
              </a:ext>
            </a:extLst>
          </p:cNvPr>
          <p:cNvSpPr>
            <a:spLocks noGrp="1"/>
          </p:cNvSpPr>
          <p:nvPr>
            <p:ph type="sldNum" sz="quarter" idx="12"/>
          </p:nvPr>
        </p:nvSpPr>
        <p:spPr/>
        <p:txBody>
          <a:bodyPr/>
          <a:lstStyle/>
          <a:p>
            <a:fld id="{9B0896D6-24EF-4AFA-AEFB-FA3CD4106961}" type="slidenum">
              <a:rPr lang="en-US" smtClean="0"/>
              <a:t>‹#›</a:t>
            </a:fld>
            <a:endParaRPr lang="en-US"/>
          </a:p>
        </p:txBody>
      </p:sp>
    </p:spTree>
    <p:extLst>
      <p:ext uri="{BB962C8B-B14F-4D97-AF65-F5344CB8AC3E}">
        <p14:creationId xmlns:p14="http://schemas.microsoft.com/office/powerpoint/2010/main" val="1924458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8FA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453B79-32DA-4D2B-B136-5534FE8EE1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9A41D2-FA9A-416C-864A-F98E146D46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E8125-4714-4A1B-8E25-DC70646811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E48DD-730E-4A3D-8574-D646C4E647F0}" type="datetime1">
              <a:rPr lang="en-US" smtClean="0"/>
              <a:t>1/14/2021</a:t>
            </a:fld>
            <a:endParaRPr lang="en-US"/>
          </a:p>
        </p:txBody>
      </p:sp>
      <p:sp>
        <p:nvSpPr>
          <p:cNvPr id="5" name="Footer Placeholder 4">
            <a:extLst>
              <a:ext uri="{FF2B5EF4-FFF2-40B4-BE49-F238E27FC236}">
                <a16:creationId xmlns:a16="http://schemas.microsoft.com/office/drawing/2014/main" id="{77CB54C9-94BA-45FD-9207-9391F713E3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86ACFF-1255-48DE-AE60-BB00E9FA79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896D6-24EF-4AFA-AEFB-FA3CD4106961}" type="slidenum">
              <a:rPr lang="en-US" smtClean="0"/>
              <a:t>‹#›</a:t>
            </a:fld>
            <a:endParaRPr lang="en-US"/>
          </a:p>
        </p:txBody>
      </p:sp>
    </p:spTree>
    <p:extLst>
      <p:ext uri="{BB962C8B-B14F-4D97-AF65-F5344CB8AC3E}">
        <p14:creationId xmlns:p14="http://schemas.microsoft.com/office/powerpoint/2010/main" val="343791608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143284B-6A71-4DF3-BDA1-796821FB2A50}"/>
              </a:ext>
            </a:extLst>
          </p:cNvPr>
          <p:cNvSpPr txBox="1"/>
          <p:nvPr/>
        </p:nvSpPr>
        <p:spPr>
          <a:xfrm>
            <a:off x="2691011" y="920621"/>
            <a:ext cx="5877017"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F2510EE2-D4AA-4643-99D7-E37516224CE2}"/>
              </a:ext>
            </a:extLst>
          </p:cNvPr>
          <p:cNvSpPr>
            <a:spLocks noGrp="1"/>
          </p:cNvSpPr>
          <p:nvPr>
            <p:ph idx="1"/>
          </p:nvPr>
        </p:nvSpPr>
        <p:spPr>
          <a:xfrm>
            <a:off x="838200" y="99811"/>
            <a:ext cx="10515600" cy="7118555"/>
          </a:xfrm>
        </p:spPr>
        <p:txBody>
          <a:bodyP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Covid-19 Suraksha </a:t>
            </a:r>
            <a:r>
              <a:rPr kumimoji="0" lang="en-US" sz="3600" b="1" i="0" u="none" strike="noStrike" kern="1200" cap="none" spc="0" normalizeH="0" baseline="0" noProof="0" dirty="0" err="1">
                <a:ln>
                  <a:noFill/>
                </a:ln>
                <a:effectLst/>
                <a:uLnTx/>
                <a:uFillTx/>
                <a:latin typeface="Times New Roman" panose="02020603050405020304" pitchFamily="18" charset="0"/>
                <a:ea typeface="+mn-ea"/>
                <a:cs typeface="Times New Roman" panose="02020603050405020304" pitchFamily="18" charset="0"/>
              </a:rPr>
              <a:t>Kavach</a:t>
            </a:r>
            <a:endPar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Submitted by:</a:t>
            </a:r>
            <a:b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7413"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Bhavnoor</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Singh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(G13/018/CSE1/2017)</a:t>
            </a:r>
          </a:p>
          <a:p>
            <a:pPr marL="3427413"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Guneet</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Pal Singh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(G13/028/CSE1/2017)</a:t>
            </a:r>
          </a:p>
          <a:p>
            <a:pPr marL="3427413"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Jagmeet</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Singh Bhatia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(G13/046/CSE1/2017)</a:t>
            </a:r>
          </a:p>
          <a:p>
            <a:pPr marL="3427413"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Japjot</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Singh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(G13/048/CSE1/2017) </a:t>
            </a:r>
          </a:p>
          <a:p>
            <a:pPr marL="3427413" marR="0" lvl="0" indent="0"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Under the guidance of:</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Mrs. </a:t>
            </a:r>
            <a:r>
              <a:rPr kumimoji="0" lang="en-US" sz="24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Amanpreet</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Kaur</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prstClr val="black"/>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Department of Computer Science &amp; Engineering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Guru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Tegh</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Bahadur Institute of Technology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indent="0">
              <a:buNone/>
            </a:pPr>
            <a:endParaRPr lang="en-US" dirty="0"/>
          </a:p>
        </p:txBody>
      </p:sp>
      <p:pic>
        <p:nvPicPr>
          <p:cNvPr id="13" name="Picture 12">
            <a:extLst>
              <a:ext uri="{FF2B5EF4-FFF2-40B4-BE49-F238E27FC236}">
                <a16:creationId xmlns:a16="http://schemas.microsoft.com/office/drawing/2014/main" id="{AE3EAFFB-3D44-47B5-A590-49B34D0656E8}"/>
              </a:ext>
            </a:extLst>
          </p:cNvPr>
          <p:cNvPicPr>
            <a:picLocks noChangeAspect="1"/>
          </p:cNvPicPr>
          <p:nvPr/>
        </p:nvPicPr>
        <p:blipFill>
          <a:blip r:embed="rId2"/>
          <a:stretch>
            <a:fillRect/>
          </a:stretch>
        </p:blipFill>
        <p:spPr>
          <a:xfrm>
            <a:off x="5586412" y="4635839"/>
            <a:ext cx="1019175" cy="923925"/>
          </a:xfrm>
          <a:prstGeom prst="rect">
            <a:avLst/>
          </a:prstGeom>
        </p:spPr>
      </p:pic>
    </p:spTree>
    <p:extLst>
      <p:ext uri="{BB962C8B-B14F-4D97-AF65-F5344CB8AC3E}">
        <p14:creationId xmlns:p14="http://schemas.microsoft.com/office/powerpoint/2010/main" val="2303436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1917E-15D3-40AF-8F8B-673B7F990D5B}"/>
              </a:ext>
            </a:extLst>
          </p:cNvPr>
          <p:cNvSpPr>
            <a:spLocks noGrp="1"/>
          </p:cNvSpPr>
          <p:nvPr>
            <p:ph idx="1"/>
          </p:nvPr>
        </p:nvSpPr>
        <p:spPr>
          <a:xfrm>
            <a:off x="838200" y="0"/>
            <a:ext cx="10515600" cy="6079956"/>
          </a:xfrm>
        </p:spPr>
        <p:txBody>
          <a:bodyPr>
            <a:normAutofit/>
          </a:bodyPr>
          <a:lstStyle/>
          <a:p>
            <a:pPr marL="0" indent="0">
              <a:buNone/>
            </a:pPr>
            <a:r>
              <a:rPr lang="en-US" sz="1800" b="1" dirty="0">
                <a:latin typeface="Times New Roman" pitchFamily="18" charset="0"/>
                <a:cs typeface="Times New Roman" pitchFamily="18" charset="0"/>
              </a:rPr>
              <a:t>2. Social Distancing Approach:</a:t>
            </a:r>
          </a:p>
          <a:p>
            <a:pPr marL="457200" lvl="1" indent="0">
              <a:buNone/>
            </a:pPr>
            <a:r>
              <a:rPr lang="en-US" sz="1800" dirty="0">
                <a:latin typeface="Times New Roman" pitchFamily="18" charset="0"/>
                <a:cs typeface="Times New Roman" pitchFamily="18" charset="0"/>
              </a:rPr>
              <a:t>The project uses OpenCV with a HAAR Cascade Classifier trained on faces to:</a:t>
            </a:r>
          </a:p>
          <a:p>
            <a:pPr lvl="1">
              <a:buFont typeface="Courier New" panose="02070309020205020404" pitchFamily="49" charset="0"/>
              <a:buChar char="o"/>
            </a:pPr>
            <a:r>
              <a:rPr lang="en-US" sz="1800" dirty="0">
                <a:latin typeface="Times New Roman" pitchFamily="18" charset="0"/>
                <a:cs typeface="Times New Roman" pitchFamily="18" charset="0"/>
              </a:rPr>
              <a:t> extract face from the webcams </a:t>
            </a:r>
          </a:p>
          <a:p>
            <a:pPr lvl="1">
              <a:buFont typeface="Courier New" panose="02070309020205020404" pitchFamily="49" charset="0"/>
              <a:buChar char="o"/>
            </a:pPr>
            <a:r>
              <a:rPr lang="en-US" sz="1800" dirty="0">
                <a:latin typeface="Times New Roman" pitchFamily="18" charset="0"/>
                <a:cs typeface="Times New Roman" pitchFamily="18" charset="0"/>
              </a:rPr>
              <a:t> classifies the distance in real time!</a:t>
            </a: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p>
        </p:txBody>
      </p:sp>
      <p:sp>
        <p:nvSpPr>
          <p:cNvPr id="4" name="Footer Placeholder 3">
            <a:extLst>
              <a:ext uri="{FF2B5EF4-FFF2-40B4-BE49-F238E27FC236}">
                <a16:creationId xmlns:a16="http://schemas.microsoft.com/office/drawing/2014/main" id="{1CBEE407-3E86-49FD-B0AB-A581ACD26BFE}"/>
              </a:ext>
            </a:extLst>
          </p:cNvPr>
          <p:cNvSpPr>
            <a:spLocks noGrp="1"/>
          </p:cNvSpPr>
          <p:nvPr>
            <p:ph type="ftr" sz="quarter" idx="1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9.</a:t>
            </a:r>
          </a:p>
        </p:txBody>
      </p:sp>
      <p:sp>
        <p:nvSpPr>
          <p:cNvPr id="5" name="Slide Number Placeholder 4">
            <a:extLst>
              <a:ext uri="{FF2B5EF4-FFF2-40B4-BE49-F238E27FC236}">
                <a16:creationId xmlns:a16="http://schemas.microsoft.com/office/drawing/2014/main" id="{E1B06F88-E154-4FDA-8834-F43D5834DCFD}"/>
              </a:ext>
            </a:extLst>
          </p:cNvPr>
          <p:cNvSpPr>
            <a:spLocks noGrp="1"/>
          </p:cNvSpPr>
          <p:nvPr>
            <p:ph type="sldNum" sz="quarter" idx="12"/>
          </p:nvPr>
        </p:nvSpPr>
        <p:spPr/>
        <p:txBody>
          <a:bodyPr/>
          <a:lstStyle/>
          <a:p>
            <a:fld id="{9B0896D6-24EF-4AFA-AEFB-FA3CD4106961}" type="slidenum">
              <a:rPr lang="en-US" smtClean="0"/>
              <a:t>10</a:t>
            </a:fld>
            <a:endParaRPr lang="en-US" dirty="0"/>
          </a:p>
        </p:txBody>
      </p:sp>
      <p:pic>
        <p:nvPicPr>
          <p:cNvPr id="12" name="Picture 11">
            <a:extLst>
              <a:ext uri="{FF2B5EF4-FFF2-40B4-BE49-F238E27FC236}">
                <a16:creationId xmlns:a16="http://schemas.microsoft.com/office/drawing/2014/main" id="{505A2E30-4879-4DF2-975C-4FE701F9765E}"/>
              </a:ext>
            </a:extLst>
          </p:cNvPr>
          <p:cNvPicPr>
            <a:picLocks noChangeAspect="1"/>
          </p:cNvPicPr>
          <p:nvPr/>
        </p:nvPicPr>
        <p:blipFill>
          <a:blip r:embed="rId2"/>
          <a:stretch>
            <a:fillRect/>
          </a:stretch>
        </p:blipFill>
        <p:spPr>
          <a:xfrm>
            <a:off x="4469266" y="1279356"/>
            <a:ext cx="4867275" cy="4800600"/>
          </a:xfrm>
          <a:prstGeom prst="rect">
            <a:avLst/>
          </a:prstGeom>
        </p:spPr>
      </p:pic>
      <p:sp>
        <p:nvSpPr>
          <p:cNvPr id="13" name="TextBox 12">
            <a:extLst>
              <a:ext uri="{FF2B5EF4-FFF2-40B4-BE49-F238E27FC236}">
                <a16:creationId xmlns:a16="http://schemas.microsoft.com/office/drawing/2014/main" id="{94D03AB4-3EDE-4DC4-9C3E-E05E78E08386}"/>
              </a:ext>
            </a:extLst>
          </p:cNvPr>
          <p:cNvSpPr txBox="1"/>
          <p:nvPr/>
        </p:nvSpPr>
        <p:spPr>
          <a:xfrm>
            <a:off x="5031581" y="6079956"/>
            <a:ext cx="3526972" cy="307777"/>
          </a:xfrm>
          <a:prstGeom prst="rect">
            <a:avLst/>
          </a:prstGeom>
          <a:solidFill>
            <a:schemeClr val="bg1"/>
          </a:solid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6: Social Distancing Approach</a:t>
            </a:r>
          </a:p>
        </p:txBody>
      </p:sp>
    </p:spTree>
    <p:extLst>
      <p:ext uri="{BB962C8B-B14F-4D97-AF65-F5344CB8AC3E}">
        <p14:creationId xmlns:p14="http://schemas.microsoft.com/office/powerpoint/2010/main" val="1014242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CECEB-D0D9-4D5B-865F-6FE2B66635A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Test Case</a:t>
            </a:r>
            <a:endParaRPr lang="en-IN" sz="3600" b="1"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312F2E39-E31D-4973-8937-BB9E20F25B5D}"/>
              </a:ext>
            </a:extLst>
          </p:cNvPr>
          <p:cNvSpPr>
            <a:spLocks noGrp="1"/>
          </p:cNvSpPr>
          <p:nvPr>
            <p:ph type="ftr" sz="quarter" idx="11"/>
          </p:nvPr>
        </p:nvSpPr>
        <p:spPr/>
        <p:txBody>
          <a:bodyPr/>
          <a:lstStyle/>
          <a:p>
            <a:r>
              <a:rPr lang="en-US" sz="1600" dirty="0">
                <a:solidFill>
                  <a:schemeClr val="tx1"/>
                </a:solidFill>
                <a:latin typeface="Times New Roman" panose="02020603050405020304" pitchFamily="18" charset="0"/>
                <a:cs typeface="Times New Roman" panose="02020603050405020304" pitchFamily="18" charset="0"/>
              </a:rPr>
              <a:t>10.</a:t>
            </a:r>
          </a:p>
        </p:txBody>
      </p:sp>
      <p:pic>
        <p:nvPicPr>
          <p:cNvPr id="10" name="Content Placeholder 9">
            <a:extLst>
              <a:ext uri="{FF2B5EF4-FFF2-40B4-BE49-F238E27FC236}">
                <a16:creationId xmlns:a16="http://schemas.microsoft.com/office/drawing/2014/main" id="{332570F7-9263-48D9-B6CF-3AA85557259D}"/>
              </a:ext>
            </a:extLst>
          </p:cNvPr>
          <p:cNvPicPr>
            <a:picLocks noGrp="1" noChangeAspect="1"/>
          </p:cNvPicPr>
          <p:nvPr>
            <p:ph idx="1"/>
          </p:nvPr>
        </p:nvPicPr>
        <p:blipFill>
          <a:blip r:embed="rId2"/>
          <a:stretch>
            <a:fillRect/>
          </a:stretch>
        </p:blipFill>
        <p:spPr>
          <a:xfrm>
            <a:off x="8957725" y="1884995"/>
            <a:ext cx="2979678" cy="3177815"/>
          </a:xfrm>
        </p:spPr>
      </p:pic>
      <p:pic>
        <p:nvPicPr>
          <p:cNvPr id="12" name="Picture 11">
            <a:extLst>
              <a:ext uri="{FF2B5EF4-FFF2-40B4-BE49-F238E27FC236}">
                <a16:creationId xmlns:a16="http://schemas.microsoft.com/office/drawing/2014/main" id="{48261E7A-B0FC-43CA-9ECC-9EBA4DE0BEA4}"/>
              </a:ext>
            </a:extLst>
          </p:cNvPr>
          <p:cNvPicPr>
            <a:picLocks noChangeAspect="1"/>
          </p:cNvPicPr>
          <p:nvPr/>
        </p:nvPicPr>
        <p:blipFill>
          <a:blip r:embed="rId3"/>
          <a:stretch>
            <a:fillRect/>
          </a:stretch>
        </p:blipFill>
        <p:spPr>
          <a:xfrm>
            <a:off x="5046944" y="1884995"/>
            <a:ext cx="3106456" cy="3177815"/>
          </a:xfrm>
          <a:prstGeom prst="rect">
            <a:avLst/>
          </a:prstGeom>
        </p:spPr>
      </p:pic>
      <p:sp>
        <p:nvSpPr>
          <p:cNvPr id="14" name="TextBox 13">
            <a:extLst>
              <a:ext uri="{FF2B5EF4-FFF2-40B4-BE49-F238E27FC236}">
                <a16:creationId xmlns:a16="http://schemas.microsoft.com/office/drawing/2014/main" id="{2FA08937-12E4-4958-B323-12DE8816E1E6}"/>
              </a:ext>
            </a:extLst>
          </p:cNvPr>
          <p:cNvSpPr txBox="1"/>
          <p:nvPr/>
        </p:nvSpPr>
        <p:spPr>
          <a:xfrm>
            <a:off x="751114" y="1722390"/>
            <a:ext cx="4645479" cy="2585323"/>
          </a:xfrm>
          <a:prstGeom prst="rect">
            <a:avLst/>
          </a:prstGeom>
          <a:noFill/>
        </p:spPr>
        <p:txBody>
          <a:bodyPr wrap="square" rtlCol="0">
            <a:spAutoFit/>
          </a:bodyPr>
          <a:lstStyle/>
          <a:p>
            <a:pPr marL="342900" indent="-342900">
              <a:buAutoNum type="arabicPeriod"/>
            </a:pPr>
            <a:r>
              <a:rPr lang="en-IN" b="1" dirty="0">
                <a:latin typeface="Times New Roman" panose="02020603050405020304" pitchFamily="18" charset="0"/>
                <a:cs typeface="Times New Roman" panose="02020603050405020304" pitchFamily="18" charset="0"/>
              </a:rPr>
              <a:t>Social Distancing:</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If distance ‘D’:</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 D &lt; 25 cm</a:t>
            </a:r>
          </a:p>
          <a:p>
            <a:r>
              <a:rPr lang="en-IN" b="1" dirty="0">
                <a:latin typeface="Times New Roman" panose="02020603050405020304" pitchFamily="18" charset="0"/>
                <a:cs typeface="Times New Roman" panose="02020603050405020304" pitchFamily="18" charset="0"/>
              </a:rPr>
              <a:t>       Output: </a:t>
            </a:r>
            <a:r>
              <a:rPr lang="en-IN" dirty="0">
                <a:latin typeface="Times New Roman" panose="02020603050405020304" pitchFamily="18" charset="0"/>
                <a:cs typeface="Times New Roman" panose="02020603050405020304" pitchFamily="18" charset="0"/>
              </a:rPr>
              <a:t>!!Move Away!! D cm</a:t>
            </a:r>
            <a:r>
              <a:rPr lang="en-IN" b="1"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q"/>
            </a:pPr>
            <a:endParaRPr lang="en-IN"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 D &gt; 25 cm</a:t>
            </a:r>
          </a:p>
          <a:p>
            <a:r>
              <a:rPr lang="en-IN" b="1" dirty="0">
                <a:latin typeface="Times New Roman" panose="02020603050405020304" pitchFamily="18" charset="0"/>
                <a:cs typeface="Times New Roman" panose="02020603050405020304" pitchFamily="18" charset="0"/>
              </a:rPr>
              <a:t>       Output: </a:t>
            </a:r>
            <a:r>
              <a:rPr lang="en-IN" dirty="0">
                <a:latin typeface="Times New Roman" panose="02020603050405020304" pitchFamily="18" charset="0"/>
                <a:cs typeface="Times New Roman" panose="02020603050405020304" pitchFamily="18" charset="0"/>
              </a:rPr>
              <a:t>Social Distance D cm</a:t>
            </a:r>
            <a:r>
              <a:rPr lang="en-IN" b="1" dirty="0">
                <a:latin typeface="Times New Roman" panose="02020603050405020304" pitchFamily="18" charset="0"/>
                <a:cs typeface="Times New Roman" panose="02020603050405020304" pitchFamily="18" charset="0"/>
              </a:rPr>
              <a:t> </a:t>
            </a:r>
          </a:p>
        </p:txBody>
      </p:sp>
      <p:sp>
        <p:nvSpPr>
          <p:cNvPr id="15" name="TextBox 14">
            <a:extLst>
              <a:ext uri="{FF2B5EF4-FFF2-40B4-BE49-F238E27FC236}">
                <a16:creationId xmlns:a16="http://schemas.microsoft.com/office/drawing/2014/main" id="{4D2D89FE-7CCE-4B74-8F80-CFA0A3C99EAA}"/>
              </a:ext>
            </a:extLst>
          </p:cNvPr>
          <p:cNvSpPr txBox="1"/>
          <p:nvPr/>
        </p:nvSpPr>
        <p:spPr>
          <a:xfrm>
            <a:off x="5453743" y="5274129"/>
            <a:ext cx="1845128" cy="307777"/>
          </a:xfrm>
          <a:prstGeom prst="rect">
            <a:avLst/>
          </a:prstGeom>
          <a:solidFill>
            <a:schemeClr val="bg1"/>
          </a:solid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7: Test Case 1</a:t>
            </a:r>
          </a:p>
        </p:txBody>
      </p:sp>
      <p:sp>
        <p:nvSpPr>
          <p:cNvPr id="16" name="TextBox 15">
            <a:extLst>
              <a:ext uri="{FF2B5EF4-FFF2-40B4-BE49-F238E27FC236}">
                <a16:creationId xmlns:a16="http://schemas.microsoft.com/office/drawing/2014/main" id="{E1B53236-447F-4E9B-843A-1BC417459438}"/>
              </a:ext>
            </a:extLst>
          </p:cNvPr>
          <p:cNvSpPr txBox="1"/>
          <p:nvPr/>
        </p:nvSpPr>
        <p:spPr>
          <a:xfrm>
            <a:off x="9446079" y="5274129"/>
            <a:ext cx="1907722" cy="307777"/>
          </a:xfrm>
          <a:prstGeom prst="rect">
            <a:avLst/>
          </a:prstGeom>
          <a:solidFill>
            <a:schemeClr val="bg1"/>
          </a:solid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8: Test Case 2</a:t>
            </a:r>
          </a:p>
        </p:txBody>
      </p:sp>
    </p:spTree>
    <p:extLst>
      <p:ext uri="{BB962C8B-B14F-4D97-AF65-F5344CB8AC3E}">
        <p14:creationId xmlns:p14="http://schemas.microsoft.com/office/powerpoint/2010/main" val="2094646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89C816-2A1F-470E-B9AA-0AC65899ABC0}"/>
              </a:ext>
            </a:extLst>
          </p:cNvPr>
          <p:cNvSpPr>
            <a:spLocks noGrp="1"/>
          </p:cNvSpPr>
          <p:nvPr>
            <p:ph idx="1"/>
          </p:nvPr>
        </p:nvSpPr>
        <p:spPr>
          <a:xfrm>
            <a:off x="838200" y="898071"/>
            <a:ext cx="10515600" cy="5278892"/>
          </a:xfrm>
        </p:spPr>
        <p:txBody>
          <a:bodyPr>
            <a:normAutofit/>
          </a:bodyPr>
          <a:lstStyle/>
          <a:p>
            <a:pPr marL="0" indent="0">
              <a:buNone/>
            </a:pPr>
            <a:r>
              <a:rPr lang="en-IN" sz="1800" b="1" dirty="0">
                <a:latin typeface="Times New Roman" panose="02020603050405020304" pitchFamily="18" charset="0"/>
                <a:cs typeface="Times New Roman" panose="02020603050405020304" pitchFamily="18" charset="0"/>
              </a:rPr>
              <a:t>2. Face Mask</a:t>
            </a:r>
            <a:br>
              <a:rPr lang="en-IN" sz="1800" b="1" dirty="0">
                <a:latin typeface="Times New Roman" panose="02020603050405020304" pitchFamily="18" charset="0"/>
                <a:cs typeface="Times New Roman" panose="02020603050405020304" pitchFamily="18" charset="0"/>
              </a:rPr>
            </a:br>
            <a:endParaRPr lang="en-IN" sz="1800" b="1"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If Face Mask is:</a:t>
            </a:r>
          </a:p>
          <a:p>
            <a:endParaRPr lang="en-I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800" b="1" dirty="0">
                <a:latin typeface="Times New Roman" panose="02020603050405020304" pitchFamily="18" charset="0"/>
                <a:cs typeface="Times New Roman" panose="02020603050405020304" pitchFamily="18" charset="0"/>
              </a:rPr>
              <a:t>On Face</a:t>
            </a:r>
          </a:p>
          <a:p>
            <a:pPr marL="0" indent="0">
              <a:buNone/>
            </a:pPr>
            <a:r>
              <a:rPr lang="en-IN" sz="1800" b="1" dirty="0">
                <a:latin typeface="Times New Roman" panose="02020603050405020304" pitchFamily="18" charset="0"/>
                <a:cs typeface="Times New Roman" panose="02020603050405020304" pitchFamily="18" charset="0"/>
              </a:rPr>
              <a:t>       Output: </a:t>
            </a:r>
            <a:r>
              <a:rPr lang="en-IN" sz="1800" dirty="0">
                <a:latin typeface="Times New Roman" panose="02020603050405020304" pitchFamily="18" charset="0"/>
                <a:cs typeface="Times New Roman" panose="02020603050405020304" pitchFamily="18" charset="0"/>
              </a:rPr>
              <a:t>Mask Green</a:t>
            </a:r>
            <a:r>
              <a:rPr lang="en-IN" sz="1800" b="1" dirty="0">
                <a:latin typeface="Times New Roman" panose="02020603050405020304" pitchFamily="18" charset="0"/>
                <a:cs typeface="Times New Roman" panose="02020603050405020304" pitchFamily="18" charset="0"/>
              </a:rPr>
              <a:t> </a:t>
            </a:r>
          </a:p>
          <a:p>
            <a:endParaRPr lang="en-IN" sz="18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800" b="1" dirty="0">
                <a:latin typeface="Times New Roman" panose="02020603050405020304" pitchFamily="18" charset="0"/>
                <a:cs typeface="Times New Roman" panose="02020603050405020304" pitchFamily="18" charset="0"/>
              </a:rPr>
              <a:t> Not on Face</a:t>
            </a:r>
          </a:p>
          <a:p>
            <a:pPr marL="0" indent="0">
              <a:buNone/>
            </a:pPr>
            <a:r>
              <a:rPr lang="en-IN" sz="1800" b="1" dirty="0">
                <a:latin typeface="Times New Roman" panose="02020603050405020304" pitchFamily="18" charset="0"/>
                <a:cs typeface="Times New Roman" panose="02020603050405020304" pitchFamily="18" charset="0"/>
              </a:rPr>
              <a:t>        Output: </a:t>
            </a:r>
            <a:r>
              <a:rPr lang="en-IN" sz="1800" dirty="0">
                <a:latin typeface="Times New Roman" panose="02020603050405020304" pitchFamily="18" charset="0"/>
                <a:cs typeface="Times New Roman" panose="02020603050405020304" pitchFamily="18" charset="0"/>
              </a:rPr>
              <a:t>No Mask Red</a:t>
            </a:r>
          </a:p>
          <a:p>
            <a:pPr marL="342900" indent="-342900">
              <a:buAutoNum type="arabicPeriod"/>
            </a:pPr>
            <a:endParaRPr lang="en-IN" sz="1800" b="1"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1B6BC64-DE62-4059-AF37-56A0C72DB625}"/>
              </a:ext>
            </a:extLst>
          </p:cNvPr>
          <p:cNvSpPr>
            <a:spLocks noGrp="1"/>
          </p:cNvSpPr>
          <p:nvPr>
            <p:ph type="ftr" sz="quarter" idx="11"/>
          </p:nvPr>
        </p:nvSpPr>
        <p:spPr/>
        <p:txBody>
          <a:bodyPr/>
          <a:lstStyle/>
          <a:p>
            <a:r>
              <a:rPr lang="en-US" sz="1400" dirty="0">
                <a:solidFill>
                  <a:schemeClr val="tx1"/>
                </a:solidFill>
                <a:latin typeface="Times New Roman" panose="02020603050405020304" pitchFamily="18" charset="0"/>
                <a:cs typeface="Times New Roman" panose="02020603050405020304" pitchFamily="18" charset="0"/>
              </a:rPr>
              <a:t>11.</a:t>
            </a:r>
          </a:p>
        </p:txBody>
      </p:sp>
      <p:pic>
        <p:nvPicPr>
          <p:cNvPr id="8" name="Picture 7">
            <a:extLst>
              <a:ext uri="{FF2B5EF4-FFF2-40B4-BE49-F238E27FC236}">
                <a16:creationId xmlns:a16="http://schemas.microsoft.com/office/drawing/2014/main" id="{42EC6FED-3B13-4F62-AAAC-F3CA93BAF5E7}"/>
              </a:ext>
            </a:extLst>
          </p:cNvPr>
          <p:cNvPicPr>
            <a:picLocks noChangeAspect="1"/>
          </p:cNvPicPr>
          <p:nvPr/>
        </p:nvPicPr>
        <p:blipFill>
          <a:blip r:embed="rId2"/>
          <a:stretch>
            <a:fillRect/>
          </a:stretch>
        </p:blipFill>
        <p:spPr>
          <a:xfrm>
            <a:off x="6096000" y="898071"/>
            <a:ext cx="1767993" cy="4572396"/>
          </a:xfrm>
          <a:prstGeom prst="rect">
            <a:avLst/>
          </a:prstGeom>
        </p:spPr>
      </p:pic>
      <p:pic>
        <p:nvPicPr>
          <p:cNvPr id="12" name="Picture 11">
            <a:extLst>
              <a:ext uri="{FF2B5EF4-FFF2-40B4-BE49-F238E27FC236}">
                <a16:creationId xmlns:a16="http://schemas.microsoft.com/office/drawing/2014/main" id="{EEE0B642-1249-4587-AD9C-E4124931BBB0}"/>
              </a:ext>
            </a:extLst>
          </p:cNvPr>
          <p:cNvPicPr>
            <a:picLocks noChangeAspect="1"/>
          </p:cNvPicPr>
          <p:nvPr/>
        </p:nvPicPr>
        <p:blipFill>
          <a:blip r:embed="rId3"/>
          <a:stretch>
            <a:fillRect/>
          </a:stretch>
        </p:blipFill>
        <p:spPr>
          <a:xfrm>
            <a:off x="9678906" y="898071"/>
            <a:ext cx="1470787" cy="4572396"/>
          </a:xfrm>
          <a:prstGeom prst="rect">
            <a:avLst/>
          </a:prstGeom>
        </p:spPr>
      </p:pic>
      <p:sp>
        <p:nvSpPr>
          <p:cNvPr id="13" name="TextBox 12">
            <a:extLst>
              <a:ext uri="{FF2B5EF4-FFF2-40B4-BE49-F238E27FC236}">
                <a16:creationId xmlns:a16="http://schemas.microsoft.com/office/drawing/2014/main" id="{62AADDCB-94E0-479A-85B2-9AB29C8954B7}"/>
              </a:ext>
            </a:extLst>
          </p:cNvPr>
          <p:cNvSpPr txBox="1"/>
          <p:nvPr/>
        </p:nvSpPr>
        <p:spPr>
          <a:xfrm>
            <a:off x="6096000" y="5600700"/>
            <a:ext cx="1767993" cy="307777"/>
          </a:xfrm>
          <a:prstGeom prst="rect">
            <a:avLst/>
          </a:prstGeom>
          <a:solidFill>
            <a:schemeClr val="bg1"/>
          </a:solid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9: Test Case 1</a:t>
            </a:r>
          </a:p>
        </p:txBody>
      </p:sp>
      <p:sp>
        <p:nvSpPr>
          <p:cNvPr id="14" name="TextBox 13">
            <a:extLst>
              <a:ext uri="{FF2B5EF4-FFF2-40B4-BE49-F238E27FC236}">
                <a16:creationId xmlns:a16="http://schemas.microsoft.com/office/drawing/2014/main" id="{5A118FB0-261B-4274-A8DC-717881EAF045}"/>
              </a:ext>
            </a:extLst>
          </p:cNvPr>
          <p:cNvSpPr txBox="1"/>
          <p:nvPr/>
        </p:nvSpPr>
        <p:spPr>
          <a:xfrm>
            <a:off x="9511393" y="5600700"/>
            <a:ext cx="1842406" cy="307777"/>
          </a:xfrm>
          <a:prstGeom prst="rect">
            <a:avLst/>
          </a:prstGeom>
          <a:solidFill>
            <a:schemeClr val="bg1"/>
          </a:solidFill>
        </p:spPr>
        <p:txBody>
          <a:bodyPr wrap="square" rtlCol="0">
            <a:spAutoFit/>
          </a:bodyPr>
          <a:lstStyle/>
          <a:p>
            <a:r>
              <a:rPr lang="en-IN" sz="1400" dirty="0">
                <a:latin typeface="Times New Roman" panose="02020603050405020304" pitchFamily="18" charset="0"/>
                <a:cs typeface="Times New Roman" panose="02020603050405020304" pitchFamily="18" charset="0"/>
              </a:rPr>
              <a:t>Figure 10: Test Case 2</a:t>
            </a:r>
          </a:p>
        </p:txBody>
      </p:sp>
    </p:spTree>
    <p:extLst>
      <p:ext uri="{BB962C8B-B14F-4D97-AF65-F5344CB8AC3E}">
        <p14:creationId xmlns:p14="http://schemas.microsoft.com/office/powerpoint/2010/main" val="3496422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6A1CF-65C9-4ED6-90A4-2FA2B9724BF8}"/>
              </a:ext>
            </a:extLst>
          </p:cNvPr>
          <p:cNvSpPr>
            <a:spLocks noGrp="1"/>
          </p:cNvSpPr>
          <p:nvPr>
            <p:ph type="title"/>
          </p:nvPr>
        </p:nvSpPr>
        <p:spPr>
          <a:xfrm>
            <a:off x="838200" y="143452"/>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25327A46-4BAF-4EC7-8ACB-03EA66E08F17}"/>
              </a:ext>
            </a:extLst>
          </p:cNvPr>
          <p:cNvSpPr>
            <a:spLocks noGrp="1"/>
          </p:cNvSpPr>
          <p:nvPr>
            <p:ph idx="1"/>
          </p:nvPr>
        </p:nvSpPr>
        <p:spPr>
          <a:xfrm>
            <a:off x="838200" y="1318782"/>
            <a:ext cx="10263909" cy="5395766"/>
          </a:xfrm>
        </p:spPr>
        <p:txBody>
          <a:bodyPr>
            <a:noAutofit/>
          </a:bodyPr>
          <a:lstStyle/>
          <a:p>
            <a:r>
              <a:rPr lang="en-US" sz="1800" dirty="0">
                <a:latin typeface="Times New Roman" panose="02020603050405020304" pitchFamily="18" charset="0"/>
                <a:cs typeface="Times New Roman" panose="02020603050405020304" pitchFamily="18" charset="0"/>
              </a:rPr>
              <a:t>G.A.F </a:t>
            </a:r>
            <a:r>
              <a:rPr lang="en-US" sz="1800" dirty="0" err="1">
                <a:latin typeface="Times New Roman" panose="02020603050405020304" pitchFamily="18" charset="0"/>
                <a:cs typeface="Times New Roman" panose="02020603050405020304" pitchFamily="18" charset="0"/>
              </a:rPr>
              <a:t>Seber</a:t>
            </a:r>
            <a:r>
              <a:rPr lang="en-US" sz="1800" dirty="0">
                <a:latin typeface="Times New Roman" panose="02020603050405020304" pitchFamily="18" charset="0"/>
                <a:cs typeface="Times New Roman" panose="02020603050405020304" pitchFamily="18" charset="0"/>
              </a:rPr>
              <a:t> and A.J. Lee, Linear Regression Analysis. John Wiley &amp; Sons Publishers, USA, 2012.</a:t>
            </a:r>
          </a:p>
          <a:p>
            <a:r>
              <a:rPr lang="en-US" sz="1800" dirty="0" err="1">
                <a:latin typeface="Times New Roman" panose="02020603050405020304" pitchFamily="18" charset="0"/>
                <a:cs typeface="Times New Roman" panose="02020603050405020304" pitchFamily="18" charset="0"/>
              </a:rPr>
              <a:t>Baldi</a:t>
            </a:r>
            <a:r>
              <a:rPr lang="en-US" sz="1800" dirty="0">
                <a:latin typeface="Times New Roman" panose="02020603050405020304" pitchFamily="18" charset="0"/>
                <a:cs typeface="Times New Roman" panose="02020603050405020304" pitchFamily="18" charset="0"/>
              </a:rPr>
              <a:t>, P., </a:t>
            </a:r>
            <a:r>
              <a:rPr lang="en-US" sz="1800" dirty="0" err="1">
                <a:latin typeface="Times New Roman" panose="02020603050405020304" pitchFamily="18" charset="0"/>
                <a:cs typeface="Times New Roman" panose="02020603050405020304" pitchFamily="18" charset="0"/>
              </a:rPr>
              <a:t>Frasconi</a:t>
            </a:r>
            <a:r>
              <a:rPr lang="en-US" sz="1800" dirty="0">
                <a:latin typeface="Times New Roman" panose="02020603050405020304" pitchFamily="18" charset="0"/>
                <a:cs typeface="Times New Roman" panose="02020603050405020304" pitchFamily="18" charset="0"/>
              </a:rPr>
              <a:t>, P., Smyth, P. (2003). Modeling the Internet and the Web - Probabilistic Methods and Algorithms. </a:t>
            </a:r>
          </a:p>
          <a:p>
            <a:r>
              <a:rPr lang="en-IN" sz="1800" dirty="0">
                <a:latin typeface="Times New Roman" panose="02020603050405020304" pitchFamily="18" charset="0"/>
                <a:cs typeface="Times New Roman" panose="02020603050405020304" pitchFamily="18" charset="0"/>
              </a:rPr>
              <a:t>Lim, D.H., Kim, J.S., Lee, B.G., Wave Information Estimation and Revision Using Linear Regression Model. Journal of Korea Multimedia Society, 19, 8 (2016), 1377-1385.	</a:t>
            </a:r>
            <a:endParaRPr lang="en-US" sz="1800" dirty="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Rivest</a:t>
            </a:r>
            <a:r>
              <a:rPr lang="en-US" sz="1800" dirty="0">
                <a:latin typeface="Times New Roman" panose="02020603050405020304" pitchFamily="18" charset="0"/>
                <a:cs typeface="Times New Roman" panose="02020603050405020304" pitchFamily="18" charset="0"/>
              </a:rPr>
              <a:t>, R.L. (1987). Learning decision lists. Machine Learning,2, 229-246.</a:t>
            </a:r>
          </a:p>
          <a:p>
            <a:r>
              <a:rPr lang="en-US" sz="1800" dirty="0">
                <a:latin typeface="Times New Roman" panose="02020603050405020304" pitchFamily="18" charset="0"/>
                <a:cs typeface="Times New Roman" panose="02020603050405020304" pitchFamily="18" charset="0"/>
              </a:rPr>
              <a:t>Chan YH. Biostatistics 201: Linear regression analysis. Age (years). Singapore Med J 2004;45:55-61.</a:t>
            </a:r>
          </a:p>
          <a:p>
            <a:r>
              <a:rPr lang="en-US" sz="1800" u="none" strike="noStrike"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Chakrabarti, S. (2003). Mining the Web, Morgan Kaufmann.</a:t>
            </a:r>
          </a:p>
          <a:p>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Cohen, P.R. (1995) Empirical Methods in Artificial Intelligence. Cambridge, MA: MIT Press. This is an excellent reference on experiment design, and hypothesis testing, and related topics that are essential for empirical machine learning research.</a:t>
            </a:r>
          </a:p>
          <a:p>
            <a:r>
              <a:rPr lang="en-US" sz="1800" u="none" strike="noStrike"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Brunak</a:t>
            </a:r>
            <a:r>
              <a:rPr lang="en-US" sz="1800" u="none" strike="noStrike"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S. (2002). Bioinformatics: A Machine Learning Approach. Cambridge, MA: MIT Press.</a:t>
            </a:r>
            <a:endParaRPr lang="en-IN" sz="1800" u="none" strike="noStrike"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r>
              <a:rPr lang="en-US" sz="1800" u="none" strike="noStrike"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Rivest</a:t>
            </a:r>
            <a:r>
              <a:rPr lang="en-US" sz="1800" u="none" strike="noStrike"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R.L. (1987). Learning decision lists. Machine Learning,2, 229-246.</a:t>
            </a:r>
            <a:endParaRPr lang="en-IN" sz="1800" u="none" strike="noStrike"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r>
              <a:rPr lang="en-US" sz="1800" u="none" strike="noStrike"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Quinlan, J.R. (1986). Induction of decision trees. Machine Learning, 1, 81-106.</a:t>
            </a:r>
            <a:endParaRPr lang="en-IN" sz="1800" u="none" strike="noStrike"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1800" u="none" strike="noStrike"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endParaRPr lang="en-IN" sz="1800" u="none" strike="noStrike"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962B1F6-1612-4AD3-8551-6EC288C8416B}"/>
              </a:ext>
            </a:extLst>
          </p:cNvPr>
          <p:cNvSpPr>
            <a:spLocks noGrp="1"/>
          </p:cNvSpPr>
          <p:nvPr>
            <p:ph type="ftr" sz="quarter" idx="11"/>
          </p:nvPr>
        </p:nvSpPr>
        <p:spPr/>
        <p:txBody>
          <a:bodyPr/>
          <a:lstStyle/>
          <a:p>
            <a:r>
              <a:rPr lang="en-US" sz="1600" dirty="0">
                <a:solidFill>
                  <a:schemeClr val="tx1"/>
                </a:solidFill>
                <a:latin typeface="Times New Roman" panose="02020603050405020304" pitchFamily="18" charset="0"/>
                <a:cs typeface="Times New Roman" panose="02020603050405020304" pitchFamily="18" charset="0"/>
              </a:rPr>
              <a:t>12.</a:t>
            </a:r>
          </a:p>
        </p:txBody>
      </p:sp>
    </p:spTree>
    <p:extLst>
      <p:ext uri="{BB962C8B-B14F-4D97-AF65-F5344CB8AC3E}">
        <p14:creationId xmlns:p14="http://schemas.microsoft.com/office/powerpoint/2010/main" val="137216101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EF5838-D1D0-4FE2-B9D6-59F5C34238CC}"/>
              </a:ext>
            </a:extLst>
          </p:cNvPr>
          <p:cNvSpPr>
            <a:spLocks noGrp="1"/>
          </p:cNvSpPr>
          <p:nvPr>
            <p:ph idx="1"/>
          </p:nvPr>
        </p:nvSpPr>
        <p:spPr>
          <a:xfrm>
            <a:off x="838200" y="996043"/>
            <a:ext cx="10515600" cy="5180920"/>
          </a:xfrm>
        </p:spPr>
        <p:txBody>
          <a:bodyPr>
            <a:noAutofit/>
          </a:bodyPr>
          <a:lstStyle/>
          <a:p>
            <a:r>
              <a:rPr lang="en-US" sz="1600" dirty="0">
                <a:latin typeface="Times New Roman" panose="02020603050405020304" pitchFamily="18" charset="0"/>
                <a:cs typeface="Times New Roman" panose="02020603050405020304" pitchFamily="18" charset="0"/>
              </a:rPr>
              <a:t>C. Cortes and V. </a:t>
            </a:r>
            <a:r>
              <a:rPr lang="en-US" sz="1600" dirty="0" err="1">
                <a:latin typeface="Times New Roman" panose="02020603050405020304" pitchFamily="18" charset="0"/>
                <a:cs typeface="Times New Roman" panose="02020603050405020304" pitchFamily="18" charset="0"/>
              </a:rPr>
              <a:t>Vapnik</a:t>
            </a:r>
            <a:r>
              <a:rPr lang="en-US" sz="1600" dirty="0">
                <a:latin typeface="Times New Roman" panose="02020603050405020304" pitchFamily="18" charset="0"/>
                <a:cs typeface="Times New Roman" panose="02020603050405020304" pitchFamily="18" charset="0"/>
              </a:rPr>
              <a:t>. Support-vector networks. Machine learning, 20(3):273–297, 1995. </a:t>
            </a:r>
          </a:p>
          <a:p>
            <a:r>
              <a:rPr lang="en-US" sz="1600" dirty="0">
                <a:latin typeface="Times New Roman" panose="02020603050405020304" pitchFamily="18" charset="0"/>
                <a:cs typeface="Times New Roman" panose="02020603050405020304" pitchFamily="18" charset="0"/>
              </a:rPr>
              <a:t>Monitoring Social Distancing for Covid-19 Using OpenCV and Deep Learning by Rucha </a:t>
            </a:r>
            <a:r>
              <a:rPr lang="en-US" sz="1600" dirty="0" err="1">
                <a:latin typeface="Times New Roman" panose="02020603050405020304" pitchFamily="18" charset="0"/>
                <a:cs typeface="Times New Roman" panose="02020603050405020304" pitchFamily="18" charset="0"/>
              </a:rPr>
              <a:t>Visal</a:t>
            </a:r>
            <a:r>
              <a:rPr lang="en-US" sz="1600" dirty="0">
                <a:latin typeface="Times New Roman" panose="02020603050405020304" pitchFamily="18" charset="0"/>
                <a:cs typeface="Times New Roman" panose="02020603050405020304" pitchFamily="18" charset="0"/>
              </a:rPr>
              <a:t>,  Atharva </a:t>
            </a:r>
            <a:r>
              <a:rPr lang="en-US" sz="1600" dirty="0" err="1">
                <a:latin typeface="Times New Roman" panose="02020603050405020304" pitchFamily="18" charset="0"/>
                <a:cs typeface="Times New Roman" panose="02020603050405020304" pitchFamily="18" charset="0"/>
              </a:rPr>
              <a:t>Theurkar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Bhairavi</a:t>
            </a:r>
            <a:r>
              <a:rPr lang="en-US" sz="1600" dirty="0">
                <a:latin typeface="Times New Roman" panose="02020603050405020304" pitchFamily="18" charset="0"/>
                <a:cs typeface="Times New Roman" panose="02020603050405020304" pitchFamily="18" charset="0"/>
              </a:rPr>
              <a:t> Shukla.</a:t>
            </a:r>
          </a:p>
          <a:p>
            <a:r>
              <a:rPr lang="en-US" sz="1600" dirty="0" err="1">
                <a:latin typeface="Times New Roman" panose="02020603050405020304" pitchFamily="18" charset="0"/>
                <a:cs typeface="Times New Roman" panose="02020603050405020304" pitchFamily="18" charset="0"/>
              </a:rPr>
              <a:t>Ibiyemi</a:t>
            </a:r>
            <a:r>
              <a:rPr lang="en-US" sz="1600" dirty="0">
                <a:latin typeface="Times New Roman" panose="02020603050405020304" pitchFamily="18" charset="0"/>
                <a:cs typeface="Times New Roman" panose="02020603050405020304" pitchFamily="18" charset="0"/>
              </a:rPr>
              <a:t>  T.S.,  </a:t>
            </a:r>
            <a:r>
              <a:rPr lang="en-US" sz="1600" dirty="0" err="1">
                <a:latin typeface="Times New Roman" panose="02020603050405020304" pitchFamily="18" charset="0"/>
                <a:cs typeface="Times New Roman" panose="02020603050405020304" pitchFamily="18" charset="0"/>
              </a:rPr>
              <a:t>Ogunsakin</a:t>
            </a:r>
            <a:r>
              <a:rPr lang="en-US" sz="1600" dirty="0">
                <a:latin typeface="Times New Roman" panose="02020603050405020304" pitchFamily="18" charset="0"/>
                <a:cs typeface="Times New Roman" panose="02020603050405020304" pitchFamily="18" charset="0"/>
              </a:rPr>
              <a:t>  J., Daramola  S.A.  2012.“Bi-Modal  Biometric  Authentication  by  Face  Recognition  and  Signature  Verification”,  International  Journal  of  Computer Applications, vol.42, no. 20, pp 17-21.</a:t>
            </a:r>
          </a:p>
          <a:p>
            <a:r>
              <a:rPr lang="en-US" sz="1600" dirty="0">
                <a:latin typeface="Times New Roman" panose="02020603050405020304" pitchFamily="18" charset="0"/>
                <a:cs typeface="Times New Roman" panose="02020603050405020304" pitchFamily="18" charset="0"/>
              </a:rPr>
              <a:t>Object Detection and Tracking using Deep Learning and Artificial Intelligence for Video Surveillance Applications by Mohana and HV Ravish </a:t>
            </a:r>
            <a:r>
              <a:rPr lang="en-US" sz="1600" dirty="0" err="1">
                <a:latin typeface="Times New Roman" panose="02020603050405020304" pitchFamily="18" charset="0"/>
                <a:cs typeface="Times New Roman" panose="02020603050405020304" pitchFamily="18" charset="0"/>
              </a:rPr>
              <a:t>Aradhya</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S. Feng, C. Shen, N. Xia, W. Song, M. Fan, and B. J. Cowling, “Rational use of face masks in the covid19pandemic,”The Lancet Respiratory Medicine, 2020.</a:t>
            </a:r>
          </a:p>
          <a:p>
            <a:r>
              <a:rPr lang="en-US" sz="1600" dirty="0">
                <a:latin typeface="Times New Roman" panose="02020603050405020304" pitchFamily="18" charset="0"/>
                <a:cs typeface="Times New Roman" panose="02020603050405020304" pitchFamily="18" charset="0"/>
              </a:rPr>
              <a:t>P. A. Rota, M. S. </a:t>
            </a:r>
            <a:r>
              <a:rPr lang="en-US" sz="1600" dirty="0" err="1">
                <a:latin typeface="Times New Roman" panose="02020603050405020304" pitchFamily="18" charset="0"/>
                <a:cs typeface="Times New Roman" panose="02020603050405020304" pitchFamily="18" charset="0"/>
              </a:rPr>
              <a:t>Oberste</a:t>
            </a:r>
            <a:r>
              <a:rPr lang="en-US" sz="1600" dirty="0">
                <a:latin typeface="Times New Roman" panose="02020603050405020304" pitchFamily="18" charset="0"/>
                <a:cs typeface="Times New Roman" panose="02020603050405020304" pitchFamily="18" charset="0"/>
              </a:rPr>
              <a:t>, S. S. Monroe, W. A. Nix, R. </a:t>
            </a:r>
            <a:r>
              <a:rPr lang="en-US" sz="1600" dirty="0" err="1">
                <a:latin typeface="Times New Roman" panose="02020603050405020304" pitchFamily="18" charset="0"/>
                <a:cs typeface="Times New Roman" panose="02020603050405020304" pitchFamily="18" charset="0"/>
              </a:rPr>
              <a:t>Campagnoli</a:t>
            </a:r>
            <a:r>
              <a:rPr lang="en-US" sz="1600" dirty="0">
                <a:latin typeface="Times New Roman" panose="02020603050405020304" pitchFamily="18" charset="0"/>
                <a:cs typeface="Times New Roman" panose="02020603050405020304" pitchFamily="18" charset="0"/>
              </a:rPr>
              <a:t>, J. P. Icenogle, S. </a:t>
            </a:r>
            <a:r>
              <a:rPr lang="en-US" sz="1600" dirty="0" err="1">
                <a:latin typeface="Times New Roman" panose="02020603050405020304" pitchFamily="18" charset="0"/>
                <a:cs typeface="Times New Roman" panose="02020603050405020304" pitchFamily="18" charset="0"/>
              </a:rPr>
              <a:t>Penaranda</a:t>
            </a:r>
            <a:r>
              <a:rPr lang="en-US" sz="1600" dirty="0">
                <a:latin typeface="Times New Roman" panose="02020603050405020304" pitchFamily="18" charset="0"/>
                <a:cs typeface="Times New Roman" panose="02020603050405020304" pitchFamily="18" charset="0"/>
              </a:rPr>
              <a:t>, B. </a:t>
            </a:r>
            <a:r>
              <a:rPr lang="en-US" sz="1600" dirty="0" err="1">
                <a:latin typeface="Times New Roman" panose="02020603050405020304" pitchFamily="18" charset="0"/>
                <a:cs typeface="Times New Roman" panose="02020603050405020304" pitchFamily="18" charset="0"/>
              </a:rPr>
              <a:t>Bankamp,K</a:t>
            </a:r>
            <a:r>
              <a:rPr lang="en-US" sz="1600" dirty="0">
                <a:latin typeface="Times New Roman" panose="02020603050405020304" pitchFamily="18" charset="0"/>
                <a:cs typeface="Times New Roman" panose="02020603050405020304" pitchFamily="18" charset="0"/>
              </a:rPr>
              <a:t>. Maher, M.-h. </a:t>
            </a:r>
            <a:r>
              <a:rPr lang="en-US" sz="1600" dirty="0" err="1">
                <a:latin typeface="Times New Roman" panose="02020603050405020304" pitchFamily="18" charset="0"/>
                <a:cs typeface="Times New Roman" panose="02020603050405020304" pitchFamily="18" charset="0"/>
              </a:rPr>
              <a:t>Chenet</a:t>
            </a:r>
            <a:r>
              <a:rPr lang="en-US" sz="1600" dirty="0">
                <a:latin typeface="Times New Roman" panose="02020603050405020304" pitchFamily="18" charset="0"/>
                <a:cs typeface="Times New Roman" panose="02020603050405020304" pitchFamily="18" charset="0"/>
              </a:rPr>
              <a:t> al., “Characterization of a novel coronavirus associated with severe acute </a:t>
            </a:r>
            <a:r>
              <a:rPr lang="en-US" sz="1600" dirty="0" err="1">
                <a:latin typeface="Times New Roman" panose="02020603050405020304" pitchFamily="18" charset="0"/>
                <a:cs typeface="Times New Roman" panose="02020603050405020304" pitchFamily="18" charset="0"/>
              </a:rPr>
              <a:t>respiratorysyndrome</a:t>
            </a:r>
            <a:r>
              <a:rPr lang="en-US" sz="1600" dirty="0">
                <a:latin typeface="Times New Roman" panose="02020603050405020304" pitchFamily="18" charset="0"/>
                <a:cs typeface="Times New Roman" panose="02020603050405020304" pitchFamily="18" charset="0"/>
              </a:rPr>
              <a:t>,”science, vol. 300, no. 5624, pp. 1394–1399, 2003</a:t>
            </a:r>
          </a:p>
          <a:p>
            <a:r>
              <a:rPr lang="en-US" sz="1600" dirty="0">
                <a:latin typeface="Times New Roman" panose="02020603050405020304" pitchFamily="18" charset="0"/>
                <a:cs typeface="Times New Roman" panose="02020603050405020304" pitchFamily="18" charset="0"/>
              </a:rPr>
              <a:t>Zhang C., Zhang Z. A Survey of Recent Advances in Face Detection. Microsoft Corporation; Albuquerque, NM, USA: 2010. </a:t>
            </a:r>
            <a:r>
              <a:rPr lang="en-US" sz="1600" dirty="0" err="1">
                <a:latin typeface="Times New Roman" panose="02020603050405020304" pitchFamily="18" charset="0"/>
                <a:cs typeface="Times New Roman" panose="02020603050405020304" pitchFamily="18" charset="0"/>
              </a:rPr>
              <a:t>TechReport</a:t>
            </a:r>
            <a:r>
              <a:rPr lang="en-US" sz="1600" dirty="0">
                <a:latin typeface="Times New Roman" panose="02020603050405020304" pitchFamily="18" charset="0"/>
                <a:cs typeface="Times New Roman" panose="02020603050405020304" pitchFamily="18" charset="0"/>
              </a:rPr>
              <a:t>, No. MSR-TR-2010-66.	</a:t>
            </a:r>
          </a:p>
          <a:p>
            <a:r>
              <a:rPr lang="en-US" sz="1600" dirty="0">
                <a:latin typeface="Times New Roman" panose="02020603050405020304" pitchFamily="18" charset="0"/>
                <a:cs typeface="Times New Roman" panose="02020603050405020304" pitchFamily="18" charset="0"/>
              </a:rPr>
              <a:t>Monitoring COVID-19 social distancing with person detection by Narinder Singh </a:t>
            </a:r>
            <a:r>
              <a:rPr lang="en-US" sz="1600" dirty="0" err="1">
                <a:latin typeface="Times New Roman" panose="02020603050405020304" pitchFamily="18" charset="0"/>
                <a:cs typeface="Times New Roman" panose="02020603050405020304" pitchFamily="18" charset="0"/>
              </a:rPr>
              <a:t>Punn</a:t>
            </a:r>
            <a:r>
              <a:rPr lang="en-US" sz="1600" dirty="0">
                <a:latin typeface="Times New Roman" panose="02020603050405020304" pitchFamily="18" charset="0"/>
                <a:cs typeface="Times New Roman" panose="02020603050405020304" pitchFamily="18" charset="0"/>
              </a:rPr>
              <a:t>, Sanjay Kumar </a:t>
            </a:r>
            <a:r>
              <a:rPr lang="en-US" sz="1600" dirty="0" err="1">
                <a:latin typeface="Times New Roman" panose="02020603050405020304" pitchFamily="18" charset="0"/>
                <a:cs typeface="Times New Roman" panose="02020603050405020304" pitchFamily="18" charset="0"/>
              </a:rPr>
              <a:t>Sonbhadra</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Sonali</a:t>
            </a:r>
            <a:r>
              <a:rPr lang="en-US" sz="1600" dirty="0">
                <a:latin typeface="Times New Roman" panose="02020603050405020304" pitchFamily="18" charset="0"/>
                <a:cs typeface="Times New Roman" panose="02020603050405020304" pitchFamily="18" charset="0"/>
              </a:rPr>
              <a:t> Agarwal.</a:t>
            </a:r>
          </a:p>
          <a:p>
            <a:r>
              <a:rPr lang="en-US" sz="1600" dirty="0">
                <a:latin typeface="Times New Roman" panose="02020603050405020304" pitchFamily="18" charset="0"/>
                <a:cs typeface="Times New Roman" panose="02020603050405020304" pitchFamily="18" charset="0"/>
              </a:rPr>
              <a:t>COVID-19 and Importance of Social Distancing by Fahim Aslam. </a:t>
            </a:r>
          </a:p>
          <a:p>
            <a:r>
              <a:rPr lang="en-US" sz="1600" dirty="0">
                <a:latin typeface="Times New Roman" panose="02020603050405020304" pitchFamily="18" charset="0"/>
                <a:cs typeface="Times New Roman" panose="02020603050405020304" pitchFamily="18" charset="0"/>
              </a:rPr>
              <a:t>Monitoring Social Distancing for Covid-19 Using OpenCV and Deep Learning Rucha </a:t>
            </a:r>
            <a:r>
              <a:rPr lang="en-US" sz="1600" dirty="0" err="1">
                <a:latin typeface="Times New Roman" panose="02020603050405020304" pitchFamily="18" charset="0"/>
                <a:cs typeface="Times New Roman" panose="02020603050405020304" pitchFamily="18" charset="0"/>
              </a:rPr>
              <a:t>Visal</a:t>
            </a:r>
            <a:r>
              <a:rPr lang="en-US" sz="1600" dirty="0">
                <a:latin typeface="Times New Roman" panose="02020603050405020304" pitchFamily="18" charset="0"/>
                <a:cs typeface="Times New Roman" panose="02020603050405020304" pitchFamily="18" charset="0"/>
              </a:rPr>
              <a:t>, Atharva </a:t>
            </a:r>
            <a:r>
              <a:rPr lang="en-US" sz="1600" dirty="0" err="1">
                <a:latin typeface="Times New Roman" panose="02020603050405020304" pitchFamily="18" charset="0"/>
                <a:cs typeface="Times New Roman" panose="02020603050405020304" pitchFamily="18" charset="0"/>
              </a:rPr>
              <a:t>Theurkar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Bhairavi</a:t>
            </a:r>
            <a:r>
              <a:rPr lang="en-US" sz="1600" dirty="0">
                <a:latin typeface="Times New Roman" panose="02020603050405020304" pitchFamily="18" charset="0"/>
                <a:cs typeface="Times New Roman" panose="02020603050405020304" pitchFamily="18" charset="0"/>
              </a:rPr>
              <a:t> Shukla</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C98E820-EA8E-4A28-AA53-4AAB1126FBF7}"/>
              </a:ext>
            </a:extLst>
          </p:cNvPr>
          <p:cNvSpPr>
            <a:spLocks noGrp="1"/>
          </p:cNvSpPr>
          <p:nvPr>
            <p:ph type="ftr" sz="quarter" idx="1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13.</a:t>
            </a:r>
          </a:p>
        </p:txBody>
      </p:sp>
    </p:spTree>
    <p:extLst>
      <p:ext uri="{BB962C8B-B14F-4D97-AF65-F5344CB8AC3E}">
        <p14:creationId xmlns:p14="http://schemas.microsoft.com/office/powerpoint/2010/main" val="4028825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99FDA-FDD9-425C-A481-1A01162C976B}"/>
              </a:ext>
            </a:extLst>
          </p:cNvPr>
          <p:cNvSpPr>
            <a:spLocks noGrp="1"/>
          </p:cNvSpPr>
          <p:nvPr>
            <p:ph type="title"/>
          </p:nvPr>
        </p:nvSpPr>
        <p:spPr>
          <a:xfrm>
            <a:off x="1465528" y="1823863"/>
            <a:ext cx="8643154" cy="1887950"/>
          </a:xfrm>
        </p:spPr>
        <p:txBody>
          <a:bodyPr>
            <a:normAutofit/>
          </a:bodyPr>
          <a:lstStyle/>
          <a:p>
            <a:pPr algn="ctr"/>
            <a:r>
              <a:rPr lang="en-US" sz="4000" b="1" dirty="0">
                <a:latin typeface="Times New Roman" panose="02020603050405020304" pitchFamily="18" charset="0"/>
                <a:cs typeface="Times New Roman" panose="02020603050405020304" pitchFamily="18" charset="0"/>
              </a:rPr>
              <a:t>THANK YOU</a:t>
            </a:r>
          </a:p>
        </p:txBody>
      </p:sp>
      <p:sp>
        <p:nvSpPr>
          <p:cNvPr id="3" name="Footer Placeholder 2">
            <a:extLst>
              <a:ext uri="{FF2B5EF4-FFF2-40B4-BE49-F238E27FC236}">
                <a16:creationId xmlns:a16="http://schemas.microsoft.com/office/drawing/2014/main" id="{BBFBF6F9-5FF6-4D76-BAF3-BE22EEA08A15}"/>
              </a:ext>
            </a:extLst>
          </p:cNvPr>
          <p:cNvSpPr>
            <a:spLocks noGrp="1"/>
          </p:cNvSpPr>
          <p:nvPr>
            <p:ph type="ftr" sz="quarter" idx="11"/>
          </p:nvPr>
        </p:nvSpPr>
        <p:spPr/>
        <p:txBody>
          <a:bodyPr/>
          <a:lstStyle/>
          <a:p>
            <a:r>
              <a:rPr lang="en-US" sz="1600" dirty="0">
                <a:solidFill>
                  <a:schemeClr val="tx1"/>
                </a:solidFill>
                <a:latin typeface="Times New Roman" panose="02020603050405020304" pitchFamily="18" charset="0"/>
                <a:cs typeface="Times New Roman" panose="02020603050405020304" pitchFamily="18" charset="0"/>
              </a:rPr>
              <a:t>14.</a:t>
            </a:r>
          </a:p>
        </p:txBody>
      </p:sp>
    </p:spTree>
    <p:extLst>
      <p:ext uri="{BB962C8B-B14F-4D97-AF65-F5344CB8AC3E}">
        <p14:creationId xmlns:p14="http://schemas.microsoft.com/office/powerpoint/2010/main" val="327807021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B250E9-9D60-42F7-B5C6-0AC427EDDFB9}"/>
              </a:ext>
            </a:extLst>
          </p:cNvPr>
          <p:cNvSpPr>
            <a:spLocks noGrp="1"/>
          </p:cNvSpPr>
          <p:nvPr>
            <p:ph type="title"/>
          </p:nvPr>
        </p:nvSpPr>
        <p:spPr/>
        <p:txBody>
          <a:bodyPr>
            <a:normAutofit/>
          </a:bodyPr>
          <a:lstStyle/>
          <a:p>
            <a:r>
              <a:rPr kumimoji="0" lang="en-US" sz="3600" b="1"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Covid-19 Suraksha </a:t>
            </a:r>
            <a:r>
              <a:rPr kumimoji="0" lang="en-US" sz="3600" b="1" i="0" u="none" strike="noStrike" kern="1200" cap="none" spc="0" normalizeH="0" baseline="0" noProof="0" dirty="0" err="1">
                <a:ln>
                  <a:noFill/>
                </a:ln>
                <a:effectLst/>
                <a:uLnTx/>
                <a:uFillTx/>
                <a:latin typeface="Times New Roman" panose="02020603050405020304" pitchFamily="18" charset="0"/>
                <a:ea typeface="+mn-ea"/>
                <a:cs typeface="Times New Roman" panose="02020603050405020304" pitchFamily="18" charset="0"/>
              </a:rPr>
              <a:t>Kavach</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AD73E5-9EEE-4C36-B852-6485C3BECA16}"/>
              </a:ext>
            </a:extLst>
          </p:cNvPr>
          <p:cNvSpPr>
            <a:spLocks noGrp="1"/>
          </p:cNvSpPr>
          <p:nvPr>
            <p:ph idx="4294967295"/>
          </p:nvPr>
        </p:nvSpPr>
        <p:spPr>
          <a:xfrm>
            <a:off x="838200" y="1825625"/>
            <a:ext cx="10515600" cy="4351338"/>
          </a:xfrm>
        </p:spPr>
        <p:txBody>
          <a:bodyPr>
            <a:normAutofit/>
          </a:bodyPr>
          <a:lstStyle/>
          <a:p>
            <a:r>
              <a:rPr lang="en-US" sz="1800" dirty="0">
                <a:latin typeface="Times New Roman" panose="02020603050405020304" pitchFamily="18" charset="0"/>
                <a:cs typeface="Times New Roman" panose="02020603050405020304" pitchFamily="18" charset="0"/>
              </a:rPr>
              <a:t>Project Description</a:t>
            </a:r>
          </a:p>
          <a:p>
            <a:r>
              <a:rPr lang="en-US" sz="1800" dirty="0">
                <a:latin typeface="Times New Roman" panose="02020603050405020304" pitchFamily="18" charset="0"/>
                <a:cs typeface="Times New Roman" panose="02020603050405020304" pitchFamily="18" charset="0"/>
              </a:rPr>
              <a:t>Practical Aspect  </a:t>
            </a:r>
          </a:p>
          <a:p>
            <a:r>
              <a:rPr lang="en-US" sz="1800" dirty="0">
                <a:latin typeface="Times New Roman" panose="02020603050405020304" pitchFamily="18" charset="0"/>
                <a:cs typeface="Times New Roman" panose="02020603050405020304" pitchFamily="18" charset="0"/>
              </a:rPr>
              <a:t>Model Training</a:t>
            </a:r>
          </a:p>
          <a:p>
            <a:r>
              <a:rPr lang="en-US" sz="1800" dirty="0">
                <a:latin typeface="Times New Roman" panose="02020603050405020304" pitchFamily="18" charset="0"/>
                <a:cs typeface="Times New Roman" panose="02020603050405020304" pitchFamily="18" charset="0"/>
              </a:rPr>
              <a:t>Accuracy/Loss Curves</a:t>
            </a:r>
          </a:p>
          <a:p>
            <a:r>
              <a:rPr lang="en-US" sz="1800" dirty="0">
                <a:latin typeface="Times New Roman" panose="02020603050405020304" pitchFamily="18" charset="0"/>
                <a:cs typeface="Times New Roman" panose="02020603050405020304" pitchFamily="18" charset="0"/>
              </a:rPr>
              <a:t>Interpretation of Performance Measures</a:t>
            </a:r>
          </a:p>
          <a:p>
            <a:r>
              <a:rPr lang="en-US" sz="1800">
                <a:latin typeface="Times New Roman" panose="02020603050405020304" pitchFamily="18" charset="0"/>
                <a:cs typeface="Times New Roman" panose="02020603050405020304" pitchFamily="18" charset="0"/>
              </a:rPr>
              <a:t>Approach Used </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Test Case</a:t>
            </a:r>
          </a:p>
          <a:p>
            <a:r>
              <a:rPr lang="en-US" sz="1800" dirty="0">
                <a:latin typeface="Times New Roman" panose="02020603050405020304" pitchFamily="18" charset="0"/>
                <a:cs typeface="Times New Roman" panose="02020603050405020304" pitchFamily="18" charset="0"/>
              </a:rPr>
              <a:t>References</a:t>
            </a:r>
          </a:p>
        </p:txBody>
      </p:sp>
      <p:sp>
        <p:nvSpPr>
          <p:cNvPr id="2" name="Footer Placeholder 1">
            <a:extLst>
              <a:ext uri="{FF2B5EF4-FFF2-40B4-BE49-F238E27FC236}">
                <a16:creationId xmlns:a16="http://schemas.microsoft.com/office/drawing/2014/main" id="{ADFA904B-82CE-488A-B8F5-D3EEC4A6D113}"/>
              </a:ext>
            </a:extLst>
          </p:cNvPr>
          <p:cNvSpPr>
            <a:spLocks noGrp="1"/>
          </p:cNvSpPr>
          <p:nvPr>
            <p:ph type="ftr" sz="quarter" idx="11"/>
          </p:nvPr>
        </p:nvSpPr>
        <p:spPr/>
        <p:txBody>
          <a:bodyPr/>
          <a:lstStyle/>
          <a:p>
            <a:r>
              <a:rPr lang="en-US" sz="1600"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2571224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02FF2-7714-40F1-A95E-E58E99A91D5D}"/>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Project Description</a:t>
            </a:r>
          </a:p>
        </p:txBody>
      </p:sp>
      <p:sp>
        <p:nvSpPr>
          <p:cNvPr id="3" name="Content Placeholder 2">
            <a:extLst>
              <a:ext uri="{FF2B5EF4-FFF2-40B4-BE49-F238E27FC236}">
                <a16:creationId xmlns:a16="http://schemas.microsoft.com/office/drawing/2014/main" id="{6D28ED70-F2B6-4591-9888-CA68C960859C}"/>
              </a:ext>
            </a:extLst>
          </p:cNvPr>
          <p:cNvSpPr>
            <a:spLocks noGrp="1"/>
          </p:cNvSpPr>
          <p:nvPr>
            <p:ph idx="1"/>
          </p:nvPr>
        </p:nvSpPr>
        <p:spPr>
          <a:xfrm>
            <a:off x="838200" y="1811045"/>
            <a:ext cx="10515600" cy="4365918"/>
          </a:xfrm>
        </p:spPr>
        <p:txBody>
          <a:bodyPr>
            <a:normAutofit/>
          </a:bodyPr>
          <a:lstStyle/>
          <a:p>
            <a:r>
              <a:rPr lang="en-US" sz="1800" dirty="0">
                <a:latin typeface="Times New Roman" panose="02020603050405020304" pitchFamily="18" charset="0"/>
                <a:cs typeface="Times New Roman" panose="02020603050405020304" pitchFamily="18" charset="0"/>
              </a:rPr>
              <a:t>The purpose of the project is to use the detection camera combined with Computer Vision to detect people without masks and whether social distancing norms are being obeyed or not. </a:t>
            </a:r>
          </a:p>
          <a:p>
            <a:r>
              <a:rPr lang="en-US" sz="1800" dirty="0">
                <a:latin typeface="Times New Roman" panose="02020603050405020304" pitchFamily="18" charset="0"/>
                <a:cs typeface="Times New Roman" panose="02020603050405020304" pitchFamily="18" charset="0"/>
              </a:rPr>
              <a:t> The proposed system focuses on how to identify the person on image/video stream wearing face mask with the help of computer vision and deep learning algorithm by using the OpenCV, Tensor flow and </a:t>
            </a:r>
            <a:r>
              <a:rPr lang="en-US" sz="1800" dirty="0" err="1">
                <a:latin typeface="Times New Roman" panose="02020603050405020304" pitchFamily="18" charset="0"/>
                <a:cs typeface="Times New Roman" panose="02020603050405020304" pitchFamily="18" charset="0"/>
              </a:rPr>
              <a:t>Keras</a:t>
            </a:r>
            <a:r>
              <a:rPr lang="en-US" sz="1800" dirty="0">
                <a:latin typeface="Times New Roman" panose="02020603050405020304" pitchFamily="18" charset="0"/>
                <a:cs typeface="Times New Roman" panose="02020603050405020304" pitchFamily="18" charset="0"/>
              </a:rPr>
              <a:t> library.</a:t>
            </a:r>
          </a:p>
          <a:p>
            <a:r>
              <a:rPr lang="en-US" sz="1800" dirty="0">
                <a:latin typeface="Times New Roman" panose="02020603050405020304" pitchFamily="18" charset="0"/>
                <a:cs typeface="Times New Roman" panose="02020603050405020304" pitchFamily="18" charset="0"/>
              </a:rPr>
              <a:t>Face Mask Detection Platform uses </a:t>
            </a:r>
            <a:r>
              <a:rPr lang="en-IN" sz="1800" dirty="0">
                <a:latin typeface="Times New Roman" panose="02020603050405020304" pitchFamily="18" charset="0"/>
                <a:cs typeface="Times New Roman" panose="02020603050405020304" pitchFamily="18" charset="0"/>
              </a:rPr>
              <a:t>Convolutional Neural Networks </a:t>
            </a:r>
            <a:r>
              <a:rPr lang="en-US" sz="1800" dirty="0">
                <a:latin typeface="Times New Roman" panose="02020603050405020304" pitchFamily="18" charset="0"/>
                <a:cs typeface="Times New Roman" panose="02020603050405020304" pitchFamily="18" charset="0"/>
              </a:rPr>
              <a:t>to recognize if a user is not wearing a mask.  The app can be connected to any existing or new detection cameras to detect people without a mask.</a:t>
            </a:r>
          </a:p>
          <a:p>
            <a:r>
              <a:rPr lang="en-US" sz="1800" dirty="0">
                <a:latin typeface="Times New Roman" panose="02020603050405020304" pitchFamily="18" charset="0"/>
                <a:cs typeface="Times New Roman" panose="02020603050405020304" pitchFamily="18" charset="0"/>
              </a:rPr>
              <a:t>Social Distancing Platform opens a camera frame, the algorithm first detects visible people in the scene and estimates the distance between the detected people in the frame. It is intended as an indication of safe distance compliance.</a:t>
            </a:r>
          </a:p>
          <a:p>
            <a:r>
              <a:rPr lang="en-US" sz="1800" dirty="0">
                <a:latin typeface="Times New Roman" panose="02020603050405020304" pitchFamily="18" charset="0"/>
                <a:cs typeface="Times New Roman" panose="02020603050405020304" pitchFamily="18" charset="0"/>
              </a:rPr>
              <a:t>For building this model, about 3,833 images with 1,915 images containing people with face masks and 1,918 images containing people without face masks. </a:t>
            </a:r>
          </a:p>
          <a:p>
            <a:r>
              <a:rPr lang="en-US" sz="1800" dirty="0">
                <a:latin typeface="Times New Roman" panose="02020603050405020304" pitchFamily="18" charset="0"/>
                <a:cs typeface="Times New Roman" panose="02020603050405020304" pitchFamily="18" charset="0"/>
              </a:rPr>
              <a:t>The focus of this project is to prevent the spreading of coronavirus disease by urging people through its Face Mask and Social Distancing detection platform so that the covid-19 norms can be maintained properly.</a:t>
            </a: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FB26E5C-CA50-4298-B1F3-28FE7F302F58}"/>
              </a:ext>
            </a:extLst>
          </p:cNvPr>
          <p:cNvSpPr>
            <a:spLocks noGrp="1"/>
          </p:cNvSpPr>
          <p:nvPr>
            <p:ph type="ftr" sz="quarter" idx="11"/>
          </p:nvPr>
        </p:nvSpPr>
        <p:spPr/>
        <p:txBody>
          <a:bodyPr/>
          <a:lstStyle/>
          <a:p>
            <a:r>
              <a:rPr lang="en-US" sz="1600" dirty="0">
                <a:solidFill>
                  <a:schemeClr val="tx1"/>
                </a:solidFill>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4099013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F23E-8640-4C80-A147-6C49F6ADAE0F}"/>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Practical Aspect</a:t>
            </a:r>
            <a:endParaRPr lang="en-IN" sz="3600" dirty="0"/>
          </a:p>
        </p:txBody>
      </p:sp>
      <p:sp>
        <p:nvSpPr>
          <p:cNvPr id="3" name="Content Placeholder 2">
            <a:extLst>
              <a:ext uri="{FF2B5EF4-FFF2-40B4-BE49-F238E27FC236}">
                <a16:creationId xmlns:a16="http://schemas.microsoft.com/office/drawing/2014/main" id="{297BD589-573F-4714-BF68-13CE83B86A51}"/>
              </a:ext>
            </a:extLst>
          </p:cNvPr>
          <p:cNvSpPr>
            <a:spLocks noGrp="1"/>
          </p:cNvSpPr>
          <p:nvPr>
            <p:ph idx="1"/>
          </p:nvPr>
        </p:nvSpPr>
        <p:spPr>
          <a:xfrm>
            <a:off x="838200" y="1825625"/>
            <a:ext cx="10885714" cy="4207782"/>
          </a:xfrm>
        </p:spPr>
        <p:txBody>
          <a:bodyPr>
            <a:noAutofit/>
          </a:bodyPr>
          <a:lstStyle/>
          <a:p>
            <a:pPr marL="342900" indent="-342900">
              <a:buFont typeface="+mj-lt"/>
              <a:buAutoNum type="arabicPeriod"/>
            </a:pPr>
            <a:r>
              <a:rPr lang="en-GB" sz="1800" dirty="0">
                <a:latin typeface="Times New Roman" panose="02020603050405020304" pitchFamily="18" charset="0"/>
                <a:ea typeface="Arial" panose="020B0604020202020204" pitchFamily="34" charset="0"/>
                <a:cs typeface="Times New Roman" panose="02020603050405020304" pitchFamily="18" charset="0"/>
              </a:rPr>
              <a:t>Covid-19 is spreading at an alarming rate and to control that social distancing and wearing mask is the only solution. </a:t>
            </a:r>
            <a:r>
              <a:rPr lang="en-US" sz="1800" dirty="0">
                <a:latin typeface="Times New Roman" panose="02020603050405020304" pitchFamily="18" charset="0"/>
                <a:ea typeface="Arial" panose="020B0604020202020204" pitchFamily="34" charset="0"/>
                <a:cs typeface="Times New Roman" panose="02020603050405020304" pitchFamily="18" charset="0"/>
              </a:rPr>
              <a:t>A user-friendly application which strongly encourages people to maintain covid-19 norms.</a:t>
            </a:r>
            <a:endParaRPr lang="en-GB"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indent="-342900">
              <a:buFont typeface="+mj-lt"/>
              <a:buAutoNum type="arabicPeriod"/>
            </a:pPr>
            <a:r>
              <a:rPr lang="en-GB" sz="1800" dirty="0">
                <a:effectLst/>
                <a:latin typeface="Times New Roman" panose="02020603050405020304" pitchFamily="18" charset="0"/>
                <a:ea typeface="Arial" panose="020B0604020202020204" pitchFamily="34" charset="0"/>
                <a:cs typeface="Times New Roman" panose="02020603050405020304" pitchFamily="18" charset="0"/>
              </a:rPr>
              <a:t>It can be installed at:</a:t>
            </a:r>
          </a:p>
          <a:p>
            <a:pPr marL="800100" lvl="1" indent="-342900">
              <a:buFont typeface="+mj-lt"/>
              <a:buAutoNum type="arabicPeriod"/>
            </a:pPr>
            <a:r>
              <a:rPr lang="en-GB" sz="1600" dirty="0">
                <a:latin typeface="Times New Roman" panose="02020603050405020304" pitchFamily="18" charset="0"/>
                <a:ea typeface="Arial" panose="020B0604020202020204" pitchFamily="34" charset="0"/>
                <a:cs typeface="Times New Roman" panose="02020603050405020304" pitchFamily="18" charset="0"/>
              </a:rPr>
              <a:t>Airports</a:t>
            </a:r>
            <a:r>
              <a:rPr lang="en-US" sz="1600" b="0" i="0" dirty="0">
                <a:solidFill>
                  <a:srgbClr val="100F0F"/>
                </a:solidFill>
                <a:effectLst/>
                <a:latin typeface="Times New Roman" panose="02020603050405020304" pitchFamily="18" charset="0"/>
                <a:cs typeface="Times New Roman" panose="02020603050405020304" pitchFamily="18" charset="0"/>
              </a:rPr>
              <a:t> to detect travelers without masks and distancing so that If a traveler is found to be without a face mask, </a:t>
            </a:r>
            <a:r>
              <a:rPr lang="en-IN" sz="1600" b="0" i="0" dirty="0">
                <a:solidFill>
                  <a:srgbClr val="100F0F"/>
                </a:solidFill>
                <a:effectLst/>
                <a:latin typeface="Times New Roman" panose="02020603050405020304" pitchFamily="18" charset="0"/>
                <a:cs typeface="Times New Roman" panose="02020603050405020304" pitchFamily="18" charset="0"/>
              </a:rPr>
              <a:t>the airport authorities could take quick action.</a:t>
            </a:r>
          </a:p>
          <a:p>
            <a:pPr marL="800100" lvl="1" indent="-342900">
              <a:buFont typeface="+mj-lt"/>
              <a:buAutoNum type="arabicPeriod"/>
            </a:pPr>
            <a:r>
              <a:rPr lang="en-US" sz="1600" dirty="0">
                <a:effectLst/>
                <a:latin typeface="Times New Roman" panose="02020603050405020304" pitchFamily="18" charset="0"/>
                <a:ea typeface="Arial" panose="020B0604020202020204" pitchFamily="34" charset="0"/>
                <a:cs typeface="Times New Roman" panose="02020603050405020304" pitchFamily="18" charset="0"/>
              </a:rPr>
              <a:t>Hospitals can monitor if their staff is wearing masks and distancing norms during their shift or not.</a:t>
            </a:r>
          </a:p>
          <a:p>
            <a:pPr marL="800100" lvl="1" indent="-342900">
              <a:buFont typeface="+mj-lt"/>
              <a:buAutoNum type="arabicPeriod"/>
            </a:pPr>
            <a:r>
              <a:rPr lang="en-US" sz="1600" dirty="0">
                <a:effectLst/>
                <a:latin typeface="Times New Roman" panose="02020603050405020304" pitchFamily="18" charset="0"/>
                <a:ea typeface="Arial" panose="020B0604020202020204" pitchFamily="34" charset="0"/>
                <a:cs typeface="Times New Roman" panose="02020603050405020304" pitchFamily="18" charset="0"/>
              </a:rPr>
              <a:t>Also, if quarantine people who are required to wear a mask, the system can keep an eye and detect if the mask is present or not report to the authorities.</a:t>
            </a:r>
          </a:p>
          <a:p>
            <a:pPr marL="800100" lvl="1" indent="-342900">
              <a:buFont typeface="+mj-lt"/>
              <a:buAutoNum type="arabicPeriod"/>
            </a:pPr>
            <a:r>
              <a:rPr lang="en-US" sz="1600" dirty="0">
                <a:effectLst/>
                <a:latin typeface="Times New Roman" panose="02020603050405020304" pitchFamily="18" charset="0"/>
                <a:ea typeface="Arial" panose="020B0604020202020204" pitchFamily="34" charset="0"/>
                <a:cs typeface="Times New Roman" panose="02020603050405020304" pitchFamily="18" charset="0"/>
              </a:rPr>
              <a:t>System can be used at office premises to detect if employees are maintaining safety standards at work.</a:t>
            </a:r>
            <a:endParaRPr lang="en-GB" sz="16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indent="-342900">
              <a:buFont typeface="+mj-lt"/>
              <a:buAutoNum type="arabicPeriod"/>
            </a:pPr>
            <a:r>
              <a:rPr lang="en-GB" sz="1800" dirty="0">
                <a:effectLst/>
                <a:latin typeface="Times New Roman" panose="02020603050405020304" pitchFamily="18" charset="0"/>
                <a:ea typeface="Arial" panose="020B0604020202020204" pitchFamily="34" charset="0"/>
                <a:cs typeface="Times New Roman" panose="02020603050405020304" pitchFamily="18" charset="0"/>
              </a:rPr>
              <a:t>Multi-Channel Recognition: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Attach multiple cameras in a few minutes and enable all the cameras to access the AI capability of recognizing faces. </a:t>
            </a:r>
          </a:p>
          <a:p>
            <a:pPr marL="342900" indent="-342900">
              <a:buFont typeface="+mj-lt"/>
              <a:buAutoNum type="arabicPeriod"/>
            </a:pPr>
            <a:r>
              <a:rPr lang="en-GB" sz="1800" dirty="0">
                <a:effectLst/>
                <a:latin typeface="Times New Roman" panose="02020603050405020304" pitchFamily="18" charset="0"/>
                <a:ea typeface="Arial" panose="020B0604020202020204" pitchFamily="34" charset="0"/>
                <a:cs typeface="Times New Roman" panose="02020603050405020304" pitchFamily="18" charset="0"/>
              </a:rPr>
              <a:t>Automatically Send Alert: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Send alert to the faces which are recognized, also set the rate of sending the alerts and detection of faces.</a:t>
            </a:r>
          </a:p>
          <a:p>
            <a:pPr marL="342900" indent="-342900">
              <a:buFont typeface="+mj-lt"/>
              <a:buAutoNum type="arabicPeriod"/>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No new hardware to install: The system can work on any existing RTSP camera without the installation of any new cameras. Most of the hospitals and airports have IP cameras installed and RTSP-enabled.</a:t>
            </a:r>
            <a:endParaRPr lang="en-GB"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1C575F7-6099-48CD-B263-18EF8623F1DA}"/>
              </a:ext>
            </a:extLst>
          </p:cNvPr>
          <p:cNvSpPr>
            <a:spLocks noGrp="1"/>
          </p:cNvSpPr>
          <p:nvPr>
            <p:ph type="ftr" sz="quarter" idx="11"/>
          </p:nvPr>
        </p:nvSpPr>
        <p:spPr>
          <a:xfrm>
            <a:off x="4038600" y="6356350"/>
            <a:ext cx="41148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3225490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92831-B386-4E34-AF89-3D43F8163EA0}"/>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 Model Training </a:t>
            </a:r>
            <a:endParaRPr lang="en-IN" sz="3600" dirty="0"/>
          </a:p>
        </p:txBody>
      </p:sp>
      <p:sp>
        <p:nvSpPr>
          <p:cNvPr id="3" name="Content Placeholder 2">
            <a:extLst>
              <a:ext uri="{FF2B5EF4-FFF2-40B4-BE49-F238E27FC236}">
                <a16:creationId xmlns:a16="http://schemas.microsoft.com/office/drawing/2014/main" id="{74FF1AD4-3BE6-4DE1-8D21-F84943221DC3}"/>
              </a:ext>
            </a:extLst>
          </p:cNvPr>
          <p:cNvSpPr>
            <a:spLocks noGrp="1"/>
          </p:cNvSpPr>
          <p:nvPr>
            <p:ph sz="half" idx="1"/>
          </p:nvPr>
        </p:nvSpPr>
        <p:spPr/>
        <p:txBody>
          <a:bodyPr>
            <a:normAutofit fontScale="92500"/>
          </a:bodyPr>
          <a:lstStyle/>
          <a:p>
            <a:pPr marL="514350" indent="-514350">
              <a:buAutoNum type="arabicPeriod"/>
            </a:pPr>
            <a:r>
              <a:rPr lang="en-US" sz="1800" b="1" u="sng" dirty="0">
                <a:latin typeface="Times New Roman" panose="02020603050405020304" pitchFamily="18" charset="0"/>
                <a:cs typeface="Times New Roman" panose="02020603050405020304" pitchFamily="18" charset="0"/>
              </a:rPr>
              <a:t>Two Phase Face Mask Detector</a:t>
            </a:r>
          </a:p>
          <a:p>
            <a:pPr marL="457200" lvl="1" indent="0">
              <a:buNone/>
            </a:pPr>
            <a:r>
              <a:rPr lang="en-US" sz="1800" dirty="0">
                <a:latin typeface="Times New Roman" panose="02020603050405020304" pitchFamily="18" charset="0"/>
                <a:cs typeface="Times New Roman" panose="02020603050405020304" pitchFamily="18" charset="0"/>
              </a:rPr>
              <a:t>In order to train a custom face mask detector, we need to break our project into two distinct phases, each with its own respective sub-steps (as shown by Figure):</a:t>
            </a:r>
          </a:p>
          <a:p>
            <a:pPr marL="971550" lvl="1" indent="-514350">
              <a:buAutoNum type="arabicPeriod"/>
            </a:pPr>
            <a:r>
              <a:rPr lang="en-US" sz="1600" b="1" dirty="0">
                <a:latin typeface="Times New Roman" panose="02020603050405020304" pitchFamily="18" charset="0"/>
                <a:cs typeface="Times New Roman" panose="02020603050405020304" pitchFamily="18" charset="0"/>
              </a:rPr>
              <a:t>Training</a:t>
            </a:r>
            <a:r>
              <a:rPr lang="en-US" sz="1600" dirty="0">
                <a:latin typeface="Times New Roman" panose="02020603050405020304" pitchFamily="18" charset="0"/>
                <a:cs typeface="Times New Roman" panose="02020603050405020304" pitchFamily="18" charset="0"/>
              </a:rPr>
              <a:t>: Here we’ll focus on loading our face mask detection dataset from disk, training a model (using </a:t>
            </a:r>
            <a:r>
              <a:rPr lang="en-US" sz="1600" dirty="0" err="1">
                <a:latin typeface="Times New Roman" panose="02020603050405020304" pitchFamily="18" charset="0"/>
                <a:cs typeface="Times New Roman" panose="02020603050405020304" pitchFamily="18" charset="0"/>
              </a:rPr>
              <a:t>Keras</a:t>
            </a:r>
            <a:r>
              <a:rPr lang="en-US" sz="1600" dirty="0">
                <a:latin typeface="Times New Roman" panose="02020603050405020304" pitchFamily="18" charset="0"/>
                <a:cs typeface="Times New Roman" panose="02020603050405020304" pitchFamily="18" charset="0"/>
              </a:rPr>
              <a:t>/TensorFlow) on this dataset, and then serializing the face mask detector to disk</a:t>
            </a:r>
          </a:p>
          <a:p>
            <a:pPr marL="971550" lvl="1" indent="-514350">
              <a:buAutoNum type="arabicPeriod"/>
            </a:pPr>
            <a:r>
              <a:rPr lang="en-US" sz="1600" b="1" dirty="0">
                <a:latin typeface="Times New Roman" panose="02020603050405020304" pitchFamily="18" charset="0"/>
                <a:cs typeface="Times New Roman" panose="02020603050405020304" pitchFamily="18" charset="0"/>
              </a:rPr>
              <a:t>Deployment:</a:t>
            </a:r>
            <a:r>
              <a:rPr lang="en-US" sz="1600" dirty="0">
                <a:latin typeface="Times New Roman" panose="02020603050405020304" pitchFamily="18" charset="0"/>
                <a:cs typeface="Times New Roman" panose="02020603050405020304" pitchFamily="18" charset="0"/>
              </a:rPr>
              <a:t> Once the face mask detector is trained, we can then move on to loading the mask detector, performing face detection, and then classifying each face as with mask or without mask.</a:t>
            </a:r>
          </a:p>
          <a:p>
            <a:pPr marL="457200" lvl="1" indent="0">
              <a:buNone/>
            </a:pPr>
            <a:r>
              <a:rPr lang="en-US" sz="1800" dirty="0">
                <a:latin typeface="Times New Roman" panose="02020603050405020304" pitchFamily="18" charset="0"/>
                <a:cs typeface="Times New Roman" panose="02020603050405020304" pitchFamily="18" charset="0"/>
              </a:rPr>
              <a:t>For model training, the dataset consist of  3,833 images belonging to two classes:</a:t>
            </a:r>
          </a:p>
          <a:p>
            <a:pPr lvl="2">
              <a:buAutoNum type="arabicPeriod"/>
            </a:pPr>
            <a:r>
              <a:rPr lang="en-US" sz="1800" b="1" dirty="0">
                <a:latin typeface="Times New Roman" panose="02020603050405020304" pitchFamily="18" charset="0"/>
                <a:cs typeface="Times New Roman" panose="02020603050405020304" pitchFamily="18" charset="0"/>
              </a:rPr>
              <a:t>With Mask:</a:t>
            </a:r>
            <a:r>
              <a:rPr lang="en-US" sz="1800" dirty="0">
                <a:latin typeface="Times New Roman" panose="02020603050405020304" pitchFamily="18" charset="0"/>
                <a:cs typeface="Times New Roman" panose="02020603050405020304" pitchFamily="18" charset="0"/>
              </a:rPr>
              <a:t> 1915 images</a:t>
            </a:r>
          </a:p>
          <a:p>
            <a:pPr lvl="2">
              <a:buAutoNum type="arabicPeriod"/>
            </a:pPr>
            <a:r>
              <a:rPr lang="en-US" sz="1800" b="1" dirty="0">
                <a:latin typeface="Times New Roman" panose="02020603050405020304" pitchFamily="18" charset="0"/>
                <a:cs typeface="Times New Roman" panose="02020603050405020304" pitchFamily="18" charset="0"/>
              </a:rPr>
              <a:t>Without Mask:</a:t>
            </a:r>
            <a:r>
              <a:rPr lang="en-US" sz="1800" dirty="0">
                <a:latin typeface="Times New Roman" panose="02020603050405020304" pitchFamily="18" charset="0"/>
                <a:cs typeface="Times New Roman" panose="02020603050405020304" pitchFamily="18" charset="0"/>
              </a:rPr>
              <a:t> 1918 images</a:t>
            </a:r>
          </a:p>
          <a:p>
            <a:pPr marL="457200" lvl="1" indent="0">
              <a:buNone/>
            </a:pPr>
            <a:endParaRPr lang="en-IN" sz="1400" dirty="0">
              <a:latin typeface="Times New Roman" panose="02020603050405020304" pitchFamily="18" charset="0"/>
              <a:cs typeface="Times New Roman" panose="02020603050405020304" pitchFamily="18" charset="0"/>
            </a:endParaRPr>
          </a:p>
          <a:p>
            <a:pPr marL="457200" lvl="1" indent="0">
              <a:buNone/>
            </a:pPr>
            <a:endParaRPr lang="en-IN" sz="1400" dirty="0">
              <a:latin typeface="Times New Roman" panose="02020603050405020304" pitchFamily="18" charset="0"/>
              <a:cs typeface="Times New Roman" panose="02020603050405020304" pitchFamily="18" charset="0"/>
            </a:endParaRPr>
          </a:p>
          <a:p>
            <a:pPr marL="457200" lvl="1" indent="0">
              <a:buNone/>
            </a:pPr>
            <a:endParaRPr lang="en-IN" sz="1400" dirty="0">
              <a:latin typeface="Times New Roman" panose="02020603050405020304" pitchFamily="18" charset="0"/>
              <a:cs typeface="Times New Roman" panose="02020603050405020304" pitchFamily="18" charset="0"/>
            </a:endParaRPr>
          </a:p>
        </p:txBody>
      </p:sp>
      <p:pic>
        <p:nvPicPr>
          <p:cNvPr id="5" name="Content Placeholder 5">
            <a:extLst>
              <a:ext uri="{FF2B5EF4-FFF2-40B4-BE49-F238E27FC236}">
                <a16:creationId xmlns:a16="http://schemas.microsoft.com/office/drawing/2014/main" id="{84EEDAE0-AC07-467A-A050-4E6F2165725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63310" y="1573784"/>
            <a:ext cx="5265876" cy="4792436"/>
          </a:xfrm>
        </p:spPr>
      </p:pic>
      <p:sp>
        <p:nvSpPr>
          <p:cNvPr id="13" name="TextBox 12">
            <a:extLst>
              <a:ext uri="{FF2B5EF4-FFF2-40B4-BE49-F238E27FC236}">
                <a16:creationId xmlns:a16="http://schemas.microsoft.com/office/drawing/2014/main" id="{10375BC8-3B7F-476F-BFB1-E260E1203EE4}"/>
              </a:ext>
            </a:extLst>
          </p:cNvPr>
          <p:cNvSpPr txBox="1"/>
          <p:nvPr/>
        </p:nvSpPr>
        <p:spPr>
          <a:xfrm rot="10800000" flipH="1" flipV="1">
            <a:off x="6740165" y="4976438"/>
            <a:ext cx="4440024" cy="307777"/>
          </a:xfrm>
          <a:prstGeom prst="rect">
            <a:avLst/>
          </a:prstGeom>
          <a:noFill/>
        </p:spPr>
        <p:txBody>
          <a:bodyPr wrap="square" rtlCol="0">
            <a:spAutoFit/>
          </a:bodyPr>
          <a:lstStyle/>
          <a:p>
            <a:pPr algn="ctr">
              <a:spcBef>
                <a:spcPts val="150"/>
              </a:spcBef>
              <a:spcAft>
                <a:spcPts val="150"/>
              </a:spcAft>
            </a:pPr>
            <a:r>
              <a:rPr lang="en-US" sz="1400" dirty="0">
                <a:solidFill>
                  <a:srgbClr val="000000"/>
                </a:solidFill>
                <a:effectLst/>
                <a:highlight>
                  <a:srgbClr val="FFFFFF"/>
                </a:highlight>
                <a:latin typeface="Times New Roman" panose="02020603050405020304" pitchFamily="18" charset="0"/>
                <a:ea typeface="Georgia" panose="02040502050405020303" pitchFamily="18" charset="0"/>
                <a:cs typeface="Raavi" panose="020B0502040204020203" pitchFamily="34" charset="0"/>
              </a:rPr>
              <a:t>Fig 1: Linear Regression Flowchart</a:t>
            </a:r>
            <a:endParaRPr lang="en-IN" sz="1400" dirty="0">
              <a:effectLst/>
              <a:latin typeface="Arial" panose="020B0604020202020204" pitchFamily="34" charset="0"/>
              <a:ea typeface="Calibri" panose="020F0502020204030204" pitchFamily="34" charset="0"/>
              <a:cs typeface="Raavi" panose="020B0502040204020203" pitchFamily="34" charset="0"/>
            </a:endParaRPr>
          </a:p>
        </p:txBody>
      </p:sp>
      <p:sp>
        <p:nvSpPr>
          <p:cNvPr id="14" name="Footer Placeholder 13">
            <a:extLst>
              <a:ext uri="{FF2B5EF4-FFF2-40B4-BE49-F238E27FC236}">
                <a16:creationId xmlns:a16="http://schemas.microsoft.com/office/drawing/2014/main" id="{FEDA3173-AA6C-4923-B73F-C9B6DC44A4F0}"/>
              </a:ext>
            </a:extLst>
          </p:cNvPr>
          <p:cNvSpPr>
            <a:spLocks noGrp="1"/>
          </p:cNvSpPr>
          <p:nvPr>
            <p:ph type="ftr" sz="quarter" idx="11"/>
          </p:nvPr>
        </p:nvSpPr>
        <p:spPr/>
        <p:txBody>
          <a:bodyPr/>
          <a:lstStyle/>
          <a:p>
            <a:r>
              <a:rPr lang="en-US" sz="1600" dirty="0">
                <a:solidFill>
                  <a:schemeClr val="tx1"/>
                </a:solidFill>
                <a:latin typeface="Times New Roman" panose="02020603050405020304" pitchFamily="18" charset="0"/>
                <a:cs typeface="Times New Roman" panose="02020603050405020304" pitchFamily="18" charset="0"/>
              </a:rPr>
              <a:t>4.</a:t>
            </a:r>
          </a:p>
        </p:txBody>
      </p:sp>
      <p:pic>
        <p:nvPicPr>
          <p:cNvPr id="9" name="Picture 8">
            <a:extLst>
              <a:ext uri="{FF2B5EF4-FFF2-40B4-BE49-F238E27FC236}">
                <a16:creationId xmlns:a16="http://schemas.microsoft.com/office/drawing/2014/main" id="{28EFD5EF-95B1-423B-ABAA-058EA5B528AB}"/>
              </a:ext>
            </a:extLst>
          </p:cNvPr>
          <p:cNvPicPr>
            <a:picLocks noChangeAspect="1"/>
          </p:cNvPicPr>
          <p:nvPr/>
        </p:nvPicPr>
        <p:blipFill>
          <a:blip r:embed="rId3"/>
          <a:stretch>
            <a:fillRect/>
          </a:stretch>
        </p:blipFill>
        <p:spPr>
          <a:xfrm>
            <a:off x="6463310" y="1319100"/>
            <a:ext cx="5265876" cy="4519052"/>
          </a:xfrm>
          <a:prstGeom prst="rect">
            <a:avLst/>
          </a:prstGeom>
        </p:spPr>
      </p:pic>
      <p:sp>
        <p:nvSpPr>
          <p:cNvPr id="18" name="TextBox 17">
            <a:extLst>
              <a:ext uri="{FF2B5EF4-FFF2-40B4-BE49-F238E27FC236}">
                <a16:creationId xmlns:a16="http://schemas.microsoft.com/office/drawing/2014/main" id="{DCF2F9BE-FF65-49DE-BD9D-6AAA45060BD3}"/>
              </a:ext>
            </a:extLst>
          </p:cNvPr>
          <p:cNvSpPr txBox="1"/>
          <p:nvPr/>
        </p:nvSpPr>
        <p:spPr>
          <a:xfrm>
            <a:off x="6874329" y="5992586"/>
            <a:ext cx="4555671"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1: Two Phase Face Mask Detector </a:t>
            </a:r>
          </a:p>
        </p:txBody>
      </p:sp>
    </p:spTree>
    <p:extLst>
      <p:ext uri="{BB962C8B-B14F-4D97-AF65-F5344CB8AC3E}">
        <p14:creationId xmlns:p14="http://schemas.microsoft.com/office/powerpoint/2010/main" val="3247145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A8F8F4-5372-4D17-B49C-D7524687044B}"/>
              </a:ext>
            </a:extLst>
          </p:cNvPr>
          <p:cNvSpPr>
            <a:spLocks noGrp="1"/>
          </p:cNvSpPr>
          <p:nvPr>
            <p:ph sz="half" idx="1"/>
          </p:nvPr>
        </p:nvSpPr>
        <p:spPr>
          <a:xfrm>
            <a:off x="838200" y="1453243"/>
            <a:ext cx="5181600" cy="4723719"/>
          </a:xfrm>
        </p:spPr>
        <p:txBody>
          <a:bodyPr>
            <a:normAutofit/>
          </a:bodyPr>
          <a:lstStyle/>
          <a:p>
            <a:pPr marL="0" indent="0">
              <a:buNone/>
            </a:pPr>
            <a:r>
              <a:rPr lang="en-IN" sz="1800" b="1" dirty="0">
                <a:latin typeface="Times New Roman" panose="02020603050405020304" pitchFamily="18" charset="0"/>
                <a:cs typeface="Times New Roman" panose="02020603050405020304" pitchFamily="18" charset="0"/>
              </a:rPr>
              <a:t>2.  </a:t>
            </a:r>
            <a:r>
              <a:rPr lang="en-IN" sz="1800" b="1" u="sng" dirty="0">
                <a:latin typeface="Times New Roman" panose="02020603050405020304" pitchFamily="18" charset="0"/>
                <a:cs typeface="Times New Roman" panose="02020603050405020304" pitchFamily="18" charset="0"/>
              </a:rPr>
              <a:t>Social Distancing Detector Phases</a:t>
            </a:r>
          </a:p>
          <a:p>
            <a:pPr marL="457200" lvl="1" indent="0">
              <a:buNone/>
            </a:pPr>
            <a:r>
              <a:rPr lang="en-US" sz="1800" dirty="0">
                <a:latin typeface="Times New Roman" panose="02020603050405020304" pitchFamily="18" charset="0"/>
                <a:cs typeface="Times New Roman" panose="02020603050405020304" pitchFamily="18" charset="0"/>
              </a:rPr>
              <a:t> Use OpenCV, computer vision, and deep learning to implement social distancing detectors.</a:t>
            </a:r>
          </a:p>
          <a:p>
            <a:pPr marL="457200" lvl="1" indent="0">
              <a:buNone/>
            </a:pPr>
            <a:r>
              <a:rPr lang="en-US" sz="1800" dirty="0">
                <a:latin typeface="Times New Roman" panose="02020603050405020304" pitchFamily="18" charset="0"/>
                <a:cs typeface="Times New Roman" panose="02020603050405020304" pitchFamily="18" charset="0"/>
              </a:rPr>
              <a:t>The steps to build a social distancing detector include:</a:t>
            </a:r>
          </a:p>
          <a:p>
            <a:pPr marL="1257300" lvl="2" indent="-342900">
              <a:buAutoNum type="arabicPeriod"/>
            </a:pPr>
            <a:r>
              <a:rPr lang="en-US" sz="1600" dirty="0">
                <a:latin typeface="Times New Roman" panose="02020603050405020304" pitchFamily="18" charset="0"/>
                <a:cs typeface="Times New Roman" panose="02020603050405020304" pitchFamily="18" charset="0"/>
              </a:rPr>
              <a:t>Apply object detection to detect all people (and only people) in a video stream.</a:t>
            </a:r>
          </a:p>
          <a:p>
            <a:pPr marL="1257300" lvl="2" indent="-342900">
              <a:buAutoNum type="arabicPeriod"/>
            </a:pPr>
            <a:r>
              <a:rPr lang="en-US" sz="1600" dirty="0">
                <a:latin typeface="Times New Roman" panose="02020603050405020304" pitchFamily="18" charset="0"/>
                <a:cs typeface="Times New Roman" panose="02020603050405020304" pitchFamily="18" charset="0"/>
              </a:rPr>
              <a:t>Compute the pairwise distances between all detected people</a:t>
            </a:r>
          </a:p>
          <a:p>
            <a:pPr marL="1257300" lvl="2" indent="-342900">
              <a:buAutoNum type="arabicPeriod"/>
            </a:pPr>
            <a:r>
              <a:rPr lang="en-US" sz="1600" dirty="0">
                <a:latin typeface="Times New Roman" panose="02020603050405020304" pitchFamily="18" charset="0"/>
                <a:cs typeface="Times New Roman" panose="02020603050405020304" pitchFamily="18" charset="0"/>
              </a:rPr>
              <a:t>Based on these distances, check to see if any two people are less than N pixels apart.</a:t>
            </a:r>
          </a:p>
          <a:p>
            <a:pPr marL="457200" lvl="1" indent="0">
              <a:buNone/>
            </a:pPr>
            <a:r>
              <a:rPr lang="en-US" sz="1800" dirty="0">
                <a:latin typeface="Times New Roman" panose="02020603050405020304" pitchFamily="18" charset="0"/>
                <a:cs typeface="Times New Roman" panose="02020603050405020304" pitchFamily="18" charset="0"/>
              </a:rPr>
              <a:t>For the sake of simplicity, our OpenCV social distancing detector implementation will rely on pixel distances.</a:t>
            </a:r>
          </a:p>
          <a:p>
            <a:pPr marL="457200" lvl="1" indent="0">
              <a:buNone/>
            </a:pPr>
            <a:endParaRPr lang="en-US" sz="1400" dirty="0">
              <a:latin typeface="Times New Roman" panose="02020603050405020304" pitchFamily="18" charset="0"/>
              <a:cs typeface="Times New Roman" panose="02020603050405020304" pitchFamily="18" charset="0"/>
            </a:endParaRPr>
          </a:p>
          <a:p>
            <a:pPr marL="914400" lvl="2"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IN" sz="1400" dirty="0"/>
          </a:p>
        </p:txBody>
      </p:sp>
      <p:sp>
        <p:nvSpPr>
          <p:cNvPr id="9" name="Footer Placeholder 8">
            <a:extLst>
              <a:ext uri="{FF2B5EF4-FFF2-40B4-BE49-F238E27FC236}">
                <a16:creationId xmlns:a16="http://schemas.microsoft.com/office/drawing/2014/main" id="{89E134A7-1D56-4E48-8519-545DC059BAC7}"/>
              </a:ext>
            </a:extLst>
          </p:cNvPr>
          <p:cNvSpPr>
            <a:spLocks noGrp="1"/>
          </p:cNvSpPr>
          <p:nvPr>
            <p:ph type="ftr" sz="quarter" idx="11"/>
          </p:nvPr>
        </p:nvSpPr>
        <p:spPr/>
        <p:txBody>
          <a:bodyPr/>
          <a:lstStyle/>
          <a:p>
            <a:r>
              <a:rPr lang="en-US" sz="1600" dirty="0">
                <a:solidFill>
                  <a:schemeClr val="tx1"/>
                </a:solidFill>
                <a:latin typeface="Times New Roman" panose="02020603050405020304" pitchFamily="18" charset="0"/>
                <a:cs typeface="Times New Roman" panose="02020603050405020304" pitchFamily="18" charset="0"/>
              </a:rPr>
              <a:t>5.</a:t>
            </a:r>
          </a:p>
        </p:txBody>
      </p:sp>
      <p:pic>
        <p:nvPicPr>
          <p:cNvPr id="13" name="Content Placeholder 12">
            <a:extLst>
              <a:ext uri="{FF2B5EF4-FFF2-40B4-BE49-F238E27FC236}">
                <a16:creationId xmlns:a16="http://schemas.microsoft.com/office/drawing/2014/main" id="{3C090CC8-AC8A-4138-B094-2EDA870DA2C5}"/>
              </a:ext>
            </a:extLst>
          </p:cNvPr>
          <p:cNvPicPr>
            <a:picLocks noGrp="1" noChangeAspect="1"/>
          </p:cNvPicPr>
          <p:nvPr>
            <p:ph sz="half" idx="2"/>
          </p:nvPr>
        </p:nvPicPr>
        <p:blipFill>
          <a:blip r:embed="rId2"/>
          <a:stretch>
            <a:fillRect/>
          </a:stretch>
        </p:blipFill>
        <p:spPr>
          <a:xfrm>
            <a:off x="6686550" y="1850514"/>
            <a:ext cx="5181600" cy="3485132"/>
          </a:xfrm>
        </p:spPr>
      </p:pic>
      <p:sp>
        <p:nvSpPr>
          <p:cNvPr id="14" name="TextBox 13">
            <a:extLst>
              <a:ext uri="{FF2B5EF4-FFF2-40B4-BE49-F238E27FC236}">
                <a16:creationId xmlns:a16="http://schemas.microsoft.com/office/drawing/2014/main" id="{D1C546DB-7FE1-4F97-9935-57FBDEDF75D3}"/>
              </a:ext>
            </a:extLst>
          </p:cNvPr>
          <p:cNvSpPr txBox="1"/>
          <p:nvPr/>
        </p:nvSpPr>
        <p:spPr>
          <a:xfrm>
            <a:off x="6686550" y="5330368"/>
            <a:ext cx="5181600" cy="307777"/>
          </a:xfrm>
          <a:prstGeom prst="rect">
            <a:avLst/>
          </a:prstGeom>
          <a:solidFill>
            <a:schemeClr val="bg1"/>
          </a:solid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2: Social Distancing Detector Phases</a:t>
            </a:r>
          </a:p>
        </p:txBody>
      </p:sp>
    </p:spTree>
    <p:extLst>
      <p:ext uri="{BB962C8B-B14F-4D97-AF65-F5344CB8AC3E}">
        <p14:creationId xmlns:p14="http://schemas.microsoft.com/office/powerpoint/2010/main" val="2568515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EAB1-655F-4748-80AE-5C9242FDB377}"/>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Accuracy/Loss Curves</a:t>
            </a:r>
          </a:p>
        </p:txBody>
      </p:sp>
      <p:pic>
        <p:nvPicPr>
          <p:cNvPr id="4" name="Content Placeholder 4">
            <a:extLst>
              <a:ext uri="{FF2B5EF4-FFF2-40B4-BE49-F238E27FC236}">
                <a16:creationId xmlns:a16="http://schemas.microsoft.com/office/drawing/2014/main" id="{84CF30DC-FD36-413C-9A30-6F9EBE091B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5491" y="1566037"/>
            <a:ext cx="4868844" cy="3503480"/>
          </a:xfrm>
        </p:spPr>
      </p:pic>
      <p:sp>
        <p:nvSpPr>
          <p:cNvPr id="6" name="Rectangle: Rounded Corners 5">
            <a:extLst>
              <a:ext uri="{FF2B5EF4-FFF2-40B4-BE49-F238E27FC236}">
                <a16:creationId xmlns:a16="http://schemas.microsoft.com/office/drawing/2014/main" id="{75015C76-EE4E-4EC6-AF2D-12980C96E565}"/>
              </a:ext>
            </a:extLst>
          </p:cNvPr>
          <p:cNvSpPr/>
          <p:nvPr/>
        </p:nvSpPr>
        <p:spPr>
          <a:xfrm rot="11740200">
            <a:off x="5967167" y="3429000"/>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ooter Placeholder 7">
            <a:extLst>
              <a:ext uri="{FF2B5EF4-FFF2-40B4-BE49-F238E27FC236}">
                <a16:creationId xmlns:a16="http://schemas.microsoft.com/office/drawing/2014/main" id="{FD2555B9-A666-4073-B6E3-160842B245F5}"/>
              </a:ext>
            </a:extLst>
          </p:cNvPr>
          <p:cNvSpPr>
            <a:spLocks noGrp="1"/>
          </p:cNvSpPr>
          <p:nvPr>
            <p:ph type="ftr" sz="quarter" idx="11"/>
          </p:nvPr>
        </p:nvSpPr>
        <p:spPr>
          <a:xfrm>
            <a:off x="4225637" y="6356350"/>
            <a:ext cx="3740727"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6.</a:t>
            </a:r>
          </a:p>
        </p:txBody>
      </p:sp>
      <p:pic>
        <p:nvPicPr>
          <p:cNvPr id="5" name="Picture 4">
            <a:extLst>
              <a:ext uri="{FF2B5EF4-FFF2-40B4-BE49-F238E27FC236}">
                <a16:creationId xmlns:a16="http://schemas.microsoft.com/office/drawing/2014/main" id="{AE80A5F8-9D9D-4FAB-96A2-C3C41B2E5608}"/>
              </a:ext>
            </a:extLst>
          </p:cNvPr>
          <p:cNvPicPr>
            <a:picLocks noChangeAspect="1"/>
          </p:cNvPicPr>
          <p:nvPr/>
        </p:nvPicPr>
        <p:blipFill>
          <a:blip r:embed="rId3"/>
          <a:stretch>
            <a:fillRect/>
          </a:stretch>
        </p:blipFill>
        <p:spPr>
          <a:xfrm>
            <a:off x="3695491" y="1434462"/>
            <a:ext cx="4868843" cy="3635055"/>
          </a:xfrm>
          <a:prstGeom prst="rect">
            <a:avLst/>
          </a:prstGeom>
        </p:spPr>
      </p:pic>
      <p:sp>
        <p:nvSpPr>
          <p:cNvPr id="14" name="TextBox 13">
            <a:extLst>
              <a:ext uri="{FF2B5EF4-FFF2-40B4-BE49-F238E27FC236}">
                <a16:creationId xmlns:a16="http://schemas.microsoft.com/office/drawing/2014/main" id="{D084C461-C748-4E6A-AF27-4739A321AF7C}"/>
              </a:ext>
            </a:extLst>
          </p:cNvPr>
          <p:cNvSpPr txBox="1"/>
          <p:nvPr/>
        </p:nvSpPr>
        <p:spPr>
          <a:xfrm>
            <a:off x="3086100" y="5213031"/>
            <a:ext cx="6172200" cy="738664"/>
          </a:xfrm>
          <a:prstGeom prst="rect">
            <a:avLst/>
          </a:prstGeom>
          <a:solidFill>
            <a:schemeClr val="bg1"/>
          </a:solid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3: </a:t>
            </a:r>
            <a:r>
              <a:rPr lang="en-US" sz="1400" dirty="0">
                <a:latin typeface="Times New Roman" panose="02020603050405020304" pitchFamily="18" charset="0"/>
                <a:cs typeface="Times New Roman" panose="02020603050405020304" pitchFamily="18" charset="0"/>
              </a:rPr>
              <a:t>COVID-19 face mask detector training accuracy/loss curves demonstrate high accuracy</a:t>
            </a:r>
            <a:endParaRPr lang="en-IN" sz="1400" dirty="0">
              <a:latin typeface="Times New Roman" panose="02020603050405020304" pitchFamily="18" charset="0"/>
              <a:cs typeface="Times New Roman" panose="02020603050405020304" pitchFamily="18" charset="0"/>
            </a:endParaRPr>
          </a:p>
          <a:p>
            <a:pPr algn="ct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6776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40AAF-7278-4AF6-9CAD-E555BE6C0871}"/>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Interpretation of Performance Measures</a:t>
            </a:r>
          </a:p>
        </p:txBody>
      </p:sp>
      <p:pic>
        <p:nvPicPr>
          <p:cNvPr id="4" name="Content Placeholder 4">
            <a:extLst>
              <a:ext uri="{FF2B5EF4-FFF2-40B4-BE49-F238E27FC236}">
                <a16:creationId xmlns:a16="http://schemas.microsoft.com/office/drawing/2014/main" id="{85D58A74-CC61-42D6-A797-D61FD5C7F0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2874" y="1817687"/>
            <a:ext cx="8842342" cy="3756242"/>
          </a:xfrm>
        </p:spPr>
      </p:pic>
      <p:sp>
        <p:nvSpPr>
          <p:cNvPr id="9" name="Footer Placeholder 8">
            <a:extLst>
              <a:ext uri="{FF2B5EF4-FFF2-40B4-BE49-F238E27FC236}">
                <a16:creationId xmlns:a16="http://schemas.microsoft.com/office/drawing/2014/main" id="{B7239E8B-A5AF-4F82-8F8E-FC938CF163B6}"/>
              </a:ext>
            </a:extLst>
          </p:cNvPr>
          <p:cNvSpPr>
            <a:spLocks noGrp="1"/>
          </p:cNvSpPr>
          <p:nvPr>
            <p:ph type="ftr" sz="quarter" idx="11"/>
          </p:nvPr>
        </p:nvSpPr>
        <p:spPr/>
        <p:txBody>
          <a:bodyPr/>
          <a:lstStyle/>
          <a:p>
            <a:r>
              <a:rPr lang="en-US" sz="1600" dirty="0">
                <a:solidFill>
                  <a:schemeClr val="tx1"/>
                </a:solidFill>
                <a:latin typeface="Times New Roman" panose="02020603050405020304" pitchFamily="18" charset="0"/>
                <a:cs typeface="Times New Roman" panose="02020603050405020304" pitchFamily="18" charset="0"/>
              </a:rPr>
              <a:t>7.</a:t>
            </a:r>
          </a:p>
        </p:txBody>
      </p:sp>
      <p:pic>
        <p:nvPicPr>
          <p:cNvPr id="7" name="Picture 6">
            <a:extLst>
              <a:ext uri="{FF2B5EF4-FFF2-40B4-BE49-F238E27FC236}">
                <a16:creationId xmlns:a16="http://schemas.microsoft.com/office/drawing/2014/main" id="{6EAFC2E2-EEF8-412B-B1C3-4681F398479D}"/>
              </a:ext>
            </a:extLst>
          </p:cNvPr>
          <p:cNvPicPr>
            <a:picLocks noChangeAspect="1"/>
          </p:cNvPicPr>
          <p:nvPr/>
        </p:nvPicPr>
        <p:blipFill>
          <a:blip r:embed="rId3"/>
          <a:stretch>
            <a:fillRect/>
          </a:stretch>
        </p:blipFill>
        <p:spPr>
          <a:xfrm>
            <a:off x="725260" y="1799180"/>
            <a:ext cx="10741480" cy="3774749"/>
          </a:xfrm>
          <a:prstGeom prst="rect">
            <a:avLst/>
          </a:prstGeom>
        </p:spPr>
      </p:pic>
      <p:sp>
        <p:nvSpPr>
          <p:cNvPr id="13" name="TextBox 12">
            <a:extLst>
              <a:ext uri="{FF2B5EF4-FFF2-40B4-BE49-F238E27FC236}">
                <a16:creationId xmlns:a16="http://schemas.microsoft.com/office/drawing/2014/main" id="{9B3D41CA-48E0-4F03-80F1-BEBBC2DC9E3A}"/>
              </a:ext>
            </a:extLst>
          </p:cNvPr>
          <p:cNvSpPr txBox="1"/>
          <p:nvPr/>
        </p:nvSpPr>
        <p:spPr>
          <a:xfrm>
            <a:off x="1722664" y="5739493"/>
            <a:ext cx="9356272" cy="369332"/>
          </a:xfrm>
          <a:prstGeom prst="rect">
            <a:avLst/>
          </a:prstGeom>
          <a:noFill/>
        </p:spPr>
        <p:txBody>
          <a:bodyPr wrap="square" rtlCol="0">
            <a:spAutoFit/>
          </a:bodyPr>
          <a:lstStyle/>
          <a:p>
            <a:endParaRPr lang="en-IN" dirty="0"/>
          </a:p>
        </p:txBody>
      </p:sp>
      <p:sp>
        <p:nvSpPr>
          <p:cNvPr id="14" name="TextBox 13">
            <a:extLst>
              <a:ext uri="{FF2B5EF4-FFF2-40B4-BE49-F238E27FC236}">
                <a16:creationId xmlns:a16="http://schemas.microsoft.com/office/drawing/2014/main" id="{4665380A-4E5D-4C93-B912-207E8523B9D4}"/>
              </a:ext>
            </a:extLst>
          </p:cNvPr>
          <p:cNvSpPr txBox="1"/>
          <p:nvPr/>
        </p:nvSpPr>
        <p:spPr>
          <a:xfrm>
            <a:off x="3698421" y="5829300"/>
            <a:ext cx="4454979" cy="307777"/>
          </a:xfrm>
          <a:prstGeom prst="rect">
            <a:avLst/>
          </a:prstGeom>
          <a:solidFill>
            <a:schemeClr val="bg1"/>
          </a:solid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4: Precision, recall, f1-score and support values</a:t>
            </a:r>
          </a:p>
        </p:txBody>
      </p:sp>
    </p:spTree>
    <p:extLst>
      <p:ext uri="{BB962C8B-B14F-4D97-AF65-F5344CB8AC3E}">
        <p14:creationId xmlns:p14="http://schemas.microsoft.com/office/powerpoint/2010/main" val="3673326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9661-ED3A-4A5D-9F65-E16C5E0EC0DB}"/>
              </a:ext>
            </a:extLst>
          </p:cNvPr>
          <p:cNvSpPr>
            <a:spLocks noGrp="1"/>
          </p:cNvSpPr>
          <p:nvPr>
            <p:ph type="title"/>
          </p:nvPr>
        </p:nvSpPr>
        <p:spPr>
          <a:xfrm>
            <a:off x="838200" y="220436"/>
            <a:ext cx="10515600" cy="806677"/>
          </a:xfrm>
        </p:spPr>
        <p:txBody>
          <a:bodyPr>
            <a:normAutofit/>
          </a:bodyPr>
          <a:lstStyle/>
          <a:p>
            <a:r>
              <a:rPr lang="en-IN" sz="3600" b="1" dirty="0">
                <a:latin typeface="Times New Roman" panose="02020603050405020304" pitchFamily="18" charset="0"/>
                <a:cs typeface="Times New Roman" panose="02020603050405020304" pitchFamily="18" charset="0"/>
              </a:rPr>
              <a:t>Approach Used</a:t>
            </a:r>
          </a:p>
        </p:txBody>
      </p:sp>
      <p:sp>
        <p:nvSpPr>
          <p:cNvPr id="7" name="Footer Placeholder 6">
            <a:extLst>
              <a:ext uri="{FF2B5EF4-FFF2-40B4-BE49-F238E27FC236}">
                <a16:creationId xmlns:a16="http://schemas.microsoft.com/office/drawing/2014/main" id="{F9C8D3C6-7531-46C5-BF7D-71A321FBED5D}"/>
              </a:ext>
            </a:extLst>
          </p:cNvPr>
          <p:cNvSpPr>
            <a:spLocks noGrp="1"/>
          </p:cNvSpPr>
          <p:nvPr>
            <p:ph type="ftr" sz="quarter" idx="11"/>
          </p:nvPr>
        </p:nvSpPr>
        <p:spPr/>
        <p:txBody>
          <a:bodyPr/>
          <a:lstStyle/>
          <a:p>
            <a:r>
              <a:rPr lang="en-US" sz="1600" dirty="0">
                <a:solidFill>
                  <a:schemeClr val="tx1"/>
                </a:solidFill>
                <a:latin typeface="Times New Roman" panose="02020603050405020304" pitchFamily="18" charset="0"/>
                <a:cs typeface="Times New Roman" panose="02020603050405020304" pitchFamily="18" charset="0"/>
              </a:rPr>
              <a:t>8.</a:t>
            </a:r>
          </a:p>
        </p:txBody>
      </p:sp>
      <p:sp>
        <p:nvSpPr>
          <p:cNvPr id="8" name="TextBox 7">
            <a:extLst>
              <a:ext uri="{FF2B5EF4-FFF2-40B4-BE49-F238E27FC236}">
                <a16:creationId xmlns:a16="http://schemas.microsoft.com/office/drawing/2014/main" id="{8213CE57-DF2B-4D1C-8934-2BAD37C16294}"/>
              </a:ext>
            </a:extLst>
          </p:cNvPr>
          <p:cNvSpPr txBox="1"/>
          <p:nvPr/>
        </p:nvSpPr>
        <p:spPr>
          <a:xfrm>
            <a:off x="838200" y="1003414"/>
            <a:ext cx="9701893" cy="230832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1. Face Mask Approach:</a:t>
            </a:r>
          </a:p>
          <a:p>
            <a:pPr marL="285750" indent="-285750">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Train Deep learning model (MobileNetV2) and </a:t>
            </a:r>
          </a:p>
          <a:p>
            <a:pPr marL="285750"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Apply mask detector over images / live video stream.</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67CA1137-BC63-4CD4-9B0F-9B0B42A5C48B}"/>
              </a:ext>
            </a:extLst>
          </p:cNvPr>
          <p:cNvSpPr txBox="1"/>
          <p:nvPr/>
        </p:nvSpPr>
        <p:spPr>
          <a:xfrm>
            <a:off x="4572000" y="5739493"/>
            <a:ext cx="3192237" cy="307777"/>
          </a:xfrm>
          <a:prstGeom prst="rect">
            <a:avLst/>
          </a:prstGeom>
          <a:solidFill>
            <a:schemeClr val="bg1"/>
          </a:solid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Figure 5: Face Mask Detection Approach</a:t>
            </a:r>
          </a:p>
        </p:txBody>
      </p:sp>
      <p:pic>
        <p:nvPicPr>
          <p:cNvPr id="3" name="Picture 2">
            <a:extLst>
              <a:ext uri="{FF2B5EF4-FFF2-40B4-BE49-F238E27FC236}">
                <a16:creationId xmlns:a16="http://schemas.microsoft.com/office/drawing/2014/main" id="{96E83E43-FDF7-45D3-AD6F-6118D2747EE4}"/>
              </a:ext>
            </a:extLst>
          </p:cNvPr>
          <p:cNvPicPr>
            <a:picLocks noChangeAspect="1"/>
          </p:cNvPicPr>
          <p:nvPr/>
        </p:nvPicPr>
        <p:blipFill>
          <a:blip r:embed="rId2"/>
          <a:stretch>
            <a:fillRect/>
          </a:stretch>
        </p:blipFill>
        <p:spPr>
          <a:xfrm>
            <a:off x="2781980" y="2071560"/>
            <a:ext cx="6086475" cy="3513393"/>
          </a:xfrm>
          <a:prstGeom prst="rect">
            <a:avLst/>
          </a:prstGeom>
        </p:spPr>
      </p:pic>
    </p:spTree>
    <p:extLst>
      <p:ext uri="{BB962C8B-B14F-4D97-AF65-F5344CB8AC3E}">
        <p14:creationId xmlns:p14="http://schemas.microsoft.com/office/powerpoint/2010/main" val="4160441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1865</TotalTime>
  <Words>1570</Words>
  <Application>Microsoft Office PowerPoint</Application>
  <PresentationFormat>Widescreen</PresentationFormat>
  <Paragraphs>148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Courier New</vt:lpstr>
      <vt:lpstr>Times New Roman</vt:lpstr>
      <vt:lpstr>Wingdings</vt:lpstr>
      <vt:lpstr>Office Theme</vt:lpstr>
      <vt:lpstr>PowerPoint Presentation</vt:lpstr>
      <vt:lpstr>Covid-19 Suraksha Kavach</vt:lpstr>
      <vt:lpstr>Project Description</vt:lpstr>
      <vt:lpstr>Practical Aspect</vt:lpstr>
      <vt:lpstr> Model Training </vt:lpstr>
      <vt:lpstr>PowerPoint Presentation</vt:lpstr>
      <vt:lpstr>Accuracy/Loss Curves</vt:lpstr>
      <vt:lpstr>Interpretation of Performance Measures</vt:lpstr>
      <vt:lpstr>Approach Used</vt:lpstr>
      <vt:lpstr>PowerPoint Presentation</vt:lpstr>
      <vt:lpstr>Test Case</vt:lpstr>
      <vt:lpstr>PowerPoint Presentation</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COMPRESSION BY  PRINCIPLE COMPONENT ANALYSIS</dc:title>
  <dc:creator>Ajay Bhardwaj</dc:creator>
  <cp:lastModifiedBy>Amrit Kaur</cp:lastModifiedBy>
  <cp:revision>139</cp:revision>
  <dcterms:created xsi:type="dcterms:W3CDTF">2020-09-15T09:43:14Z</dcterms:created>
  <dcterms:modified xsi:type="dcterms:W3CDTF">2021-01-14T11:51:08Z</dcterms:modified>
</cp:coreProperties>
</file>