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75" r:id="rId4"/>
    <p:sldId id="258" r:id="rId5"/>
    <p:sldId id="271" r:id="rId6"/>
    <p:sldId id="273" r:id="rId7"/>
    <p:sldId id="274" r:id="rId8"/>
    <p:sldId id="260" r:id="rId9"/>
    <p:sldId id="279" r:id="rId10"/>
    <p:sldId id="277" r:id="rId11"/>
    <p:sldId id="278" r:id="rId12"/>
    <p:sldId id="259" r:id="rId13"/>
    <p:sldId id="276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6791" y="889380"/>
            <a:ext cx="7449184" cy="754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1683" y="1154112"/>
            <a:ext cx="8314055" cy="19138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0550" y="1333500"/>
            <a:ext cx="1295400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0975" y="4886325"/>
            <a:ext cx="1028700" cy="1543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454" y="935338"/>
            <a:ext cx="9272905" cy="6096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740410" algn="ctr">
              <a:lnSpc>
                <a:spcPts val="2610"/>
              </a:lnSpc>
            </a:pPr>
            <a:r>
              <a:rPr sz="2400" b="1" spc="-35">
                <a:latin typeface="Times New Roman" panose="02020603050405020304" pitchFamily="18" charset="0"/>
                <a:cs typeface="Times New Roman" panose="02020603050405020304" pitchFamily="18" charset="0"/>
              </a:rPr>
              <a:t>DIABETIC </a:t>
            </a:r>
            <a:r>
              <a:rPr sz="24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FOOT </a:t>
            </a:r>
            <a:r>
              <a:rPr sz="24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ULCER </a:t>
            </a:r>
            <a:r>
              <a:rPr sz="2400" b="1" spc="-30">
                <a:latin typeface="Times New Roman" panose="02020603050405020304" pitchFamily="18" charset="0"/>
                <a:cs typeface="Times New Roman" panose="02020603050405020304" pitchFamily="18" charset="0"/>
              </a:rPr>
              <a:t>DETECTION USING</a:t>
            </a:r>
            <a:r>
              <a:rPr sz="2400" b="1" spc="10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29615" algn="ctr">
              <a:lnSpc>
                <a:spcPts val="2865"/>
              </a:lnSpc>
            </a:pPr>
            <a:r>
              <a:rPr sz="2400" b="1" spc="-25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2400" b="1" spc="2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endParaRPr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tabLst>
                <a:tab pos="4645660" algn="l"/>
              </a:tabLst>
            </a:pPr>
            <a:r>
              <a:rPr sz="18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800" b="1" spc="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BY	</a:t>
            </a:r>
            <a:r>
              <a:rPr sz="1800" b="1" spc="-5"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1800" b="1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1295">
              <a:lnSpc>
                <a:spcPct val="100000"/>
              </a:lnSpc>
            </a:pPr>
            <a:r>
              <a:rPr sz="1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821295">
              <a:lnSpc>
                <a:spcPct val="100000"/>
              </a:lnSpc>
              <a:spcBef>
                <a:spcPts val="15"/>
              </a:spcBef>
            </a:pPr>
            <a:r>
              <a:rPr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sz="1800" spc="-7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5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735330" algn="r">
              <a:lnSpc>
                <a:spcPct val="100000"/>
              </a:lnSpc>
            </a:pP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9525"/>
            <a:ext cx="12192000" cy="6848475"/>
            <a:chOff x="0" y="9524"/>
            <a:chExt cx="12192000" cy="6848475"/>
          </a:xfrm>
        </p:grpSpPr>
        <p:sp>
          <p:nvSpPr>
            <p:cNvPr id="6" name="object 6"/>
            <p:cNvSpPr/>
            <p:nvPr/>
          </p:nvSpPr>
          <p:spPr>
            <a:xfrm>
              <a:off x="0" y="9524"/>
              <a:ext cx="12191999" cy="684847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0549" y="1333500"/>
              <a:ext cx="1295400" cy="10477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974" y="4886325"/>
              <a:ext cx="1028700" cy="15430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41605" y="3836351"/>
            <a:ext cx="18008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800" b="1" spc="-5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07484" y="5666028"/>
            <a:ext cx="116903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0-2023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846" y="3836350"/>
            <a:ext cx="1291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</a:t>
            </a:r>
            <a:r>
              <a:rPr sz="1800" b="1" spc="-7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5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sz="18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550920" y="895319"/>
            <a:ext cx="6654546" cy="7364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2865"/>
              </a:lnSpc>
              <a:spcBef>
                <a:spcPts val="105"/>
              </a:spcBef>
            </a:pP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Based Sentiment analysis using audio and text Modalities </a:t>
            </a:r>
            <a:endParaRPr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3364" y="4233100"/>
            <a:ext cx="3526790" cy="1245790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sz="1800" spc="-25">
                <a:latin typeface="Times New Roman"/>
                <a:cs typeface="Times New Roman"/>
              </a:rPr>
              <a:t>S</a:t>
            </a:r>
            <a:r>
              <a:rPr lang="en-US" spc="-25">
                <a:latin typeface="Times New Roman"/>
                <a:cs typeface="Times New Roman"/>
              </a:rPr>
              <a:t>NEKA A</a:t>
            </a:r>
            <a:r>
              <a:rPr lang="en-US" sz="1800" spc="-25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- </a:t>
            </a:r>
            <a:r>
              <a:rPr sz="1800" spc="-25">
                <a:latin typeface="Times New Roman"/>
                <a:cs typeface="Times New Roman"/>
              </a:rPr>
              <a:t>2</a:t>
            </a:r>
            <a:r>
              <a:rPr lang="en-US" sz="1800" spc="-25">
                <a:latin typeface="Times New Roman"/>
                <a:cs typeface="Times New Roman"/>
              </a:rPr>
              <a:t>1</a:t>
            </a:r>
            <a:r>
              <a:rPr sz="1800" spc="-25">
                <a:latin typeface="Times New Roman"/>
                <a:cs typeface="Times New Roman"/>
              </a:rPr>
              <a:t>CSR1</a:t>
            </a:r>
            <a:r>
              <a:rPr lang="en-IN" sz="1800" spc="-25">
                <a:latin typeface="Times New Roman"/>
                <a:cs typeface="Times New Roman"/>
              </a:rPr>
              <a:t>96</a:t>
            </a:r>
            <a:r>
              <a:rPr lang="en-IN" spc="-25">
                <a:latin typeface="Times New Roman"/>
                <a:cs typeface="Times New Roman"/>
              </a:rPr>
              <a:t>  </a:t>
            </a:r>
            <a:endParaRPr lang="en-IN" spc="-3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lang="en-IN" sz="1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SRIDHAR D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203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1800" spc="-2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1300"/>
              </a:lnSpc>
              <a:spcBef>
                <a:spcPts val="135"/>
              </a:spcBef>
            </a:pPr>
            <a:r>
              <a:rPr lang="en-IN"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SUBHA SHREE V S</a:t>
            </a:r>
            <a:r>
              <a:rPr sz="180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sz="1800" spc="-229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8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lang="en-US" spc="-25"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  <a:endParaRPr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4516" y="4219892"/>
            <a:ext cx="2520950" cy="854721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Ms. P.Santhiya</a:t>
            </a: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lang="en-IN" sz="18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IN" sz="18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Professor/CSE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B95C7DA4-2420-025C-1DA0-9938956A980E}"/>
              </a:ext>
            </a:extLst>
          </p:cNvPr>
          <p:cNvSpPr txBox="1">
            <a:spLocks/>
          </p:cNvSpPr>
          <p:nvPr/>
        </p:nvSpPr>
        <p:spPr>
          <a:xfrm>
            <a:off x="3440895" y="1586796"/>
            <a:ext cx="7138416" cy="7466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ctr">
              <a:lnSpc>
                <a:spcPts val="2865"/>
              </a:lnSpc>
              <a:spcBef>
                <a:spcPts val="105"/>
              </a:spcBef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Computer Science &amp; Engineering</a:t>
            </a:r>
            <a:endParaRPr lang="en-US" sz="2400" b="0" i="0" u="none" strike="noStrike" cap="none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ctr">
              <a:lnSpc>
                <a:spcPts val="2865"/>
              </a:lnSpc>
              <a:spcBef>
                <a:spcPts val="105"/>
              </a:spcBef>
            </a:pPr>
            <a:endParaRPr lang="en-US" ker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5EE4CC-6870-2642-7E9E-AA8A558A9945}"/>
              </a:ext>
            </a:extLst>
          </p:cNvPr>
          <p:cNvSpPr txBox="1">
            <a:spLocks/>
          </p:cNvSpPr>
          <p:nvPr/>
        </p:nvSpPr>
        <p:spPr>
          <a:xfrm>
            <a:off x="2017644" y="894522"/>
            <a:ext cx="666940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kern="0" dirty="0">
                <a:solidFill>
                  <a:srgbClr val="FF0000"/>
                </a:solidFill>
                <a:latin typeface="Arial"/>
                <a:cs typeface="Arial"/>
              </a:rPr>
              <a:t>LIST OF IDENTIFIED MODULES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312A328-C404-447B-82C7-F37E6CEA1282}"/>
              </a:ext>
            </a:extLst>
          </p:cNvPr>
          <p:cNvSpPr txBox="1"/>
          <p:nvPr/>
        </p:nvSpPr>
        <p:spPr>
          <a:xfrm>
            <a:off x="2017644" y="2168402"/>
            <a:ext cx="6324600" cy="2987997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0"/>
              </a:spcBef>
              <a:buSzPct val="70000"/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Data Collection</a:t>
            </a:r>
          </a:p>
          <a:p>
            <a:pPr marL="354965" indent="-342900">
              <a:lnSpc>
                <a:spcPct val="100000"/>
              </a:lnSpc>
              <a:spcBef>
                <a:spcPts val="1300"/>
              </a:spcBef>
              <a:buSzPct val="70000"/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Pre – Processing</a:t>
            </a:r>
          </a:p>
          <a:p>
            <a:pPr marL="354965" indent="-342900">
              <a:lnSpc>
                <a:spcPct val="100000"/>
              </a:lnSpc>
              <a:spcBef>
                <a:spcPts val="1300"/>
              </a:spcBef>
              <a:buSzPct val="70000"/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Feature Extraction</a:t>
            </a:r>
          </a:p>
          <a:p>
            <a:pPr marL="354965" indent="-342900">
              <a:lnSpc>
                <a:spcPct val="100000"/>
              </a:lnSpc>
              <a:spcBef>
                <a:spcPts val="1300"/>
              </a:spcBef>
              <a:buSzPct val="70000"/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Train Model</a:t>
            </a:r>
          </a:p>
          <a:p>
            <a:pPr marL="354965" indent="-342900">
              <a:lnSpc>
                <a:spcPct val="100000"/>
              </a:lnSpc>
              <a:spcBef>
                <a:spcPts val="1300"/>
              </a:spcBef>
              <a:buSzPct val="70000"/>
              <a:buFont typeface="Wingdings" panose="05000000000000000000" pitchFamily="2" charset="2"/>
              <a:buChar char="Ø"/>
              <a:tabLst>
                <a:tab pos="241300" algn="l"/>
                <a:tab pos="24193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Evaluate Model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047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8561AB-C335-086C-C9E2-963D077FA9A2}"/>
              </a:ext>
            </a:extLst>
          </p:cNvPr>
          <p:cNvSpPr txBox="1">
            <a:spLocks/>
          </p:cNvSpPr>
          <p:nvPr/>
        </p:nvSpPr>
        <p:spPr>
          <a:xfrm>
            <a:off x="1815548" y="728870"/>
            <a:ext cx="914400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3200" kern="0" spc="-40">
                <a:solidFill>
                  <a:srgbClr val="FF0000"/>
                </a:solidFill>
                <a:latin typeface="Arial"/>
                <a:cs typeface="Arial"/>
              </a:rPr>
              <a:t>IMPLEMENTATION OF COMPLETED M</a:t>
            </a:r>
            <a:r>
              <a:rPr lang="en-US" sz="3200" kern="0" spc="15">
                <a:solidFill>
                  <a:srgbClr val="FF0000"/>
                </a:solidFill>
                <a:latin typeface="Arial"/>
                <a:cs typeface="Arial"/>
              </a:rPr>
              <a:t>OD</a:t>
            </a:r>
            <a:r>
              <a:rPr lang="en-US" sz="3200" kern="0" spc="2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lang="en-US" sz="3200" kern="0" spc="3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lang="en-US" sz="3200" kern="0" spc="15">
                <a:solidFill>
                  <a:srgbClr val="FF0000"/>
                </a:solidFill>
                <a:latin typeface="Arial"/>
                <a:cs typeface="Arial"/>
              </a:rPr>
              <a:t>ES</a:t>
            </a:r>
            <a:endParaRPr lang="en-US" sz="3200" kern="0" dirty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6D91CBE-6A85-60F6-9E66-F097C983373D}"/>
              </a:ext>
            </a:extLst>
          </p:cNvPr>
          <p:cNvSpPr txBox="1"/>
          <p:nvPr/>
        </p:nvSpPr>
        <p:spPr>
          <a:xfrm>
            <a:off x="2017644" y="1939497"/>
            <a:ext cx="7603434" cy="282641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sz="2800" spc="-15" dirty="0">
                <a:latin typeface="Times New Roman"/>
                <a:cs typeface="Times New Roman"/>
              </a:rPr>
              <a:t>L</a:t>
            </a:r>
            <a:r>
              <a:rPr lang="en-US" sz="2800" spc="-15" dirty="0">
                <a:latin typeface="Times New Roman"/>
                <a:cs typeface="Times New Roman"/>
              </a:rPr>
              <a:t>oad data</a:t>
            </a:r>
          </a:p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15" dirty="0">
                <a:latin typeface="Times New Roman"/>
                <a:cs typeface="Times New Roman"/>
              </a:rPr>
              <a:t>Data preprocessing</a:t>
            </a:r>
            <a:endParaRPr lang="en-US" sz="2400" spc="-1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endParaRPr lang="en-US" sz="2400" spc="-15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205"/>
              </a:spcBef>
              <a:buFont typeface="Wingdings" panose="05000000000000000000" pitchFamily="2" charset="2"/>
              <a:buChar char="Ø"/>
              <a:tabLst>
                <a:tab pos="355600" algn="l"/>
                <a:tab pos="356235" algn="l"/>
              </a:tabLst>
            </a:pPr>
            <a:r>
              <a:rPr lang="en-US" sz="2800" spc="-15" dirty="0">
                <a:latin typeface="Times New Roman"/>
                <a:cs typeface="Times New Roman"/>
              </a:rPr>
              <a:t>Gathered Dataset from </a:t>
            </a:r>
            <a:r>
              <a:rPr lang="en-US" sz="2800" spc="-15" dirty="0" err="1">
                <a:latin typeface="Times New Roman"/>
                <a:cs typeface="Times New Roman"/>
              </a:rPr>
              <a:t>Kaggle,UCI</a:t>
            </a:r>
            <a:r>
              <a:rPr lang="en-US" sz="2800" spc="-15" dirty="0">
                <a:latin typeface="Times New Roman"/>
                <a:cs typeface="Times New Roman"/>
              </a:rPr>
              <a:t> repository</a:t>
            </a:r>
          </a:p>
        </p:txBody>
      </p:sp>
    </p:spTree>
    <p:extLst>
      <p:ext uri="{BB962C8B-B14F-4D97-AF65-F5344CB8AC3E}">
        <p14:creationId xmlns:p14="http://schemas.microsoft.com/office/powerpoint/2010/main" val="527363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026" y="412660"/>
            <a:ext cx="5752764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000" b="0" spc="10">
                <a:solidFill>
                  <a:srgbClr val="FF0000"/>
                </a:solidFill>
                <a:latin typeface="Arial"/>
                <a:cs typeface="Arial"/>
              </a:rPr>
              <a:t>ARCHITECTURE/FLOWCHART</a:t>
            </a:r>
            <a:endParaRPr lang="en-IN" sz="3000">
              <a:latin typeface="Arial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7B4B18-EEE3-863A-645F-3DD4DD7CED7F}"/>
              </a:ext>
            </a:extLst>
          </p:cNvPr>
          <p:cNvSpPr txBox="1"/>
          <p:nvPr/>
        </p:nvSpPr>
        <p:spPr>
          <a:xfrm>
            <a:off x="4800600" y="1186245"/>
            <a:ext cx="609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spc="10" dirty="0">
                <a:latin typeface="Arial"/>
                <a:cs typeface="Arial"/>
              </a:rPr>
              <a:t>Data Collection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295FD-74FF-DE16-8372-56D1127F7F16}"/>
              </a:ext>
            </a:extLst>
          </p:cNvPr>
          <p:cNvSpPr txBox="1"/>
          <p:nvPr/>
        </p:nvSpPr>
        <p:spPr>
          <a:xfrm>
            <a:off x="5029200" y="2169953"/>
            <a:ext cx="609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err="1"/>
              <a:t>Preprocessing</a:t>
            </a:r>
            <a:endParaRPr lang="en-IN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0CAC-B688-A48E-DA90-8A0B7F250392}"/>
              </a:ext>
            </a:extLst>
          </p:cNvPr>
          <p:cNvSpPr txBox="1"/>
          <p:nvPr/>
        </p:nvSpPr>
        <p:spPr>
          <a:xfrm>
            <a:off x="2895600" y="3003803"/>
            <a:ext cx="6092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/>
              <a:t> Audio Preprocessing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ED165A-468D-799C-5282-2336D670BE3D}"/>
              </a:ext>
            </a:extLst>
          </p:cNvPr>
          <p:cNvSpPr txBox="1"/>
          <p:nvPr/>
        </p:nvSpPr>
        <p:spPr>
          <a:xfrm>
            <a:off x="6934200" y="3057053"/>
            <a:ext cx="54697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/>
              <a:t>Video Preprocessing</a:t>
            </a:r>
          </a:p>
          <a:p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3D71E-96F1-7E54-E737-908060AF4E94}"/>
              </a:ext>
            </a:extLst>
          </p:cNvPr>
          <p:cNvSpPr txBox="1"/>
          <p:nvPr/>
        </p:nvSpPr>
        <p:spPr>
          <a:xfrm>
            <a:off x="4972050" y="3993613"/>
            <a:ext cx="6206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/>
              <a:t>Feature Extraction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ACF177-2524-0811-9AFB-046D9D932880}"/>
              </a:ext>
            </a:extLst>
          </p:cNvPr>
          <p:cNvSpPr txBox="1"/>
          <p:nvPr/>
        </p:nvSpPr>
        <p:spPr>
          <a:xfrm>
            <a:off x="5237922" y="4981660"/>
            <a:ext cx="6206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Classification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CD726C-8E86-498E-F356-472E16859296}"/>
              </a:ext>
            </a:extLst>
          </p:cNvPr>
          <p:cNvSpPr txBox="1"/>
          <p:nvPr/>
        </p:nvSpPr>
        <p:spPr>
          <a:xfrm>
            <a:off x="2873375" y="5895502"/>
            <a:ext cx="6206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Fusion Algorithm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1EF38-471E-AC33-9278-AF89C09164DD}"/>
              </a:ext>
            </a:extLst>
          </p:cNvPr>
          <p:cNvSpPr txBox="1"/>
          <p:nvPr/>
        </p:nvSpPr>
        <p:spPr>
          <a:xfrm>
            <a:off x="7633562" y="5739838"/>
            <a:ext cx="51777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Prediction of the sentiment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0E01D7-FE28-C720-F8F1-516C2023B463}"/>
              </a:ext>
            </a:extLst>
          </p:cNvPr>
          <p:cNvCxnSpPr/>
          <p:nvPr/>
        </p:nvCxnSpPr>
        <p:spPr>
          <a:xfrm>
            <a:off x="5715000" y="1682963"/>
            <a:ext cx="0" cy="486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690FC4-0430-C33D-8CA4-A930A2796BA1}"/>
              </a:ext>
            </a:extLst>
          </p:cNvPr>
          <p:cNvCxnSpPr/>
          <p:nvPr/>
        </p:nvCxnSpPr>
        <p:spPr>
          <a:xfrm flipH="1">
            <a:off x="4191000" y="2570063"/>
            <a:ext cx="1524000" cy="325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F6EDDB-82C6-DFE6-6867-D1FEF7DF21FC}"/>
              </a:ext>
            </a:extLst>
          </p:cNvPr>
          <p:cNvCxnSpPr/>
          <p:nvPr/>
        </p:nvCxnSpPr>
        <p:spPr>
          <a:xfrm>
            <a:off x="5725583" y="2570063"/>
            <a:ext cx="1528446" cy="327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9A29A5-5158-C99D-F4D8-A273DA12445E}"/>
              </a:ext>
            </a:extLst>
          </p:cNvPr>
          <p:cNvCxnSpPr/>
          <p:nvPr/>
        </p:nvCxnSpPr>
        <p:spPr>
          <a:xfrm flipH="1">
            <a:off x="6019800" y="3506881"/>
            <a:ext cx="1826895" cy="45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A95F43-697E-70C2-3716-CEEEDA4249F0}"/>
              </a:ext>
            </a:extLst>
          </p:cNvPr>
          <p:cNvCxnSpPr/>
          <p:nvPr/>
        </p:nvCxnSpPr>
        <p:spPr>
          <a:xfrm>
            <a:off x="3831166" y="3485715"/>
            <a:ext cx="2047029" cy="47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0FA6A7-F79C-6C03-62F9-2C0869E9AEF3}"/>
              </a:ext>
            </a:extLst>
          </p:cNvPr>
          <p:cNvCxnSpPr/>
          <p:nvPr/>
        </p:nvCxnSpPr>
        <p:spPr>
          <a:xfrm>
            <a:off x="5941695" y="4393723"/>
            <a:ext cx="0" cy="559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F347D2-EB74-4F02-F600-B6EF9FEDECA3}"/>
              </a:ext>
            </a:extLst>
          </p:cNvPr>
          <p:cNvCxnSpPr/>
          <p:nvPr/>
        </p:nvCxnSpPr>
        <p:spPr>
          <a:xfrm flipH="1">
            <a:off x="4080934" y="5470058"/>
            <a:ext cx="1938866" cy="397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F06AAE-E6A3-CCFB-73AD-8C44E1CACF68}"/>
              </a:ext>
            </a:extLst>
          </p:cNvPr>
          <p:cNvCxnSpPr>
            <a:cxnSpLocks/>
          </p:cNvCxnSpPr>
          <p:nvPr/>
        </p:nvCxnSpPr>
        <p:spPr>
          <a:xfrm>
            <a:off x="4800600" y="6113506"/>
            <a:ext cx="2514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7E3C841-0522-EF49-9716-CC2CA5746B04}"/>
              </a:ext>
            </a:extLst>
          </p:cNvPr>
          <p:cNvSpPr/>
          <p:nvPr/>
        </p:nvSpPr>
        <p:spPr>
          <a:xfrm>
            <a:off x="4799542" y="2209270"/>
            <a:ext cx="2042583" cy="306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2B385-870B-9662-045A-DDC9A5C6E0FE}"/>
              </a:ext>
            </a:extLst>
          </p:cNvPr>
          <p:cNvSpPr/>
          <p:nvPr/>
        </p:nvSpPr>
        <p:spPr>
          <a:xfrm>
            <a:off x="4799542" y="1235603"/>
            <a:ext cx="2053166" cy="359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AD532C-F115-B603-6259-73467F6FF36B}"/>
              </a:ext>
            </a:extLst>
          </p:cNvPr>
          <p:cNvSpPr/>
          <p:nvPr/>
        </p:nvSpPr>
        <p:spPr>
          <a:xfrm>
            <a:off x="6768042" y="3055936"/>
            <a:ext cx="2550582" cy="349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5D49A3-099C-2486-284B-A414DF313888}"/>
              </a:ext>
            </a:extLst>
          </p:cNvPr>
          <p:cNvSpPr/>
          <p:nvPr/>
        </p:nvSpPr>
        <p:spPr>
          <a:xfrm>
            <a:off x="2873375" y="3055936"/>
            <a:ext cx="2624665" cy="3492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6BB142-3BDC-F218-7277-961D318F4C36}"/>
              </a:ext>
            </a:extLst>
          </p:cNvPr>
          <p:cNvSpPr/>
          <p:nvPr/>
        </p:nvSpPr>
        <p:spPr>
          <a:xfrm>
            <a:off x="4873625" y="4082519"/>
            <a:ext cx="2370665" cy="275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2654FF-70D5-C852-327B-DEEDADEA3E62}"/>
              </a:ext>
            </a:extLst>
          </p:cNvPr>
          <p:cNvSpPr/>
          <p:nvPr/>
        </p:nvSpPr>
        <p:spPr>
          <a:xfrm>
            <a:off x="4799543" y="5013853"/>
            <a:ext cx="2973915" cy="4021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32703-23EE-CB09-DAE9-5F1A7618E048}"/>
              </a:ext>
            </a:extLst>
          </p:cNvPr>
          <p:cNvSpPr/>
          <p:nvPr/>
        </p:nvSpPr>
        <p:spPr>
          <a:xfrm>
            <a:off x="7466540" y="5659435"/>
            <a:ext cx="3841750" cy="5609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2005A1-B4DD-1825-0983-CC9E898A3091}"/>
              </a:ext>
            </a:extLst>
          </p:cNvPr>
          <p:cNvSpPr/>
          <p:nvPr/>
        </p:nvSpPr>
        <p:spPr>
          <a:xfrm>
            <a:off x="2873375" y="5913436"/>
            <a:ext cx="1926166" cy="4021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5A8B-2C9F-5BCF-9DBD-ADCF8807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00" y="654050"/>
            <a:ext cx="3438100" cy="369332"/>
          </a:xfrm>
        </p:spPr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2CC4D-C7BF-0FF5-5A41-E4BCB5EB9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6431" y="1545696"/>
            <a:ext cx="7615556" cy="3385542"/>
          </a:xfrm>
        </p:spPr>
        <p:txBody>
          <a:bodyPr wrap="square" lIns="0" tIns="0" rIns="0" bIns="0" anchor="t">
            <a:spAutoFit/>
          </a:bodyPr>
          <a:lstStyle/>
          <a:p>
            <a:pPr algn="just"/>
            <a:r>
              <a:rPr lang="en-IN" b="0"/>
              <a:t>1.Noushin </a:t>
            </a:r>
            <a:r>
              <a:rPr lang="en-IN" b="0" err="1"/>
              <a:t>Hajarolasvadi</a:t>
            </a:r>
            <a:r>
              <a:rPr lang="en-IN" b="0"/>
              <a:t>, Hasan Demirel, "Deep Emotion Recognition based on audio-visual correlation.,2020,doi:10.1049/iet-cvi.2020.0013.</a:t>
            </a:r>
            <a:endParaRPr lang="en-US" b="0"/>
          </a:p>
          <a:p>
            <a:pPr algn="just"/>
            <a:endParaRPr lang="en-IN" b="0"/>
          </a:p>
          <a:p>
            <a:pPr algn="just"/>
            <a:r>
              <a:rPr lang="en-IN" b="0"/>
              <a:t>2.Asif Iqbal </a:t>
            </a:r>
            <a:r>
              <a:rPr lang="en-IN" b="0" err="1"/>
              <a:t>Middya</a:t>
            </a:r>
            <a:r>
              <a:rPr lang="en-IN" b="0"/>
              <a:t>, Baibhav Nag, Sarbani Roy, "Deep learning based multi-model emotion recognition using model-level fusion of audio-visual modalities".2022,doi:10.1016/j.knosys.2022.108580.</a:t>
            </a:r>
          </a:p>
          <a:p>
            <a:pPr algn="just"/>
            <a:endParaRPr lang="en-IN" b="0"/>
          </a:p>
          <a:p>
            <a:pPr algn="just"/>
            <a:r>
              <a:rPr lang="en-IN" b="0"/>
              <a:t>3.Huiru Wang, Xiuhong Li,"</a:t>
            </a:r>
            <a:r>
              <a:rPr lang="en-IN" b="0" err="1"/>
              <a:t>Multimodel</a:t>
            </a:r>
            <a:r>
              <a:rPr lang="en-IN" b="0"/>
              <a:t> sentiment analysis representation learning via contrastive learning  with condense attention fusion",2023,doi:10.3390/s.23052679.</a:t>
            </a:r>
          </a:p>
          <a:p>
            <a:pPr algn="just"/>
            <a:endParaRPr lang="en-IN" b="0"/>
          </a:p>
        </p:txBody>
      </p:sp>
    </p:spTree>
    <p:extLst>
      <p:ext uri="{BB962C8B-B14F-4D97-AF65-F5344CB8AC3E}">
        <p14:creationId xmlns:p14="http://schemas.microsoft.com/office/powerpoint/2010/main" val="348528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904" y="2902902"/>
            <a:ext cx="4755515" cy="9982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50" b="0" spc="10">
                <a:solidFill>
                  <a:srgbClr val="FF0000"/>
                </a:solidFill>
                <a:latin typeface="Arial"/>
                <a:cs typeface="Arial"/>
              </a:rPr>
              <a:t>THANK</a:t>
            </a:r>
            <a:r>
              <a:rPr sz="6350" b="0" spc="3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6350" b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endParaRPr sz="6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5FECB-A91C-3AD0-0801-CAB8E5171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8573" y="799927"/>
            <a:ext cx="7449184" cy="369332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DOMAIN 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BBEDF-8693-1B9B-EEB4-5FA11FF37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030" y="1720643"/>
            <a:ext cx="9035135" cy="29546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Convolutional Neural Network(CNN) is a type of deep learning architecture.</a:t>
            </a:r>
          </a:p>
          <a:p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encompasses a broader category of neural networks that include not only CNNs but also other architectures like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Networks(RNNs),Long Short-Term Memory(LSTM) networks, </a:t>
            </a:r>
            <a:r>
              <a:rPr lang="en-I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various types of fully connected networks with many layers.</a:t>
            </a:r>
          </a:p>
        </p:txBody>
      </p:sp>
    </p:spTree>
    <p:extLst>
      <p:ext uri="{BB962C8B-B14F-4D97-AF65-F5344CB8AC3E}">
        <p14:creationId xmlns:p14="http://schemas.microsoft.com/office/powerpoint/2010/main" val="150322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F708-D03F-9DBC-ACDC-17B7A7EBC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906" y="1299586"/>
            <a:ext cx="7626441" cy="1323439"/>
          </a:xfrm>
        </p:spPr>
        <p:txBody>
          <a:bodyPr wrap="square" lIns="0" tIns="0" rIns="0" bIns="0" anchor="t">
            <a:spAutoFit/>
          </a:bodyPr>
          <a:lstStyle/>
          <a:p>
            <a:pPr algn="l"/>
            <a:r>
              <a:rPr lang="en-US" sz="3100" b="0">
                <a:solidFill>
                  <a:srgbClr val="FF0000"/>
                </a:solidFill>
                <a:latin typeface="Arial"/>
                <a:cs typeface="Arial"/>
              </a:rPr>
              <a:t>Why Multi-model Sentiment Analysis? </a:t>
            </a:r>
          </a:p>
          <a:p>
            <a:pPr algn="l"/>
            <a:endParaRPr lang="en-US" sz="3100" b="0">
              <a:solidFill>
                <a:srgbClr val="FF0000"/>
              </a:solidFill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BFFF0-C952-23E2-1CC9-3E862FD17BD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27717" y="2273998"/>
            <a:ext cx="8534400" cy="2954655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buFont typeface="Arial,Sans-Serif"/>
              <a:buChar char="•"/>
            </a:pPr>
            <a:r>
              <a:rPr lang="en-US" sz="2400" b="0" dirty="0">
                <a:solidFill>
                  <a:srgbClr val="222222"/>
                </a:solidFill>
                <a:cs typeface="Arial"/>
              </a:rPr>
              <a:t>By considering multiple modalities (text, video, audio), we gain a more comprehensive understanding of sentiment. </a:t>
            </a:r>
            <a:endParaRPr lang="en-US" sz="2400" dirty="0"/>
          </a:p>
          <a:p>
            <a:pPr marL="342900" indent="-342900" algn="just">
              <a:buFont typeface="Arial,Sans-Serif"/>
              <a:buChar char="•"/>
            </a:pPr>
            <a:r>
              <a:rPr lang="en-US" sz="2400" dirty="0">
                <a:solidFill>
                  <a:srgbClr val="222222"/>
                </a:solidFill>
                <a:cs typeface="Arial"/>
              </a:rPr>
              <a:t>Improved Robustness</a:t>
            </a:r>
            <a:r>
              <a:rPr lang="en-US" sz="2400" b="0" dirty="0">
                <a:solidFill>
                  <a:srgbClr val="222222"/>
                </a:solidFill>
                <a:cs typeface="Arial"/>
              </a:rPr>
              <a:t>: Analyzing multiple modalities can enhance the robustness of sentiment analysis, making it more resilient to noise or ambiguity in any single modality</a:t>
            </a:r>
            <a:endParaRPr lang="en-US" sz="2400" b="0" dirty="0">
              <a:solidFill>
                <a:srgbClr val="222222"/>
              </a:solidFill>
              <a:ea typeface="Calibri"/>
              <a:cs typeface="Arial"/>
            </a:endParaRPr>
          </a:p>
          <a:p>
            <a:pPr marL="342900" indent="-342900" algn="just">
              <a:buFont typeface="Arial,Sans-Serif"/>
              <a:buChar char="•"/>
            </a:pPr>
            <a:r>
              <a:rPr lang="en-US" sz="2400" dirty="0">
                <a:solidFill>
                  <a:srgbClr val="222222"/>
                </a:solidFill>
                <a:cs typeface="Arial"/>
              </a:rPr>
              <a:t>Increased Accuracy</a:t>
            </a:r>
            <a:r>
              <a:rPr lang="en-US" sz="2400" b="0" dirty="0">
                <a:solidFill>
                  <a:srgbClr val="222222"/>
                </a:solidFill>
                <a:cs typeface="Arial"/>
              </a:rPr>
              <a:t>: Different modalities may convey different aspects of sentiment. </a:t>
            </a:r>
            <a:endParaRPr lang="en-US" sz="2400" b="0" dirty="0">
              <a:solidFill>
                <a:srgbClr val="222222"/>
              </a:solidFill>
              <a:ea typeface="Calibri"/>
              <a:cs typeface="Arial"/>
            </a:endParaRP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68038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8140" y="478880"/>
            <a:ext cx="460184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20">
                <a:solidFill>
                  <a:srgbClr val="FF0000"/>
                </a:solidFill>
                <a:latin typeface="Arial"/>
                <a:cs typeface="Arial"/>
              </a:rPr>
              <a:t>PROBLEM</a:t>
            </a:r>
            <a:r>
              <a:rPr sz="3200" b="0" spc="-24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b="0" spc="10">
                <a:solidFill>
                  <a:srgbClr val="FF0000"/>
                </a:solidFill>
                <a:latin typeface="Arial"/>
                <a:cs typeface="Arial"/>
              </a:rPr>
              <a:t>STATEMENT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B497E-7648-58F2-17B5-F504F44EF120}"/>
              </a:ext>
            </a:extLst>
          </p:cNvPr>
          <p:cNvSpPr txBox="1"/>
          <p:nvPr/>
        </p:nvSpPr>
        <p:spPr>
          <a:xfrm>
            <a:off x="1601274" y="1708598"/>
            <a:ext cx="957034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Classifying the polarity of a given text at the document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Times New Roman"/>
                <a:cs typeface="Times New Roman"/>
              </a:rPr>
              <a:t>sentence </a:t>
            </a:r>
            <a:r>
              <a:rPr lang="en-US" sz="2400">
                <a:latin typeface="Times New Roman"/>
                <a:cs typeface="Times New Roman"/>
              </a:rPr>
              <a:t>or  feature/aspect level</a:t>
            </a:r>
          </a:p>
          <a:p>
            <a:pPr algn="just"/>
            <a:endParaRPr lang="en-US" sz="2400" dirty="0">
              <a:latin typeface="Times New Roman"/>
              <a:cs typeface="Times New Roman"/>
            </a:endParaRPr>
          </a:p>
          <a:p>
            <a:pPr marL="457200" indent="-457200" algn="just">
              <a:buFont typeface="Wingdings"/>
              <a:buChar char="v"/>
            </a:pPr>
            <a:r>
              <a:rPr lang="en-US" sz="2400" dirty="0">
                <a:latin typeface="Times New Roman"/>
                <a:cs typeface="Times New Roman"/>
              </a:rPr>
              <a:t>Whether the expressed </a:t>
            </a:r>
            <a:r>
              <a:rPr lang="en-US" sz="2400">
                <a:latin typeface="Times New Roman"/>
                <a:cs typeface="Times New Roman"/>
              </a:rPr>
              <a:t>opinion in a </a:t>
            </a:r>
            <a:r>
              <a:rPr lang="en-US" sz="2400" dirty="0">
                <a:latin typeface="Times New Roman"/>
                <a:cs typeface="Times New Roman"/>
              </a:rPr>
              <a:t>document, a sentence or an entity feature aspect is positive</a:t>
            </a:r>
            <a:r>
              <a:rPr lang="en-US" sz="2400">
                <a:latin typeface="Times New Roman"/>
                <a:cs typeface="Times New Roman"/>
              </a:rPr>
              <a:t>, </a:t>
            </a:r>
            <a:r>
              <a:rPr lang="en-US" sz="2400" dirty="0">
                <a:latin typeface="Times New Roman"/>
                <a:cs typeface="Times New Roman"/>
              </a:rPr>
              <a:t>negative ,or neutral</a:t>
            </a:r>
            <a:r>
              <a:rPr lang="en-US" sz="240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0E681-E172-5B2A-5E06-3426B7247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95800" y="914400"/>
            <a:ext cx="6477000" cy="492443"/>
          </a:xfrm>
        </p:spPr>
        <p:txBody>
          <a:bodyPr/>
          <a:lstStyle/>
          <a:p>
            <a:r>
              <a:rPr lang="en-US" sz="32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32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F229F-6253-6EC3-B5C7-59EF2B51D41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699727" y="1524000"/>
            <a:ext cx="9296400" cy="5792420"/>
          </a:xfrm>
        </p:spPr>
        <p:txBody>
          <a:bodyPr wrap="square" lIns="0" tIns="0" rIns="0" bIns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IN" b="0" dirty="0">
                <a:solidFill>
                  <a:srgbClr val="222222"/>
                </a:solidFill>
              </a:rPr>
              <a:t>Implement preprocessing techniques specific to each modality, addressing challenges such as text cleaning, feature extraction from text, and audio-visual feature representation.</a:t>
            </a:r>
            <a:endParaRPr lang="en-US" dirty="0"/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IN" b="0" dirty="0">
                <a:solidFill>
                  <a:srgbClr val="222222"/>
                </a:solidFill>
                <a:cs typeface="Arial"/>
              </a:rPr>
              <a:t>Design and train a multi-modal sentiment analysis model capable of capturing the subtleties and correlations between different modalities to enhance prediction accuracy.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IN" b="0" dirty="0">
                <a:solidFill>
                  <a:srgbClr val="222222"/>
                </a:solidFill>
              </a:rPr>
              <a:t>Explore and implement effective strategies for fusing features extracted from both textual and audio-visual modalities, ensuring a synergistic representation for sentiment analysis.</a:t>
            </a:r>
          </a:p>
          <a:p>
            <a:pPr marL="342900" indent="-342900" algn="just">
              <a:lnSpc>
                <a:spcPct val="150000"/>
              </a:lnSpc>
              <a:buFont typeface="Wingdings" panose="020B0604020202020204" pitchFamily="34" charset="0"/>
              <a:buChar char="v"/>
            </a:pPr>
            <a:r>
              <a:rPr lang="en-IN" b="0" dirty="0">
                <a:solidFill>
                  <a:srgbClr val="222222"/>
                </a:solidFill>
                <a:cs typeface="Arial"/>
              </a:rPr>
              <a:t>Develop or integrate the sentiment analysis model into a user-friendly interface, allowing users to interact with and interpret the sentiment predictions.</a:t>
            </a:r>
            <a:br>
              <a:rPr lang="en-US" dirty="0"/>
            </a:b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0" dirty="0">
              <a:solidFill>
                <a:srgbClr val="222222"/>
              </a:solidFill>
              <a:cs typeface="Arial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0" dirty="0">
              <a:solidFill>
                <a:srgbClr val="22222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60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543B-50F3-A3F3-4147-79F16AB9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200" y="609600"/>
            <a:ext cx="8915400" cy="492443"/>
          </a:xfrm>
        </p:spPr>
        <p:txBody>
          <a:bodyPr/>
          <a:lstStyle/>
          <a:p>
            <a:r>
              <a:rPr lang="en-US" sz="3200" b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  <a:endParaRPr lang="en-IN" sz="3200" b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2FF2D7-3AA3-40F0-B908-1FD85DEAC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447799"/>
            <a:ext cx="9250017" cy="363176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paper explores the use of audio-visual modalities and 3D convolutional neural networks in emotion recognition (ER).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aims to enhance recognition rates by combining visual and audio data.</a:t>
            </a: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Experiments were conducted on three datasets </a:t>
            </a:r>
            <a:r>
              <a:rPr lang="en-IN" sz="2000" dirty="0"/>
              <a:t>RML, SAVEE and eNTERFACE’05.</a:t>
            </a:r>
          </a:p>
          <a:p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esulting in three multimodal systems: video-referenced, audio-referenced, and audio-visual-referenced.</a:t>
            </a:r>
            <a:endParaRPr lang="en-IN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12B0D-75AF-D908-B52F-C4AEB152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072" y="672928"/>
            <a:ext cx="8471856" cy="430887"/>
          </a:xfrm>
        </p:spPr>
        <p:txBody>
          <a:bodyPr/>
          <a:lstStyle/>
          <a:p>
            <a:r>
              <a:rPr lang="en-US" sz="28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FRAMEWORK/BLOCK DIAGRAM</a:t>
            </a:r>
            <a:endParaRPr lang="en-IN" sz="2800" b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68EA7F-037E-73EF-C324-5B75BEF1C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91" y="1630018"/>
            <a:ext cx="10112903" cy="398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2156" y="1058600"/>
            <a:ext cx="4580890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b="0" spc="5" dirty="0">
                <a:solidFill>
                  <a:srgbClr val="FF0000"/>
                </a:solidFill>
                <a:latin typeface="Arial"/>
                <a:cs typeface="Arial"/>
              </a:rPr>
              <a:t>LITERATURE</a:t>
            </a:r>
            <a:r>
              <a:rPr sz="3350" b="0" spc="1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350" b="0" spc="5" dirty="0">
                <a:solidFill>
                  <a:srgbClr val="FF0000"/>
                </a:solidFill>
                <a:latin typeface="Arial"/>
                <a:cs typeface="Arial"/>
              </a:rPr>
              <a:t>SURVEY</a:t>
            </a:r>
            <a:endParaRPr sz="335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5AF9F-1008-BF78-EFEF-EFEF1AC34A72}"/>
              </a:ext>
            </a:extLst>
          </p:cNvPr>
          <p:cNvSpPr txBox="1"/>
          <p:nvPr/>
        </p:nvSpPr>
        <p:spPr>
          <a:xfrm>
            <a:off x="2213941" y="2228671"/>
            <a:ext cx="75860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dirty="0"/>
              <a:t>https://docs.google.com/spreadsheets/d/1meYG7C1NN36zG1GeMIz0spiFSwnc1DGvAnJpZGDCxu8/edit?usp=drivesdk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76D76-9E40-DE21-0A5A-9FB60381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921" y="968893"/>
            <a:ext cx="7449184" cy="461665"/>
          </a:xfrm>
        </p:spPr>
        <p:txBody>
          <a:bodyPr/>
          <a:lstStyle/>
          <a:p>
            <a:r>
              <a:rPr lang="en-IN" sz="3000" dirty="0">
                <a:solidFill>
                  <a:srgbClr val="FF0000"/>
                </a:solidFill>
              </a:rPr>
              <a:t>PROPOSED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88D97-8B48-3B0A-1796-EA2099F45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0892" y="1859790"/>
            <a:ext cx="8965560" cy="3693319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In our upcoming paper, we will harness the power of </a:t>
            </a:r>
            <a:r>
              <a:rPr lang="en-US" sz="2400" dirty="0"/>
              <a:t>deep learning </a:t>
            </a:r>
            <a:r>
              <a:rPr lang="en-US" sz="2400" b="0" dirty="0"/>
              <a:t>while working with a carefully selected dataset containing </a:t>
            </a:r>
            <a:r>
              <a:rPr lang="en-US" sz="2400" dirty="0"/>
              <a:t>both audio and text components. </a:t>
            </a:r>
          </a:p>
          <a:p>
            <a:pPr algn="just"/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Our approach involves training dedicated models for audio and text data, followed by the </a:t>
            </a:r>
            <a:r>
              <a:rPr lang="en-US" sz="2400" dirty="0"/>
              <a:t>fusion of their features. </a:t>
            </a:r>
          </a:p>
          <a:p>
            <a:pPr algn="just"/>
            <a:endParaRPr lang="en-US" sz="2400" b="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dirty="0"/>
              <a:t>This </a:t>
            </a:r>
            <a:r>
              <a:rPr lang="en-US" sz="2400" dirty="0"/>
              <a:t>fusion model </a:t>
            </a:r>
            <a:r>
              <a:rPr lang="en-US" sz="2400" b="0" dirty="0"/>
              <a:t>is instrumental in achieving the desired results for multimodal sentiment analysis, ultimately enhancing the </a:t>
            </a:r>
            <a:r>
              <a:rPr lang="en-US" sz="2400" dirty="0"/>
              <a:t>accuracy </a:t>
            </a:r>
            <a:r>
              <a:rPr lang="en-US" sz="2400" b="0" dirty="0"/>
              <a:t>and </a:t>
            </a:r>
            <a:r>
              <a:rPr lang="en-US" sz="2400" dirty="0"/>
              <a:t>robustness </a:t>
            </a:r>
            <a:r>
              <a:rPr lang="en-US" sz="2400" b="0" dirty="0"/>
              <a:t>of the sentiment prediction process.</a:t>
            </a:r>
            <a:endParaRPr lang="en-IN" sz="2400" b="0" dirty="0"/>
          </a:p>
        </p:txBody>
      </p:sp>
    </p:spTree>
    <p:extLst>
      <p:ext uri="{BB962C8B-B14F-4D97-AF65-F5344CB8AC3E}">
        <p14:creationId xmlns:p14="http://schemas.microsoft.com/office/powerpoint/2010/main" val="29933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652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Arial,Sans-Serif</vt:lpstr>
      <vt:lpstr>Calibri</vt:lpstr>
      <vt:lpstr>Times New Roman</vt:lpstr>
      <vt:lpstr>Wingdings</vt:lpstr>
      <vt:lpstr>Office Theme</vt:lpstr>
      <vt:lpstr>Deep Learning Based Sentiment analysis using audio and text Modalities </vt:lpstr>
      <vt:lpstr>DOMAIN KNOWLEDGE</vt:lpstr>
      <vt:lpstr>Why Multi-model Sentiment Analysis?   </vt:lpstr>
      <vt:lpstr>PROBLEM STATEMENT</vt:lpstr>
      <vt:lpstr>OBJECTIVES</vt:lpstr>
      <vt:lpstr>EXISTING SYSTEM</vt:lpstr>
      <vt:lpstr>EXISTING FRAMEWORK/BLOCK DIAGRAM</vt:lpstr>
      <vt:lpstr>LITERATURE SURVEY</vt:lpstr>
      <vt:lpstr>PROPOSED WORK</vt:lpstr>
      <vt:lpstr>PowerPoint Presentation</vt:lpstr>
      <vt:lpstr>PowerPoint Presentation</vt:lpstr>
      <vt:lpstr>ARCHITECTURE/FLOWCHART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USING  MACHINE LEARNING</dc:title>
  <dc:creator>SARANKANTH</dc:creator>
  <cp:lastModifiedBy>SUBHASHREE V.S</cp:lastModifiedBy>
  <cp:revision>12</cp:revision>
  <dcterms:created xsi:type="dcterms:W3CDTF">2023-10-13T10:33:46Z</dcterms:created>
  <dcterms:modified xsi:type="dcterms:W3CDTF">2023-10-27T23:38:33Z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2023-08-18T00:00:00Z</vt:filetime>
  </property>
  <property fmtid="{D5CDD505-2E9C-101B-9397-08002B2CF9AE}" pid="3" name="LastSaved">
    <vt:filetime>2023-10-13T00:00:00Z</vt:filetime>
  </property>
</Properties>
</file>