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9" r:id="rId8"/>
    <p:sldId id="282" r:id="rId9"/>
    <p:sldId id="260" r:id="rId10"/>
    <p:sldId id="266" r:id="rId11"/>
    <p:sldId id="279" r:id="rId12"/>
    <p:sldId id="280" r:id="rId13"/>
    <p:sldId id="267" r:id="rId14"/>
    <p:sldId id="268" r:id="rId15"/>
    <p:sldId id="262" r:id="rId16"/>
    <p:sldId id="296" r:id="rId17"/>
    <p:sldId id="281" r:id="rId18"/>
    <p:sldId id="263"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8" autoAdjust="0"/>
    <p:restoredTop sz="94673" autoAdjust="0"/>
  </p:normalViewPr>
  <p:slideViewPr>
    <p:cSldViewPr>
      <p:cViewPr varScale="1">
        <p:scale>
          <a:sx n="83" d="100"/>
          <a:sy n="83" d="100"/>
        </p:scale>
        <p:origin x="-1421" y="-77"/>
      </p:cViewPr>
      <p:guideLst>
        <p:guide orient="horz" pos="2182"/>
        <p:guide pos="2851"/>
      </p:guideLst>
    </p:cSldViewPr>
  </p:slideViewPr>
  <p:outlineViewPr>
    <p:cViewPr>
      <p:scale>
        <a:sx n="33" d="100"/>
        <a:sy n="33" d="100"/>
      </p:scale>
      <p:origin x="456"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2D9C94D-8F9D-4E18-9C70-33A2F989D16F}"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06A954D-CCA8-47B1-956C-558952C1D591}"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D9C94D-8F9D-4E18-9C70-33A2F989D16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A954D-CCA8-47B1-956C-558952C1D59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D9C94D-8F9D-4E18-9C70-33A2F989D16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A954D-CCA8-47B1-956C-558952C1D59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2D9C94D-8F9D-4E18-9C70-33A2F989D16F}" type="datetimeFigureOut">
              <a:rPr lang="en-US" smtClean="0"/>
            </a:fld>
            <a:endParaRPr lang="en-US"/>
          </a:p>
        </p:txBody>
      </p:sp>
      <p:sp>
        <p:nvSpPr>
          <p:cNvPr id="9" name="Slide Number Placeholder 8"/>
          <p:cNvSpPr>
            <a:spLocks noGrp="1"/>
          </p:cNvSpPr>
          <p:nvPr>
            <p:ph type="sldNum" sz="quarter" idx="15"/>
          </p:nvPr>
        </p:nvSpPr>
        <p:spPr/>
        <p:txBody>
          <a:bodyPr rtlCol="0"/>
          <a:lstStyle/>
          <a:p>
            <a:fld id="{906A954D-CCA8-47B1-956C-558952C1D591}"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7763256" y="1170432"/>
            <a:ext cx="2286000" cy="381000"/>
          </a:xfrm>
        </p:spPr>
        <p:txBody>
          <a:bodyPr/>
          <a:lstStyle/>
          <a:p>
            <a:fld id="{32D9C94D-8F9D-4E18-9C70-33A2F989D16F}"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06A954D-CCA8-47B1-956C-558952C1D591}"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32D9C94D-8F9D-4E18-9C70-33A2F989D16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A954D-CCA8-47B1-956C-558952C1D591}"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32D9C94D-8F9D-4E18-9C70-33A2F989D16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A954D-CCA8-47B1-956C-558952C1D591}"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fld id="{32D9C94D-8F9D-4E18-9C70-33A2F989D16F}" type="datetimeFigureOut">
              <a:rPr lang="en-US" smtClean="0"/>
            </a:fld>
            <a:endParaRPr lang="en-US"/>
          </a:p>
        </p:txBody>
      </p:sp>
      <p:sp>
        <p:nvSpPr>
          <p:cNvPr id="7" name="Slide Number Placeholder 6"/>
          <p:cNvSpPr>
            <a:spLocks noGrp="1"/>
          </p:cNvSpPr>
          <p:nvPr>
            <p:ph type="sldNum" sz="quarter" idx="11"/>
          </p:nvPr>
        </p:nvSpPr>
        <p:spPr/>
        <p:txBody>
          <a:bodyPr rtlCol="0"/>
          <a:lstStyle/>
          <a:p>
            <a:fld id="{906A954D-CCA8-47B1-956C-558952C1D591}"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9C94D-8F9D-4E18-9C70-33A2F989D16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A954D-CCA8-47B1-956C-558952C1D59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2D9C94D-8F9D-4E18-9C70-33A2F989D16F}" type="datetimeFigureOut">
              <a:rPr lang="en-US" smtClean="0"/>
            </a:fld>
            <a:endParaRPr lang="en-US"/>
          </a:p>
        </p:txBody>
      </p:sp>
      <p:sp>
        <p:nvSpPr>
          <p:cNvPr id="22" name="Slide Number Placeholder 21"/>
          <p:cNvSpPr>
            <a:spLocks noGrp="1"/>
          </p:cNvSpPr>
          <p:nvPr>
            <p:ph type="sldNum" sz="quarter" idx="15"/>
          </p:nvPr>
        </p:nvSpPr>
        <p:spPr/>
        <p:txBody>
          <a:bodyPr rtlCol="0"/>
          <a:lstStyle/>
          <a:p>
            <a:fld id="{906A954D-CCA8-47B1-956C-558952C1D591}"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2D9C94D-8F9D-4E18-9C70-33A2F989D16F}" type="datetimeFigureOut">
              <a:rPr lang="en-US" smtClean="0"/>
            </a:fld>
            <a:endParaRPr lang="en-US"/>
          </a:p>
        </p:txBody>
      </p:sp>
      <p:sp>
        <p:nvSpPr>
          <p:cNvPr id="18" name="Slide Number Placeholder 17"/>
          <p:cNvSpPr>
            <a:spLocks noGrp="1"/>
          </p:cNvSpPr>
          <p:nvPr>
            <p:ph type="sldNum" sz="quarter" idx="11"/>
          </p:nvPr>
        </p:nvSpPr>
        <p:spPr/>
        <p:txBody>
          <a:bodyPr rtlCol="0"/>
          <a:lstStyle/>
          <a:p>
            <a:fld id="{906A954D-CCA8-47B1-956C-558952C1D591}"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2D9C94D-8F9D-4E18-9C70-33A2F989D16F}"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06A954D-CCA8-47B1-956C-558952C1D59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785" y="1634490"/>
            <a:ext cx="7096125" cy="1297305"/>
          </a:xfrm>
        </p:spPr>
        <p:txBody>
          <a:bodyPr>
            <a:noAutofit/>
          </a:bodyPr>
          <a:lstStyle/>
          <a:p>
            <a:pPr algn="ctr"/>
            <a:r>
              <a:rPr lang="en-IN" sz="2000" dirty="0">
                <a:solidFill>
                  <a:srgbClr val="002060"/>
                </a:solidFill>
                <a:latin typeface="Arial Black" panose="020B0A04020102020204" pitchFamily="34" charset="0"/>
                <a:cs typeface="Times New Roman" panose="02020603050405020304" pitchFamily="18" charset="0"/>
              </a:rPr>
              <a:t>A</a:t>
            </a:r>
            <a:r>
              <a:rPr lang="en-IN" sz="2000" dirty="0" smtClean="0">
                <a:solidFill>
                  <a:srgbClr val="002060"/>
                </a:solidFill>
                <a:latin typeface="Arial Black" panose="020B0A04020102020204" pitchFamily="34" charset="0"/>
                <a:cs typeface="Times New Roman" panose="02020603050405020304" pitchFamily="18" charset="0"/>
              </a:rPr>
              <a:t> PROJECT</a:t>
            </a:r>
            <a:br>
              <a:rPr lang="en-IN" sz="2000" dirty="0">
                <a:solidFill>
                  <a:srgbClr val="002060"/>
                </a:solidFill>
                <a:latin typeface="Arial Black" panose="020B0A04020102020204" pitchFamily="34" charset="0"/>
                <a:cs typeface="Times New Roman" panose="02020603050405020304" pitchFamily="18" charset="0"/>
              </a:rPr>
            </a:br>
            <a:r>
              <a:rPr lang="en-IN" sz="2000" dirty="0">
                <a:solidFill>
                  <a:srgbClr val="002060"/>
                </a:solidFill>
                <a:latin typeface="Arial Black" panose="020B0A04020102020204" pitchFamily="34" charset="0"/>
                <a:cs typeface="Times New Roman" panose="02020603050405020304" pitchFamily="18" charset="0"/>
              </a:rPr>
              <a:t>on </a:t>
            </a:r>
            <a:br>
              <a:rPr lang="en-IN" sz="2000" dirty="0">
                <a:solidFill>
                  <a:srgbClr val="002060"/>
                </a:solidFill>
                <a:latin typeface="Arial Black" panose="020B0A04020102020204" pitchFamily="34" charset="0"/>
                <a:cs typeface="Times New Roman" panose="02020603050405020304" pitchFamily="18" charset="0"/>
              </a:rPr>
            </a:br>
            <a:r>
              <a:rPr lang="en-IN" sz="2000" dirty="0">
                <a:solidFill>
                  <a:srgbClr val="7030A0"/>
                </a:solidFill>
                <a:latin typeface="Arial Black" panose="020B0A04020102020204" pitchFamily="34" charset="0"/>
                <a:cs typeface="Times New Roman" panose="02020603050405020304" pitchFamily="18" charset="0"/>
              </a:rPr>
              <a:t>“</a:t>
            </a:r>
            <a:r>
              <a:rPr lang="en-US" altLang="en-IN" sz="2000" dirty="0">
                <a:solidFill>
                  <a:srgbClr val="7030A0"/>
                </a:solidFill>
                <a:latin typeface="Arial Black" panose="020B0A04020102020204" pitchFamily="34" charset="0"/>
                <a:cs typeface="Times New Roman" panose="02020603050405020304" pitchFamily="18" charset="0"/>
              </a:rPr>
              <a:t>SIGN LANGUAGE DETECTION USING DEEP LEARNING</a:t>
            </a:r>
            <a:r>
              <a:rPr lang="en-IN" sz="2000" dirty="0">
                <a:solidFill>
                  <a:srgbClr val="7030A0"/>
                </a:solidFill>
                <a:latin typeface="Arial Black" panose="020B0A04020102020204" pitchFamily="34" charset="0"/>
                <a:cs typeface="Times New Roman" panose="02020603050405020304" pitchFamily="18" charset="0"/>
              </a:rPr>
              <a:t>” </a:t>
            </a:r>
            <a:endParaRPr lang="en-US" sz="2000" dirty="0">
              <a:solidFill>
                <a:srgbClr val="7030A0"/>
              </a:solidFill>
              <a:latin typeface="Arial Black" panose="020B0A04020102020204" pitchFamily="34" charset="0"/>
              <a:cs typeface="Times New Roman" panose="02020603050405020304" pitchFamily="18" charset="0"/>
            </a:endParaRPr>
          </a:p>
        </p:txBody>
      </p:sp>
      <p:sp>
        <p:nvSpPr>
          <p:cNvPr id="3" name="Subtitle 2"/>
          <p:cNvSpPr>
            <a:spLocks noGrp="1"/>
          </p:cNvSpPr>
          <p:nvPr>
            <p:ph type="subTitle" idx="1"/>
          </p:nvPr>
        </p:nvSpPr>
        <p:spPr>
          <a:xfrm>
            <a:off x="1979930" y="3045460"/>
            <a:ext cx="6823710" cy="3636645"/>
          </a:xfrm>
        </p:spPr>
        <p:txBody>
          <a:bodyPr>
            <a:normAutofit fontScale="55000" lnSpcReduction="20000"/>
          </a:bodyPr>
          <a:lstStyle/>
          <a:p>
            <a:pPr algn="ctr"/>
            <a:r>
              <a:rPr lang="en-IN" sz="3300" dirty="0">
                <a:solidFill>
                  <a:schemeClr val="tx1"/>
                </a:solidFill>
                <a:latin typeface="Bookman Old Style" panose="02050604050505020204" pitchFamily="18" charset="0"/>
                <a:ea typeface="Yu Gothic UI Semibold" panose="020B0700000000000000" pitchFamily="34" charset="-128"/>
              </a:rPr>
              <a:t>Presented By  </a:t>
            </a:r>
            <a:r>
              <a:rPr lang="en-IN" sz="3300" dirty="0">
                <a:solidFill>
                  <a:schemeClr val="tx1"/>
                </a:solidFill>
                <a:latin typeface="Yu Gothic UI Semibold" panose="020B0700000000000000" pitchFamily="34" charset="-128"/>
                <a:ea typeface="Yu Gothic UI Semibold" panose="020B0700000000000000" pitchFamily="34" charset="-128"/>
              </a:rPr>
              <a:t>:-</a:t>
            </a:r>
            <a:endParaRPr lang="en-IN" sz="3300" dirty="0">
              <a:solidFill>
                <a:schemeClr val="tx1"/>
              </a:solidFill>
              <a:latin typeface="Yu Gothic UI Semibold" panose="020B0700000000000000" pitchFamily="34" charset="-128"/>
              <a:ea typeface="Yu Gothic UI Semibold" panose="020B0700000000000000" pitchFamily="34" charset="-128"/>
            </a:endParaRPr>
          </a:p>
          <a:p>
            <a:pPr algn="ctr"/>
            <a:endParaRPr lang="en-IN" sz="2900" dirty="0">
              <a:solidFill>
                <a:schemeClr val="accent6">
                  <a:lumMod val="50000"/>
                </a:schemeClr>
              </a:solidFill>
              <a:latin typeface="Rockwell" panose="02060603020205020403" pitchFamily="18" charset="0"/>
              <a:ea typeface="Yu Gothic UI Semibold" panose="020B0700000000000000" pitchFamily="34" charset="-128"/>
            </a:endParaRPr>
          </a:p>
          <a:p>
            <a:pPr algn="ctr"/>
            <a:r>
              <a:rPr lang="en-IN" sz="2900" dirty="0">
                <a:solidFill>
                  <a:schemeClr val="accent6">
                    <a:lumMod val="50000"/>
                  </a:schemeClr>
                </a:solidFill>
                <a:latin typeface="Rockwell" panose="02060603020205020403" pitchFamily="18" charset="0"/>
                <a:ea typeface="Yu Gothic UI Semibold" panose="020B0700000000000000" pitchFamily="34" charset="-128"/>
              </a:rPr>
              <a:t>Sridhar Prasad Dash 	1801106536</a:t>
            </a:r>
            <a:endParaRPr lang="en-IN" sz="2900" dirty="0">
              <a:solidFill>
                <a:schemeClr val="accent6">
                  <a:lumMod val="50000"/>
                </a:schemeClr>
              </a:solidFill>
              <a:latin typeface="Rockwell" panose="02060603020205020403" pitchFamily="18" charset="0"/>
              <a:ea typeface="Yu Gothic UI Semibold" panose="020B0700000000000000" pitchFamily="34" charset="-128"/>
            </a:endParaRPr>
          </a:p>
          <a:p>
            <a:pPr algn="ctr"/>
            <a:r>
              <a:rPr lang="en-IN" sz="2900" dirty="0">
                <a:solidFill>
                  <a:schemeClr val="accent6">
                    <a:lumMod val="50000"/>
                  </a:schemeClr>
                </a:solidFill>
                <a:latin typeface="Rockwell" panose="02060603020205020403" pitchFamily="18" charset="0"/>
                <a:ea typeface="Yu Gothic UI Semibold" panose="020B0700000000000000" pitchFamily="34" charset="-128"/>
              </a:rPr>
              <a:t>Srijeeth Panda 		1801106537  </a:t>
            </a:r>
            <a:endParaRPr lang="en-IN" sz="2900" dirty="0">
              <a:solidFill>
                <a:schemeClr val="accent6">
                  <a:lumMod val="50000"/>
                </a:schemeClr>
              </a:solidFill>
              <a:latin typeface="Rockwell" panose="02060603020205020403" pitchFamily="18" charset="0"/>
              <a:ea typeface="Yu Gothic UI Semibold" panose="020B0700000000000000" pitchFamily="34" charset="-128"/>
            </a:endParaRPr>
          </a:p>
          <a:p>
            <a:pPr algn="ctr"/>
            <a:r>
              <a:rPr lang="en-IN" sz="2900" dirty="0">
                <a:solidFill>
                  <a:schemeClr val="accent6">
                    <a:lumMod val="50000"/>
                  </a:schemeClr>
                </a:solidFill>
                <a:latin typeface="Rockwell" panose="02060603020205020403" pitchFamily="18" charset="0"/>
                <a:ea typeface="Yu Gothic UI Semibold" panose="020B0700000000000000" pitchFamily="34" charset="-128"/>
              </a:rPr>
              <a:t>Debasish Behera 		1921106026</a:t>
            </a:r>
            <a:r>
              <a:rPr lang="en-IN" sz="2900" dirty="0">
                <a:solidFill>
                  <a:schemeClr val="tx1"/>
                </a:solidFill>
              </a:rPr>
              <a:t> </a:t>
            </a:r>
            <a:r>
              <a:rPr lang="en-IN" dirty="0">
                <a:solidFill>
                  <a:schemeClr val="tx1"/>
                </a:solidFill>
              </a:rPr>
              <a:t>                                                                                   </a:t>
            </a:r>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r>
              <a:rPr lang="en-IN" sz="3300" dirty="0">
                <a:solidFill>
                  <a:schemeClr val="tx1"/>
                </a:solidFill>
                <a:latin typeface="Bahnschrift SemiBold" panose="020B0502040204020203" pitchFamily="34" charset="0"/>
              </a:rPr>
              <a:t>Guided By  :- </a:t>
            </a:r>
            <a:r>
              <a:rPr lang="en-IN" sz="2600" dirty="0">
                <a:solidFill>
                  <a:schemeClr val="tx1"/>
                </a:solidFill>
                <a:latin typeface="Bahnschrift SemiBold" panose="020B0502040204020203" pitchFamily="34" charset="0"/>
              </a:rPr>
              <a:t>	</a:t>
            </a:r>
            <a:r>
              <a:rPr lang="en-IN" dirty="0">
                <a:solidFill>
                  <a:schemeClr val="tx1"/>
                </a:solidFill>
                <a:latin typeface="Bahnschrift SemiBold" panose="020B0502040204020203" pitchFamily="34" charset="0"/>
              </a:rPr>
              <a:t>									</a:t>
            </a:r>
            <a:endParaRPr lang="en-IN" dirty="0">
              <a:solidFill>
                <a:schemeClr val="tx1"/>
              </a:solidFill>
              <a:latin typeface="Bahnschrift SemiBold" panose="020B0502040204020203" pitchFamily="34" charset="0"/>
            </a:endParaRPr>
          </a:p>
          <a:p>
            <a:r>
              <a:rPr lang="en-IN" sz="2500" dirty="0">
                <a:solidFill>
                  <a:schemeClr val="tx1"/>
                </a:solidFill>
                <a:latin typeface="Bahnschrift SemiBold" panose="020B0502040204020203" pitchFamily="34" charset="0"/>
              </a:rPr>
              <a:t>Mr</a:t>
            </a:r>
            <a:r>
              <a:rPr lang="en-US" altLang="en-IN" sz="2500" dirty="0">
                <a:solidFill>
                  <a:schemeClr val="tx1"/>
                </a:solidFill>
                <a:latin typeface="Bahnschrift SemiBold" panose="020B0502040204020203" pitchFamily="34" charset="0"/>
              </a:rPr>
              <a:t>s. Subhalaxmi Das</a:t>
            </a:r>
            <a:r>
              <a:rPr lang="en-IN" sz="2500" dirty="0">
                <a:solidFill>
                  <a:schemeClr val="tx1"/>
                </a:solidFill>
                <a:latin typeface="Bahnschrift SemiBold" panose="020B0502040204020203" pitchFamily="34" charset="0"/>
              </a:rPr>
              <a:t>				                      </a:t>
            </a:r>
            <a:endParaRPr lang="en-IN" sz="2500" dirty="0">
              <a:solidFill>
                <a:schemeClr val="tx1"/>
              </a:solidFill>
              <a:latin typeface="Bahnschrift SemiBold" panose="020B0502040204020203" pitchFamily="34" charset="0"/>
            </a:endParaRPr>
          </a:p>
          <a:p>
            <a:r>
              <a:rPr lang="en-IN" sz="2500" dirty="0">
                <a:solidFill>
                  <a:schemeClr val="tx1"/>
                </a:solidFill>
                <a:latin typeface="Bahnschrift SemiBold" panose="020B0502040204020203" pitchFamily="34" charset="0"/>
              </a:rPr>
              <a:t>Dept. of Computer Science and Engineering,				</a:t>
            </a:r>
            <a:endParaRPr lang="en-IN" sz="2500" dirty="0">
              <a:solidFill>
                <a:schemeClr val="tx1"/>
              </a:solidFill>
              <a:latin typeface="Bahnschrift SemiBold" panose="020B0502040204020203" pitchFamily="34" charset="0"/>
            </a:endParaRPr>
          </a:p>
          <a:p>
            <a:r>
              <a:rPr lang="en-US" altLang="en-IN" sz="2500" dirty="0">
                <a:solidFill>
                  <a:schemeClr val="tx1"/>
                </a:solidFill>
                <a:latin typeface="Bahnschrift SemiBold" panose="020B0502040204020203" pitchFamily="34" charset="0"/>
              </a:rPr>
              <a:t>OUTR</a:t>
            </a:r>
            <a:r>
              <a:rPr lang="en-IN" sz="2500" dirty="0">
                <a:solidFill>
                  <a:schemeClr val="tx1"/>
                </a:solidFill>
                <a:latin typeface="Bahnschrift SemiBold" panose="020B0502040204020203" pitchFamily="34" charset="0"/>
              </a:rPr>
              <a:t>-B</a:t>
            </a:r>
            <a:r>
              <a:rPr lang="en-IN" sz="2200" dirty="0">
                <a:solidFill>
                  <a:schemeClr val="tx1"/>
                </a:solidFill>
                <a:latin typeface="Bahnschrift SemiBold" panose="020B0502040204020203" pitchFamily="34" charset="0"/>
              </a:rPr>
              <a:t>							</a:t>
            </a:r>
            <a:r>
              <a:rPr lang="en-IN" sz="2200" dirty="0">
                <a:solidFill>
                  <a:schemeClr val="accent1">
                    <a:lumMod val="60000"/>
                    <a:lumOff val="40000"/>
                  </a:schemeClr>
                </a:solidFill>
                <a:latin typeface="Bahnschrift SemiBold" panose="020B0502040204020203" pitchFamily="34" charset="0"/>
              </a:rPr>
              <a:t>	</a:t>
            </a:r>
            <a:r>
              <a:rPr lang="en-IN" sz="1600" dirty="0">
                <a:solidFill>
                  <a:schemeClr val="accent1">
                    <a:lumMod val="60000"/>
                    <a:lumOff val="40000"/>
                  </a:schemeClr>
                </a:solidFill>
                <a:latin typeface="Bahnschrift SemiBold" panose="020B0502040204020203" pitchFamily="34" charset="0"/>
              </a:rPr>
              <a:t>	</a:t>
            </a:r>
            <a:endParaRPr lang="en-IN" sz="1600" dirty="0">
              <a:solidFill>
                <a:schemeClr val="accent1">
                  <a:lumMod val="60000"/>
                  <a:lumOff val="40000"/>
                </a:schemeClr>
              </a:solidFill>
              <a:latin typeface="Bahnschrift SemiBold" panose="020B0502040204020203" pitchFamily="34" charset="0"/>
            </a:endParaRPr>
          </a:p>
          <a:p>
            <a:endParaRPr lang="en-US" dirty="0"/>
          </a:p>
        </p:txBody>
      </p:sp>
      <p:sp>
        <p:nvSpPr>
          <p:cNvPr id="4" name="Text Box 3"/>
          <p:cNvSpPr txBox="1"/>
          <p:nvPr/>
        </p:nvSpPr>
        <p:spPr>
          <a:xfrm>
            <a:off x="1684020" y="83820"/>
            <a:ext cx="7280275" cy="1168400"/>
          </a:xfrm>
          <a:prstGeom prst="rect">
            <a:avLst/>
          </a:prstGeom>
          <a:noFill/>
        </p:spPr>
        <p:txBody>
          <a:bodyPr wrap="square" rtlCol="0">
            <a:spAutoFit/>
          </a:bodyPr>
          <a:p>
            <a:r>
              <a:rPr lang="en-US" sz="26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2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ODISHA UNIVERSITY </a:t>
            </a:r>
            <a:endParaRPr lang="en-US" sz="22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r>
              <a:rPr lang="en-US" sz="22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OF </a:t>
            </a:r>
            <a:endParaRPr lang="en-US" sz="22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r>
              <a:rPr lang="en-US" sz="22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TECHNOLOGY &amp; RESEARCH ,BBSR</a:t>
            </a:r>
            <a:endParaRPr lang="en-US" sz="22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97180" y="152400"/>
            <a:ext cx="8162925" cy="583565"/>
          </a:xfrm>
          <a:prstGeom prst="rect">
            <a:avLst/>
          </a:prstGeom>
          <a:noFill/>
        </p:spPr>
        <p:txBody>
          <a:bodyPr wrap="square" rtlCol="0">
            <a:spAutoFit/>
          </a:bodyPr>
          <a:p>
            <a:r>
              <a:rPr lang="en-US" sz="28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INPUT AND OUTPUT OF mask R-CNN</a:t>
            </a:r>
            <a:r>
              <a:rPr lang="en-US" sz="3200" dirty="0">
                <a:latin typeface="Times New Roman" panose="02020603050405020304" pitchFamily="18" charset="0"/>
                <a:cs typeface="Times New Roman" panose="02020603050405020304" pitchFamily="18" charset="0"/>
                <a:sym typeface="+mn-ea"/>
              </a:rPr>
              <a:t> :</a:t>
            </a:r>
            <a:endParaRPr lang="en-US" sz="3200"/>
          </a:p>
        </p:txBody>
      </p:sp>
      <p:pic>
        <p:nvPicPr>
          <p:cNvPr id="9" name="Content Placeholder 8" descr="Screenshot (87)"/>
          <p:cNvPicPr>
            <a:picLocks noChangeAspect="1"/>
          </p:cNvPicPr>
          <p:nvPr>
            <p:ph sz="quarter" idx="1"/>
          </p:nvPr>
        </p:nvPicPr>
        <p:blipFill>
          <a:blip r:embed="rId1"/>
          <a:stretch>
            <a:fillRect/>
          </a:stretch>
        </p:blipFill>
        <p:spPr>
          <a:xfrm>
            <a:off x="457200" y="1412875"/>
            <a:ext cx="3258820" cy="1593850"/>
          </a:xfrm>
          <a:prstGeom prst="rect">
            <a:avLst/>
          </a:prstGeom>
        </p:spPr>
      </p:pic>
      <p:sp>
        <p:nvSpPr>
          <p:cNvPr id="11" name="Text Box 10"/>
          <p:cNvSpPr txBox="1"/>
          <p:nvPr/>
        </p:nvSpPr>
        <p:spPr>
          <a:xfrm>
            <a:off x="4572000" y="896620"/>
            <a:ext cx="3842385" cy="3784600"/>
          </a:xfrm>
          <a:prstGeom prst="rect">
            <a:avLst/>
          </a:prstGeom>
          <a:noFill/>
        </p:spPr>
        <p:txBody>
          <a:bodyPr wrap="square" rtlCol="0">
            <a:spAutoFit/>
          </a:bodyPr>
          <a:p>
            <a:r>
              <a:rPr lang="en-US" sz="1000">
                <a:latin typeface="Times New Roman" panose="02020603050405020304" pitchFamily="18" charset="0"/>
                <a:cs typeface="Times New Roman" panose="02020603050405020304" pitchFamily="18" charset="0"/>
              </a:rPr>
              <a:t>&lt;object&gt;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&lt;name&gt;Hand 1&lt;/name&gt;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&lt;pose&gt;Unspecified&lt;/pose&gt;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&lt;truncated&gt;0&lt;/truncated&gt;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&lt;difficult&gt;0&lt;/difficult&gt;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&lt;bndbox&gt;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&lt;xmin&gt;68&lt;/xmin&gt;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&lt;ymin&gt;5&lt;/ymin&gt;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&lt;xmax&gt;137&lt;/xmax&gt;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&lt;ymax&gt;84&lt;/ymax&gt;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&lt;/bndbox&gt;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&lt;/object&gt;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&lt;object&gt;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&lt;name&gt;Hand 2&lt;/name&gt;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&lt;pose&gt;Unspecified&lt;/pose&gt;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&lt;truncated&gt;0&lt;/truncated&gt;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&lt;difficult&gt;0&lt;/difficult&gt;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&lt;bndbox&gt;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&lt;xmin&gt;135&lt;/xmin&gt;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&lt;ymin&gt;58&lt;/ymin&gt;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&lt;xmax&gt;202&lt;/xmax&gt;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&lt;ymax&gt;116&lt;/ymax&gt;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&lt;/bndbox&gt;</a:t>
            </a:r>
            <a:endParaRPr lang="en-US" sz="1000">
              <a:latin typeface="Times New Roman" panose="02020603050405020304" pitchFamily="18" charset="0"/>
              <a:cs typeface="Times New Roman" panose="02020603050405020304" pitchFamily="18" charset="0"/>
            </a:endParaRPr>
          </a:p>
          <a:p>
            <a:r>
              <a:rPr lang="en-US" sz="1000">
                <a:latin typeface="Times New Roman" panose="02020603050405020304" pitchFamily="18" charset="0"/>
                <a:cs typeface="Times New Roman" panose="02020603050405020304" pitchFamily="18" charset="0"/>
              </a:rPr>
              <a:t>&lt;/object&gt;</a:t>
            </a:r>
            <a:endParaRPr lang="en-US" sz="1000">
              <a:latin typeface="Times New Roman" panose="02020603050405020304" pitchFamily="18" charset="0"/>
              <a:cs typeface="Times New Roman" panose="02020603050405020304" pitchFamily="18" charset="0"/>
            </a:endParaRPr>
          </a:p>
        </p:txBody>
      </p:sp>
      <p:sp>
        <p:nvSpPr>
          <p:cNvPr id="12" name="Text Box 11"/>
          <p:cNvSpPr txBox="1"/>
          <p:nvPr/>
        </p:nvSpPr>
        <p:spPr>
          <a:xfrm>
            <a:off x="403860" y="896620"/>
            <a:ext cx="3016250" cy="398780"/>
          </a:xfrm>
          <a:prstGeom prst="rect">
            <a:avLst/>
          </a:prstGeom>
          <a:noFill/>
        </p:spPr>
        <p:txBody>
          <a:bodyPr wrap="square" rtlCol="0">
            <a:spAutoFit/>
          </a:bodyPr>
          <a:p>
            <a:r>
              <a:rPr lang="en-US" sz="2000" b="1" u="sng">
                <a:latin typeface="Times New Roman" panose="02020603050405020304" pitchFamily="18" charset="0"/>
                <a:cs typeface="Times New Roman" panose="02020603050405020304" pitchFamily="18" charset="0"/>
              </a:rPr>
              <a:t>INPUT:</a:t>
            </a:r>
            <a:endParaRPr lang="en-US" sz="2000" b="1" u="sng">
              <a:latin typeface="Times New Roman" panose="02020603050405020304" pitchFamily="18" charset="0"/>
              <a:cs typeface="Times New Roman" panose="02020603050405020304" pitchFamily="18" charset="0"/>
            </a:endParaRPr>
          </a:p>
        </p:txBody>
      </p:sp>
      <p:sp>
        <p:nvSpPr>
          <p:cNvPr id="13" name="Text Box 12"/>
          <p:cNvSpPr txBox="1"/>
          <p:nvPr/>
        </p:nvSpPr>
        <p:spPr>
          <a:xfrm>
            <a:off x="457200" y="3500755"/>
            <a:ext cx="1867535" cy="398780"/>
          </a:xfrm>
          <a:prstGeom prst="rect">
            <a:avLst/>
          </a:prstGeom>
          <a:noFill/>
        </p:spPr>
        <p:txBody>
          <a:bodyPr wrap="square" rtlCol="0">
            <a:spAutoFit/>
          </a:bodyPr>
          <a:p>
            <a:r>
              <a:rPr lang="en-US" sz="2000" b="1" u="sng">
                <a:latin typeface="Times New Roman" panose="02020603050405020304" pitchFamily="18" charset="0"/>
                <a:cs typeface="Times New Roman" panose="02020603050405020304" pitchFamily="18" charset="0"/>
              </a:rPr>
              <a:t>OUTPUT:</a:t>
            </a:r>
            <a:endParaRPr lang="en-US" sz="2000" b="1" u="sng">
              <a:latin typeface="Times New Roman" panose="02020603050405020304" pitchFamily="18" charset="0"/>
              <a:cs typeface="Times New Roman" panose="02020603050405020304" pitchFamily="18" charset="0"/>
            </a:endParaRPr>
          </a:p>
        </p:txBody>
      </p:sp>
      <p:pic>
        <p:nvPicPr>
          <p:cNvPr id="14" name="Content Placeholder 13" descr="Screenshot (87)"/>
          <p:cNvPicPr>
            <a:picLocks noChangeAspect="1"/>
          </p:cNvPicPr>
          <p:nvPr>
            <p:ph sz="quarter" idx="2"/>
          </p:nvPr>
        </p:nvPicPr>
        <p:blipFill>
          <a:blip r:embed="rId2"/>
          <a:stretch>
            <a:fillRect/>
          </a:stretch>
        </p:blipFill>
        <p:spPr>
          <a:xfrm>
            <a:off x="755650" y="3933190"/>
            <a:ext cx="3287395" cy="1861185"/>
          </a:xfrm>
          <a:prstGeom prst="rect">
            <a:avLst/>
          </a:prstGeom>
        </p:spPr>
      </p:pic>
      <p:sp>
        <p:nvSpPr>
          <p:cNvPr id="16" name="Text Box 15"/>
          <p:cNvSpPr txBox="1"/>
          <p:nvPr/>
        </p:nvSpPr>
        <p:spPr>
          <a:xfrm>
            <a:off x="716280" y="3093720"/>
            <a:ext cx="2631440"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fig:5 Input for img segmentation</a:t>
            </a:r>
            <a:endParaRPr lang="en-US" sz="1400">
              <a:latin typeface="Times New Roman" panose="02020603050405020304" pitchFamily="18" charset="0"/>
              <a:cs typeface="Times New Roman" panose="02020603050405020304" pitchFamily="18" charset="0"/>
            </a:endParaRPr>
          </a:p>
        </p:txBody>
      </p:sp>
      <p:sp>
        <p:nvSpPr>
          <p:cNvPr id="17" name="Text Box 16"/>
          <p:cNvSpPr txBox="1"/>
          <p:nvPr/>
        </p:nvSpPr>
        <p:spPr>
          <a:xfrm>
            <a:off x="763270" y="6012180"/>
            <a:ext cx="3161030"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fig:6 Output of img segmentation</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667385"/>
          </a:xfrm>
        </p:spPr>
        <p:txBody>
          <a:bodyPr>
            <a:normAutofit/>
          </a:bodyPr>
          <a:lstStyle/>
          <a:p>
            <a:r>
              <a:rPr lang="en-US" sz="3200" dirty="0">
                <a:latin typeface="Times New Roman" panose="02020603050405020304" pitchFamily="18" charset="0"/>
                <a:cs typeface="Times New Roman" panose="02020603050405020304" pitchFamily="18" charset="0"/>
              </a:rPr>
              <a:t>KEY POINT DETECTION</a:t>
            </a:r>
            <a:endParaRPr lang="en-US" sz="32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395605" y="1124585"/>
            <a:ext cx="7606665" cy="279971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Algorithms used</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dirty="0"/>
              <a:t>                           Convex plane key point detection</a:t>
            </a:r>
            <a:endParaRPr lang="en-US" dirty="0"/>
          </a:p>
          <a:p>
            <a:pPr marL="285750" indent="-285750">
              <a:buFont typeface="Arial" panose="020B0604020202020204" pitchFamily="34" charset="0"/>
              <a:buChar char="•"/>
            </a:pPr>
            <a:r>
              <a:rPr lang="en-US" dirty="0"/>
              <a:t>In this Algorithm each segmented instances are treated as a convex plane.</a:t>
            </a:r>
            <a:endParaRPr lang="en-US" dirty="0"/>
          </a:p>
          <a:p>
            <a:pPr marL="285750" indent="-285750">
              <a:buFont typeface="Arial" panose="020B0604020202020204" pitchFamily="34" charset="0"/>
              <a:buChar char="•"/>
            </a:pPr>
            <a:r>
              <a:rPr lang="en-US" dirty="0"/>
              <a:t>key point are determined by taking middle point of two side edges which are consequent to each other.</a:t>
            </a:r>
            <a:endParaRPr lang="en-US" dirty="0"/>
          </a:p>
          <a:p>
            <a:pPr marL="285750" indent="-285750">
              <a:buFont typeface="Arial" panose="020B0604020202020204" pitchFamily="34" charset="0"/>
              <a:buChar char="•"/>
            </a:pPr>
            <a:r>
              <a:rPr lang="en-US" dirty="0"/>
              <a:t>we are taking 21 key point from each hand and 1440 key points in from the pose and face.</a:t>
            </a:r>
            <a:endParaRPr lang="en-US" dirty="0"/>
          </a:p>
          <a:p>
            <a:pPr indent="0">
              <a:buFont typeface="Arial" panose="020B0604020202020204" pitchFamily="34" charset="0"/>
              <a:buNone/>
            </a:pPr>
            <a:endParaRPr lang="en-US" dirty="0"/>
          </a:p>
          <a:p>
            <a:pPr marL="285750" indent="-285750">
              <a:buFont typeface="Arial" panose="020B0604020202020204" pitchFamily="34" charset="0"/>
              <a:buNone/>
            </a:pPr>
            <a:r>
              <a:rPr lang="en-US" sz="1600" b="1" u="sng" dirty="0">
                <a:solidFill>
                  <a:schemeClr val="tx1"/>
                </a:solidFill>
                <a:latin typeface="Times New Roman" panose="02020603050405020304" pitchFamily="18" charset="0"/>
                <a:cs typeface="Times New Roman" panose="02020603050405020304" pitchFamily="18" charset="0"/>
              </a:rPr>
              <a:t>INPUT :</a:t>
            </a:r>
            <a:r>
              <a:rPr lang="en-US" sz="1600"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OUTPUT: </a:t>
            </a:r>
            <a:endParaRPr lang="en-US" sz="1600" b="1" u="sng" dirty="0">
              <a:latin typeface="Times New Roman" panose="02020603050405020304" pitchFamily="18" charset="0"/>
              <a:cs typeface="Times New Roman" panose="02020603050405020304" pitchFamily="18" charset="0"/>
            </a:endParaRPr>
          </a:p>
        </p:txBody>
      </p:sp>
      <p:pic>
        <p:nvPicPr>
          <p:cNvPr id="3" name="Content Placeholder 2" descr="WIN_20220417_09_15_47_Pro"/>
          <p:cNvPicPr>
            <a:picLocks noChangeAspect="1"/>
          </p:cNvPicPr>
          <p:nvPr>
            <p:ph sz="quarter" idx="1"/>
          </p:nvPr>
        </p:nvPicPr>
        <p:blipFill>
          <a:blip r:embed="rId1"/>
          <a:stretch>
            <a:fillRect/>
          </a:stretch>
        </p:blipFill>
        <p:spPr>
          <a:xfrm>
            <a:off x="457200" y="3967480"/>
            <a:ext cx="2611120" cy="1807210"/>
          </a:xfrm>
          <a:prstGeom prst="rect">
            <a:avLst/>
          </a:prstGeom>
        </p:spPr>
      </p:pic>
      <p:pic>
        <p:nvPicPr>
          <p:cNvPr id="6" name="Content Placeholder 5" descr="Screenshot (89)"/>
          <p:cNvPicPr>
            <a:picLocks noChangeAspect="1"/>
          </p:cNvPicPr>
          <p:nvPr>
            <p:ph sz="quarter" idx="2"/>
          </p:nvPr>
        </p:nvPicPr>
        <p:blipFill>
          <a:blip r:embed="rId2"/>
          <a:stretch>
            <a:fillRect/>
          </a:stretch>
        </p:blipFill>
        <p:spPr>
          <a:xfrm>
            <a:off x="4932045" y="4004945"/>
            <a:ext cx="2367915" cy="1769745"/>
          </a:xfrm>
          <a:prstGeom prst="rect">
            <a:avLst/>
          </a:prstGeom>
        </p:spPr>
      </p:pic>
      <p:sp>
        <p:nvSpPr>
          <p:cNvPr id="7" name="Text Box 6"/>
          <p:cNvSpPr txBox="1"/>
          <p:nvPr/>
        </p:nvSpPr>
        <p:spPr>
          <a:xfrm>
            <a:off x="335280" y="5951220"/>
            <a:ext cx="7837170"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   fig:7 Input of key point detection                                             fig:8 Output of key point detection</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DATA</a:t>
            </a:r>
            <a:r>
              <a:rPr lang="en-US" sz="3200" dirty="0">
                <a:latin typeface="Times New Roman" panose="02020603050405020304" pitchFamily="18" charset="0"/>
                <a:cs typeface="Times New Roman" panose="02020603050405020304" pitchFamily="18" charset="0"/>
              </a:rPr>
              <a:t> collection for </a:t>
            </a:r>
            <a:r>
              <a:rPr lang="en-US" sz="2800" dirty="0">
                <a:latin typeface="Times New Roman" panose="02020603050405020304" pitchFamily="18" charset="0"/>
                <a:cs typeface="Times New Roman" panose="02020603050405020304" pitchFamily="18" charset="0"/>
              </a:rPr>
              <a:t>ACTION</a:t>
            </a:r>
            <a:r>
              <a:rPr lang="en-US" sz="3200" dirty="0">
                <a:latin typeface="Times New Roman" panose="02020603050405020304" pitchFamily="18" charset="0"/>
                <a:cs typeface="Times New Roman" panose="02020603050405020304" pitchFamily="18" charset="0"/>
              </a:rPr>
              <a:t> detection</a:t>
            </a:r>
            <a:br>
              <a:rPr lang="en-US" sz="3600" dirty="0">
                <a:latin typeface="Algerian" panose="04020705040A02060702" pitchFamily="82" charset="0"/>
              </a:rPr>
            </a:br>
            <a:endParaRPr lang="en-US" sz="3600" dirty="0">
              <a:latin typeface="Algerian" panose="04020705040A02060702" pitchFamily="82" charset="0"/>
            </a:endParaRPr>
          </a:p>
        </p:txBody>
      </p:sp>
      <p:sp>
        <p:nvSpPr>
          <p:cNvPr id="6" name="Text Box 5"/>
          <p:cNvSpPr txBox="1"/>
          <p:nvPr/>
        </p:nvSpPr>
        <p:spPr>
          <a:xfrm>
            <a:off x="464820" y="876300"/>
            <a:ext cx="8211820" cy="1322070"/>
          </a:xfrm>
          <a:prstGeom prst="rect">
            <a:avLst/>
          </a:prstGeom>
          <a:noFill/>
        </p:spPr>
        <p:txBody>
          <a:bodyPr wrap="square" rtlCol="0">
            <a:spAutoFit/>
          </a:bodyPr>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We have taken 5 different signs : “Hello” , “Good” , “Stop”, “Thanks”, “Please”.</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For each image we took 100 images .</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For action detection we consider 30 frames and each frame has 1662 key point numpy array.</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We stack 30 , (1662,1) sized numpy array to create a single training row .</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We split the data set  into 8:2 for training and testing purpose.</a:t>
            </a:r>
            <a:endParaRPr lang="en-US" sz="1600">
              <a:latin typeface="Times New Roman" panose="02020603050405020304" pitchFamily="18" charset="0"/>
              <a:cs typeface="Times New Roman" panose="02020603050405020304" pitchFamily="18" charset="0"/>
            </a:endParaRPr>
          </a:p>
        </p:txBody>
      </p:sp>
      <p:sp>
        <p:nvSpPr>
          <p:cNvPr id="7" name="Text Box 6"/>
          <p:cNvSpPr txBox="1"/>
          <p:nvPr/>
        </p:nvSpPr>
        <p:spPr>
          <a:xfrm>
            <a:off x="419100" y="2369820"/>
            <a:ext cx="7825105" cy="521970"/>
          </a:xfrm>
          <a:prstGeom prst="rect">
            <a:avLst/>
          </a:prstGeom>
          <a:noFill/>
        </p:spPr>
        <p:txBody>
          <a:bodyPr wrap="square" rtlCol="0">
            <a:spAutoFit/>
          </a:bodyPr>
          <a:p>
            <a:r>
              <a:rPr lang="en-US"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Final training Neural network Model</a:t>
            </a:r>
            <a:endParaRPr lang="en-US" sz="28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9" name="Content Placeholder 8" descr="Screenshot (90)"/>
          <p:cNvPicPr>
            <a:picLocks noChangeAspect="1"/>
          </p:cNvPicPr>
          <p:nvPr>
            <p:ph sz="quarter" idx="1"/>
          </p:nvPr>
        </p:nvPicPr>
        <p:blipFill>
          <a:blip r:embed="rId1"/>
          <a:stretch>
            <a:fillRect/>
          </a:stretch>
        </p:blipFill>
        <p:spPr>
          <a:xfrm>
            <a:off x="539750" y="3063240"/>
            <a:ext cx="7467600" cy="1043940"/>
          </a:xfrm>
          <a:prstGeom prst="rect">
            <a:avLst/>
          </a:prstGeom>
        </p:spPr>
      </p:pic>
      <p:sp>
        <p:nvSpPr>
          <p:cNvPr id="10" name="Text Box 9"/>
          <p:cNvSpPr txBox="1"/>
          <p:nvPr/>
        </p:nvSpPr>
        <p:spPr>
          <a:xfrm>
            <a:off x="541020" y="4244340"/>
            <a:ext cx="7559675" cy="1076325"/>
          </a:xfrm>
          <a:prstGeom prst="rect">
            <a:avLst/>
          </a:prstGeom>
          <a:noFill/>
        </p:spPr>
        <p:txBody>
          <a:bodyPr wrap="square" rtlCol="0">
            <a:spAutoFit/>
          </a:bodyPr>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Total parameters : 448,517</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Activation Function used : ReLU</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Classifier : Softmax</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Optimizer used: Adam</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551815"/>
          </a:xfrm>
        </p:spPr>
        <p:txBody>
          <a:bodyPr>
            <a:normAutofit fontScale="90000"/>
          </a:bodyPr>
          <a:lstStyle/>
          <a:p>
            <a:r>
              <a:rPr lang="en-US" altLang="en-IN" sz="32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performance of model</a:t>
            </a:r>
            <a:endParaRPr lang="en-US" altLang="en-IN" sz="32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Text Box 2"/>
          <p:cNvSpPr txBox="1"/>
          <p:nvPr/>
        </p:nvSpPr>
        <p:spPr>
          <a:xfrm>
            <a:off x="1979930" y="6525895"/>
            <a:ext cx="3903345" cy="306705"/>
          </a:xfrm>
          <a:prstGeom prst="rect">
            <a:avLst/>
          </a:prstGeom>
          <a:noFill/>
        </p:spPr>
        <p:txBody>
          <a:bodyPr wrap="square" rtlCol="0">
            <a:spAutoFit/>
          </a:bodyPr>
          <a:lstStyle/>
          <a:p>
            <a:r>
              <a:rPr lang="en-US" sz="1400"/>
              <a:t>fig no:6: Deployment of the model</a:t>
            </a:r>
            <a:endParaRPr lang="en-US" sz="1400"/>
          </a:p>
        </p:txBody>
      </p:sp>
      <p:pic>
        <p:nvPicPr>
          <p:cNvPr id="9" name="Content Placeholder 8" descr="Picture1"/>
          <p:cNvPicPr>
            <a:picLocks noChangeAspect="1"/>
          </p:cNvPicPr>
          <p:nvPr>
            <p:ph sz="quarter" idx="1"/>
          </p:nvPr>
        </p:nvPicPr>
        <p:blipFill>
          <a:blip r:embed="rId1"/>
          <a:srcRect l="10634" t="7156" r="12160" b="-95"/>
          <a:stretch>
            <a:fillRect/>
          </a:stretch>
        </p:blipFill>
        <p:spPr>
          <a:xfrm>
            <a:off x="611505" y="1268730"/>
            <a:ext cx="2088515" cy="1871980"/>
          </a:xfrm>
          <a:prstGeom prst="rect">
            <a:avLst/>
          </a:prstGeom>
        </p:spPr>
      </p:pic>
      <p:pic>
        <p:nvPicPr>
          <p:cNvPr id="11" name="Content Placeholder 10" descr="Screenshot (92)"/>
          <p:cNvPicPr>
            <a:picLocks noChangeAspect="1"/>
          </p:cNvPicPr>
          <p:nvPr>
            <p:ph sz="quarter" idx="2"/>
          </p:nvPr>
        </p:nvPicPr>
        <p:blipFill>
          <a:blip r:embed="rId2"/>
          <a:stretch>
            <a:fillRect/>
          </a:stretch>
        </p:blipFill>
        <p:spPr>
          <a:xfrm>
            <a:off x="3131820" y="1196975"/>
            <a:ext cx="2598420" cy="1884045"/>
          </a:xfrm>
          <a:prstGeom prst="rect">
            <a:avLst/>
          </a:prstGeom>
        </p:spPr>
      </p:pic>
      <p:pic>
        <p:nvPicPr>
          <p:cNvPr id="12" name="Picture 11" descr="Screenshot (91)"/>
          <p:cNvPicPr>
            <a:picLocks noChangeAspect="1"/>
          </p:cNvPicPr>
          <p:nvPr/>
        </p:nvPicPr>
        <p:blipFill>
          <a:blip r:embed="rId3"/>
          <a:stretch>
            <a:fillRect/>
          </a:stretch>
        </p:blipFill>
        <p:spPr>
          <a:xfrm>
            <a:off x="6012180" y="1196975"/>
            <a:ext cx="2528570" cy="1740535"/>
          </a:xfrm>
          <a:prstGeom prst="rect">
            <a:avLst/>
          </a:prstGeom>
        </p:spPr>
      </p:pic>
      <p:sp>
        <p:nvSpPr>
          <p:cNvPr id="13" name="Text Box 12"/>
          <p:cNvSpPr txBox="1"/>
          <p:nvPr/>
        </p:nvSpPr>
        <p:spPr>
          <a:xfrm>
            <a:off x="467995" y="3789045"/>
            <a:ext cx="7544435" cy="1814830"/>
          </a:xfrm>
          <a:prstGeom prst="rect">
            <a:avLst/>
          </a:prstGeom>
          <a:noFill/>
        </p:spPr>
        <p:txBody>
          <a:bodyPr wrap="square" rtlCol="0">
            <a:spAutoFit/>
          </a:bodyPr>
          <a:p>
            <a:r>
              <a:rPr lang="en-US" sz="1600">
                <a:latin typeface="Times New Roman" panose="02020603050405020304" pitchFamily="18" charset="0"/>
                <a:cs typeface="Times New Roman" panose="02020603050405020304" pitchFamily="18" charset="0"/>
              </a:rPr>
              <a:t>Epochs : 80</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Training Time : 1 min approx.</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Training Accuracy: 0.92</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Testing Accuracy: 0.95</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Precision: 0.98</a:t>
            </a:r>
            <a:endParaRPr lang="en-US" sz="1600">
              <a:latin typeface="Times New Roman" panose="02020603050405020304" pitchFamily="18" charset="0"/>
              <a:cs typeface="Times New Roman" panose="02020603050405020304" pitchFamily="18" charset="0"/>
            </a:endParaRPr>
          </a:p>
          <a:p>
            <a:r>
              <a:rPr lang="en-US" sz="1600">
                <a:latin typeface="Times New Roman" panose="02020603050405020304" pitchFamily="18" charset="0"/>
                <a:cs typeface="Times New Roman" panose="02020603050405020304" pitchFamily="18" charset="0"/>
              </a:rPr>
              <a:t>Recall: 0.96</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
        <p:nvSpPr>
          <p:cNvPr id="14" name="Text Box 13"/>
          <p:cNvSpPr txBox="1"/>
          <p:nvPr/>
        </p:nvSpPr>
        <p:spPr>
          <a:xfrm>
            <a:off x="525780" y="3261360"/>
            <a:ext cx="8078470"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fig:9 confusion matrix                             fig:10 training accuracy vs epoch                    fig:11 loss vs epoch</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03200"/>
            <a:ext cx="7467600" cy="627380"/>
          </a:xfrm>
        </p:spPr>
        <p:txBody>
          <a:bodyPr>
            <a:normAutofit/>
          </a:bodyPr>
          <a:p>
            <a:r>
              <a:rPr lang="en-US" sz="32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Snaps of sign language detection</a:t>
            </a:r>
            <a:endParaRPr lang="en-US" sz="320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Content Placeholder 4" descr="1_ahuR_q4MW-i2ZOjqyrYHog"/>
          <p:cNvPicPr>
            <a:picLocks noChangeAspect="1"/>
          </p:cNvPicPr>
          <p:nvPr>
            <p:ph sz="quarter" idx="1"/>
          </p:nvPr>
        </p:nvPicPr>
        <p:blipFill>
          <a:blip r:embed="rId1"/>
          <a:stretch>
            <a:fillRect/>
          </a:stretch>
        </p:blipFill>
        <p:spPr>
          <a:xfrm>
            <a:off x="948055" y="1600200"/>
            <a:ext cx="5466080" cy="4107815"/>
          </a:xfrm>
          <a:prstGeom prst="rect">
            <a:avLst/>
          </a:prstGeom>
        </p:spPr>
      </p:pic>
      <p:sp>
        <p:nvSpPr>
          <p:cNvPr id="6" name="Text Box 5"/>
          <p:cNvSpPr txBox="1"/>
          <p:nvPr/>
        </p:nvSpPr>
        <p:spPr>
          <a:xfrm>
            <a:off x="2169160" y="5977890"/>
            <a:ext cx="5495290"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fig:12 Real time sign detection</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7467600" cy="737870"/>
          </a:xfrm>
        </p:spPr>
        <p:txBody>
          <a:bodyPr>
            <a:normAutofit/>
          </a:bodyPr>
          <a:lstStyle/>
          <a:p>
            <a:r>
              <a:rPr lang="en-IN" sz="3200" dirty="0">
                <a:latin typeface="Times New Roman" panose="02020603050405020304" pitchFamily="18" charset="0"/>
                <a:cs typeface="Times New Roman" panose="02020603050405020304" pitchFamily="18" charset="0"/>
              </a:rPr>
              <a:t>FUTURE ENHANCEMENT</a:t>
            </a:r>
            <a:endParaRPr lang="en-US" sz="32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403860" y="769620"/>
            <a:ext cx="8104505" cy="1814830"/>
          </a:xfrm>
          <a:prstGeom prst="rect">
            <a:avLst/>
          </a:prstGeom>
          <a:noFill/>
        </p:spPr>
        <p:txBody>
          <a:bodyPr wrap="square" rtlCol="0">
            <a:spAutoFit/>
          </a:bodyPr>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This project can be extended to real time low latency sign language detection with more than 300 signs and can be trained under 1 hr to 2hr approximatly.</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We can add delimiters and other punctuation for forming proper sentences using words detected by model.</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As we are using key points for faces also this model can be trained for emotion detection also.combining emotion detection and sign language detection will give more sense to the model</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636905"/>
          </a:xfrm>
        </p:spPr>
        <p:txBody>
          <a:bodyPr>
            <a:normAutofit/>
          </a:bodyPr>
          <a:lstStyle/>
          <a:p>
            <a:r>
              <a:rPr lang="en-IN" sz="3200"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632460" y="944880"/>
            <a:ext cx="7971790" cy="3076575"/>
          </a:xfrm>
          <a:prstGeom prst="rect">
            <a:avLst/>
          </a:prstGeom>
          <a:noFill/>
        </p:spPr>
        <p:txBody>
          <a:bodyPr wrap="square" rtlCol="0">
            <a:spAutoFit/>
          </a:bodyPr>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In this project , a practical ongoing vision based american communication through signing acknowledgment for D&amp;M individuals have been created for asl words.We accomplished last exactness of 95.0% on our dataset. We can work on our expectation subsequent to executing two layers of calculations in which we confirm and anticipate images which are more like one another. This way we can identify practically every one of the images given that they are shown appropriately, there is no clamor behind the scenes and lighting is sufficient.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We are wanting to accomplish higher precision ,and low latency even if there should arise an occurrence of complex foundations by evaluating different foundation deduction calculations. We are additionally considering working on the preprocessing to anticipate signals in low light circumstances with a higher precision.</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74640" cy="634082"/>
          </a:xfrm>
        </p:spPr>
        <p:txBody>
          <a:bodyPr>
            <a:normAutofit/>
          </a:bodyPr>
          <a:lstStyle/>
          <a:p>
            <a:r>
              <a:rPr lang="en-IN" sz="3200" dirty="0">
                <a:latin typeface="Algerian" panose="04020705040A02060702" pitchFamily="82" charset="0"/>
              </a:rPr>
              <a:t>REFERENCES</a:t>
            </a:r>
            <a:endParaRPr lang="en-US" sz="3200" dirty="0">
              <a:latin typeface="Algerian" panose="04020705040A02060702" pitchFamily="82" charset="0"/>
            </a:endParaRPr>
          </a:p>
        </p:txBody>
      </p:sp>
      <p:sp>
        <p:nvSpPr>
          <p:cNvPr id="3" name="Content Placeholder 2"/>
          <p:cNvSpPr>
            <a:spLocks noGrp="1"/>
          </p:cNvSpPr>
          <p:nvPr>
            <p:ph sz="quarter" idx="1"/>
          </p:nvPr>
        </p:nvSpPr>
        <p:spPr>
          <a:xfrm>
            <a:off x="179705" y="980440"/>
            <a:ext cx="8496935" cy="5528310"/>
          </a:xfrm>
        </p:spPr>
        <p:txBody>
          <a:bodyPr>
            <a:normAutofit fontScale="90000" lnSpcReduction="10000"/>
          </a:bodyPr>
          <a:lstStyle/>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Wang H, Chai X, Zhou Y, Chen X. Fast sign language recognition benefited from low rank approximation. 2015 11th IEEE International Conference and Workshops on Automatic Face and Gesture Recognition, FG 2015. 2015.</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Singha J, Das K. Indian Sign Language Recognition Using Eigen Value Weighted Euclidean Distance Based Classification Technique. arXiv preprint arXiv:1303.0634. 2013; 4(2): p. 188-195.</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Kalsh EA, Garewal NS. Sign Language Recognition System. International Journal of Computational Engineering Research. 2013; 03(6): p. 15-21</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Tewari D, Srivastava S. A Visual Recognition of Static Hand Gestures in Indian Sign Language based on Kohonen Self-Organizing MapAlgorithm. International Journal of Engineering and Advanced Technology (IJEAT). 2012; 2(2): p. 165-170.</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Raheja JL, Mishra A, Chaudary A. Indian Sign Language Recognition Using SVM 1. Pattern Recognition and Image Analysis. 2016 September; 26(2).</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Kishore PVV, Prasad MVD, Prasad CR, Rahul R. 4-Camera model for sign language recognition using elliptical fourier descriptors and ANN. In International Conference on Signal Processing and Communication Engineering Systems - Proceedings of SPACES 2015, in Association with IEEE; 2015. p. 34-38.</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Goyal,Sakshi &amp; Sharma,Ishita &amp; Sharma, Shanu. Sign Language Recognition System For Deaf And Dumb People. International Journal of Engineering Research &amp; Technology (IJERT). 2013 April; 2(4).</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Huang J, Zhou W, Li H, Li W. Sign language recognition using 3D convolutional neural networks. In Multimedia and Expo (ICME), 2015 IEEE International Conference on; 2015: IEEE. p. 1-6.</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Chai X, Li G, Lin Y, Xu Z, Tang Y, Chen X. Sign Language Recognition and Translation with Kinect. The 10th IEEE International Conference on Automatic Face and Gesture Recognition. 2013;: p. 22-26. 12. Pigou L, Dieleman S, Kindermans PJ, Schrauwen B. Sign Language Recognition using Convolutional Neural Networks. In Workshop at the European Conference on Computer Vision; 2014; Belgium. p. 572-578.</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Greg C. Lee &amp; Fu-Hao Yeh &amp; Yi-Han Hsiao. Kinect-based Taiwanese sign-language recognition system. Multimed Tools Appl. 2014 October.</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1400" dirty="0">
                <a:latin typeface="Times New Roman" panose="02020603050405020304" pitchFamily="18" charset="0"/>
                <a:cs typeface="Times New Roman" panose="02020603050405020304" pitchFamily="18" charset="0"/>
              </a:rPr>
              <a:t>Zhang LG, Chen Y, Fang G, Chen X, Gao W. A Vision-Based Sign Language Recognition System. In Proceedings of the 6th International Conference on Multimodal Interfaces; 2004; Pennyslavia: ACM. p. 198-204</a:t>
            </a: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4" y="1928802"/>
            <a:ext cx="6172200" cy="2053590"/>
          </a:xfrm>
        </p:spPr>
        <p:txBody>
          <a:bodyPr>
            <a:normAutofit/>
          </a:bodyPr>
          <a:lstStyle/>
          <a:p>
            <a:r>
              <a:rPr lang="en-IN" sz="7200" dirty="0">
                <a:solidFill>
                  <a:schemeClr val="tx1"/>
                </a:solidFill>
                <a:latin typeface="Algerian" panose="04020705040A02060702" pitchFamily="82" charset="0"/>
              </a:rPr>
              <a:t>THANK</a:t>
            </a:r>
            <a:r>
              <a:rPr lang="en-IN" sz="7200" dirty="0">
                <a:solidFill>
                  <a:schemeClr val="tx1"/>
                </a:solidFill>
                <a:latin typeface="Cooper Black" panose="0208090404030B020404" pitchFamily="18" charset="0"/>
              </a:rPr>
              <a:t> </a:t>
            </a:r>
            <a:r>
              <a:rPr lang="en-IN" sz="7200" dirty="0">
                <a:solidFill>
                  <a:schemeClr val="tx1"/>
                </a:solidFill>
                <a:latin typeface="Algerian" panose="04020705040A02060702" pitchFamily="82" charset="0"/>
              </a:rPr>
              <a:t>YOU</a:t>
            </a:r>
            <a:endParaRPr lang="en-US" sz="7200" dirty="0">
              <a:solidFill>
                <a:schemeClr val="tx1"/>
              </a:solidFill>
              <a:latin typeface="Algerian" panose="04020705040A02060702" pitchFamily="82" charset="0"/>
            </a:endParaRPr>
          </a:p>
        </p:txBody>
      </p:sp>
      <p:sp>
        <p:nvSpPr>
          <p:cNvPr id="3" name="Text Placeholder 2"/>
          <p:cNvSpPr>
            <a:spLocks noGrp="1"/>
          </p:cNvSpPr>
          <p:nvPr>
            <p:ph type="body" idx="1"/>
          </p:nvPr>
        </p:nvSpPr>
        <p:spPr/>
        <p:txBody>
          <a:bodyPr/>
          <a:lstStyle/>
          <a:p>
            <a:r>
              <a:rPr lang="en-IN" dirty="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634365"/>
          </a:xfrm>
        </p:spPr>
        <p:txBody>
          <a:bodyPr>
            <a:normAutofit/>
          </a:bodyPr>
          <a:lstStyle/>
          <a:p>
            <a:r>
              <a:rPr lang="en-IN" sz="3200" dirty="0">
                <a:latin typeface="Times New Roman" panose="02020603050405020304" pitchFamily="18" charset="0"/>
                <a:cs typeface="Times New Roman" panose="02020603050405020304" pitchFamily="18" charset="0"/>
              </a:rPr>
              <a:t>CONTENTS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124888"/>
            <a:ext cx="7467600" cy="5116654"/>
          </a:xfrm>
        </p:spPr>
        <p:txBody>
          <a:bodyPr>
            <a:normAutofit lnSpcReduction="10000"/>
          </a:bodyPr>
          <a:lstStyle/>
          <a:p>
            <a:r>
              <a:rPr lang="en-IN"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Motivation &amp; Objective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Methodology &amp; Working Principle</a:t>
            </a:r>
            <a:endParaRPr lang="en-IN" dirty="0">
              <a:latin typeface="Times New Roman" panose="02020603050405020304" pitchFamily="18" charset="0"/>
              <a:cs typeface="Times New Roman" panose="02020603050405020304" pitchFamily="18" charset="0"/>
            </a:endParaRPr>
          </a:p>
          <a:p>
            <a:r>
              <a:rPr lang="en-US" altLang="en-IN" sz="2200" dirty="0" smtClean="0">
                <a:latin typeface="Times New Roman" panose="02020603050405020304" pitchFamily="18" charset="0"/>
                <a:cs typeface="Times New Roman" panose="02020603050405020304" pitchFamily="18" charset="0"/>
              </a:rPr>
              <a:t>Bounding box detection</a:t>
            </a:r>
            <a:r>
              <a:rPr lang="en-IN" sz="2200" dirty="0" smtClean="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a:p>
            <a:r>
              <a:rPr lang="en-US" altLang="en-IN" sz="2200" dirty="0" smtClean="0">
                <a:latin typeface="Times New Roman" panose="02020603050405020304" pitchFamily="18" charset="0"/>
                <a:cs typeface="Times New Roman" panose="02020603050405020304" pitchFamily="18" charset="0"/>
              </a:rPr>
              <a:t>Image segmention</a:t>
            </a:r>
            <a:endParaRPr lang="en-US" altLang="en-IN" sz="2200" dirty="0" smtClean="0">
              <a:latin typeface="Times New Roman" panose="02020603050405020304" pitchFamily="18" charset="0"/>
              <a:cs typeface="Times New Roman" panose="02020603050405020304" pitchFamily="18" charset="0"/>
            </a:endParaRPr>
          </a:p>
          <a:p>
            <a:r>
              <a:rPr lang="en-US" altLang="en-IN" sz="2200" dirty="0" smtClean="0">
                <a:latin typeface="Times New Roman" panose="02020603050405020304" pitchFamily="18" charset="0"/>
                <a:cs typeface="Times New Roman" panose="02020603050405020304" pitchFamily="18" charset="0"/>
              </a:rPr>
              <a:t>Key point detection</a:t>
            </a:r>
            <a:endParaRPr lang="en-IN" sz="2200" dirty="0" smtClean="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rPr>
              <a:t>Final model for sign language detection</a:t>
            </a:r>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rPr>
              <a:t>Performance of the model</a:t>
            </a:r>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rPr>
              <a:t>Snaps of Real time sign language detection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Future Enhancement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188595"/>
            <a:ext cx="7467600" cy="708660"/>
          </a:xfrm>
        </p:spPr>
        <p:txBody>
          <a:bodyPr>
            <a:normAutofit/>
          </a:bodyPr>
          <a:lstStyle/>
          <a:p>
            <a:r>
              <a:rPr lang="en-IN" sz="4000" dirty="0">
                <a:latin typeface="Algerian" panose="04020705040A02060702" pitchFamily="82" charset="0"/>
              </a:rPr>
              <a:t>  </a:t>
            </a:r>
            <a:r>
              <a:rPr lang="en-IN" sz="3200" dirty="0">
                <a:solidFill>
                  <a:schemeClr val="accent1"/>
                </a:solidFill>
                <a:effectLst/>
                <a:latin typeface="Times New Roman" panose="02020603050405020304" pitchFamily="18" charset="0"/>
                <a:cs typeface="Times New Roman" panose="02020603050405020304" pitchFamily="18" charset="0"/>
              </a:rPr>
              <a:t>INTRODUCTION</a:t>
            </a:r>
            <a:endParaRPr lang="en-IN" sz="3200" dirty="0">
              <a:solidFill>
                <a:schemeClr val="accent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95605" y="980440"/>
            <a:ext cx="7982585" cy="3479800"/>
          </a:xfrm>
        </p:spPr>
        <p:txBody>
          <a:bodyPr>
            <a:normAutofit fontScale="60000"/>
          </a:bodyPr>
          <a:lstStyle/>
          <a:p>
            <a:pPr algn="just"/>
            <a:r>
              <a:rPr lang="en-US" sz="2335" dirty="0">
                <a:latin typeface="Times New Roman" panose="02020603050405020304" pitchFamily="18" charset="0"/>
                <a:cs typeface="Times New Roman" panose="02020603050405020304" pitchFamily="18" charset="0"/>
              </a:rPr>
              <a:t>Communication is very crucial to human beings, as it enables us to express ourselves. We communicate through speech, gestures, body language, reading, writing or through visual aids, speech being one of the most commonly used among them. However, unfortunately, for the speaking and hearing impaired minority, there is a communication gap. Visual aids, or an interpreter, are used for communicating with them. However, these methods are rather cumbersome and expensive, and can't be used in an emergency. Sign Language chiefly uses manual communication to convey meaning. This involves simultaneously combining hand shapes, orientations and movement of the hands, arms or body to express the speaker's thoughts.</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gn="just"/>
            <a:r>
              <a:rPr lang="en-US" sz="2335" dirty="0">
                <a:latin typeface="Times New Roman" panose="02020603050405020304" pitchFamily="18" charset="0"/>
                <a:cs typeface="Times New Roman" panose="02020603050405020304" pitchFamily="18" charset="0"/>
              </a:rPr>
              <a:t>Sign Language consists of fingerspelling, which spells out words character by character, and word level association which involves hand gestures that convey the word meaning. Fingerspelling is a vital tool in sign language, as it enables the communication of names, addresses and other words that do not carry a meaning in word level association. In spite of this, fingerspelling is not widely used as it is challenging to understand and difficult to use. Moreover, there is no universal sign language and very few people know it, which makes it an inadequate alternative for communication.</a:t>
            </a:r>
            <a:endParaRPr lang="en-US" sz="2335" dirty="0">
              <a:latin typeface="Times New Roman" panose="02020603050405020304" pitchFamily="18" charset="0"/>
              <a:cs typeface="Times New Roman" panose="02020603050405020304" pitchFamily="18" charset="0"/>
            </a:endParaRPr>
          </a:p>
          <a:p>
            <a:pPr marL="0" indent="0" algn="just">
              <a:buNone/>
            </a:pPr>
            <a:endParaRPr lang="en-US" sz="2335" dirty="0">
              <a:latin typeface="Times New Roman" panose="02020603050405020304" pitchFamily="18" charset="0"/>
              <a:cs typeface="Times New Roman" panose="02020603050405020304" pitchFamily="18" charset="0"/>
            </a:endParaRPr>
          </a:p>
        </p:txBody>
      </p:sp>
      <p:pic>
        <p:nvPicPr>
          <p:cNvPr id="12" name="Content Placeholder 11" descr="download"/>
          <p:cNvPicPr>
            <a:picLocks noChangeAspect="1"/>
          </p:cNvPicPr>
          <p:nvPr>
            <p:ph sz="quarter" idx="2"/>
          </p:nvPr>
        </p:nvPicPr>
        <p:blipFill>
          <a:blip r:embed="rId1"/>
          <a:stretch>
            <a:fillRect/>
          </a:stretch>
        </p:blipFill>
        <p:spPr>
          <a:xfrm>
            <a:off x="1329055" y="4293235"/>
            <a:ext cx="6115685" cy="1985645"/>
          </a:xfrm>
          <a:prstGeom prst="rect">
            <a:avLst/>
          </a:prstGeom>
        </p:spPr>
      </p:pic>
      <p:sp>
        <p:nvSpPr>
          <p:cNvPr id="4" name="Text Box 3"/>
          <p:cNvSpPr txBox="1"/>
          <p:nvPr/>
        </p:nvSpPr>
        <p:spPr>
          <a:xfrm>
            <a:off x="3674745" y="6423660"/>
            <a:ext cx="3269615"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fig:1 sign language</a:t>
            </a:r>
            <a:endParaRPr lang="en-US" sz="1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602615"/>
          </a:xfrm>
        </p:spPr>
        <p:txBody>
          <a:bodyPr>
            <a:normAutofit fontScale="90000"/>
          </a:bodyPr>
          <a:lstStyle/>
          <a:p>
            <a:r>
              <a:rPr lang="en-IN" sz="3555" dirty="0">
                <a:latin typeface="Times New Roman" panose="02020603050405020304" pitchFamily="18" charset="0"/>
                <a:cs typeface="Times New Roman" panose="02020603050405020304" pitchFamily="18" charset="0"/>
              </a:rPr>
              <a:t> Motivation &amp; OBJECTIVE</a:t>
            </a:r>
            <a:endParaRPr lang="en-IN" sz="3555"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95605" y="980440"/>
            <a:ext cx="7766685" cy="3884295"/>
          </a:xfrm>
        </p:spPr>
        <p:txBody>
          <a:bodyPr>
            <a:normAutofit/>
          </a:bodyPr>
          <a:lstStyle/>
          <a:p>
            <a:pPr algn="just"/>
            <a:r>
              <a:rPr lang="en-US" sz="1800" dirty="0">
                <a:latin typeface="Times New Roman" panose="02020603050405020304" pitchFamily="18" charset="0"/>
                <a:cs typeface="Times New Roman" panose="02020603050405020304" pitchFamily="18" charset="0"/>
              </a:rPr>
              <a:t>The current state of the art object detection algorithms are highly time consuming in case of object detection and training specially.</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Adding on to it these algorithms needs loads and loads of images for training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which bounds the usages of high end computers.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Our objective is to cascade the highly efficient algorithms to make a deep neural network which can predict the sign language with high accuracy and low latency.</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Our main motivation is to make a model which is compatible to real world situation.</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these objectives boils down to have a model which can predict hand gesture and key points of hand gesture.</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Content Placeholder 3" descr="download"/>
          <p:cNvPicPr>
            <a:picLocks noChangeAspect="1"/>
          </p:cNvPicPr>
          <p:nvPr>
            <p:ph sz="quarter" idx="2"/>
          </p:nvPr>
        </p:nvPicPr>
        <p:blipFill>
          <a:blip r:embed="rId1"/>
          <a:stretch>
            <a:fillRect/>
          </a:stretch>
        </p:blipFill>
        <p:spPr>
          <a:xfrm>
            <a:off x="2751455" y="4940935"/>
            <a:ext cx="2839085" cy="13271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629285"/>
          </a:xfrm>
        </p:spPr>
        <p:txBody>
          <a:bodyPr>
            <a:normAutofit/>
          </a:bodyPr>
          <a:lstStyle/>
          <a:p>
            <a:r>
              <a:rPr lang="en-IN" sz="3200" dirty="0" smtClean="0">
                <a:latin typeface="Times New Roman" panose="02020603050405020304" pitchFamily="18" charset="0"/>
                <a:cs typeface="Times New Roman" panose="02020603050405020304" pitchFamily="18" charset="0"/>
              </a:rPr>
              <a:t>Methodology &amp; Working Principle</a:t>
            </a:r>
            <a:endParaRPr lang="en-US" sz="3200" dirty="0">
              <a:latin typeface="Times New Roman" panose="02020603050405020304" pitchFamily="18" charset="0"/>
              <a:cs typeface="Times New Roman" panose="02020603050405020304" pitchFamily="18" charset="0"/>
            </a:endParaRPr>
          </a:p>
        </p:txBody>
      </p:sp>
      <p:pic>
        <p:nvPicPr>
          <p:cNvPr id="4" name="Content Placeholder 3" descr="Screenshot (84)"/>
          <p:cNvPicPr>
            <a:picLocks noChangeAspect="1"/>
          </p:cNvPicPr>
          <p:nvPr>
            <p:ph sz="quarter" idx="2"/>
          </p:nvPr>
        </p:nvPicPr>
        <p:blipFill>
          <a:blip r:embed="rId1"/>
          <a:stretch>
            <a:fillRect/>
          </a:stretch>
        </p:blipFill>
        <p:spPr>
          <a:xfrm>
            <a:off x="683895" y="980440"/>
            <a:ext cx="5445125" cy="555371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42852"/>
            <a:ext cx="7467600" cy="756626"/>
          </a:xfrm>
        </p:spPr>
        <p:txBody>
          <a:bodyPr>
            <a:normAutofit/>
          </a:bodyPr>
          <a:lstStyle/>
          <a:p>
            <a:r>
              <a:rPr lang="en-US" altLang="en-IN" sz="3200" dirty="0" smtClean="0">
                <a:latin typeface="Times New Roman" panose="02020603050405020304" pitchFamily="18" charset="0"/>
                <a:cs typeface="Times New Roman" panose="02020603050405020304" pitchFamily="18" charset="0"/>
              </a:rPr>
              <a:t>Contd...</a:t>
            </a:r>
            <a:endParaRPr lang="en-US" alt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nvSpPr>
        <p:spPr>
          <a:xfrm>
            <a:off x="467995" y="908685"/>
            <a:ext cx="7820660" cy="4879975"/>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just">
              <a:buNone/>
            </a:pPr>
            <a:r>
              <a:rPr lang="en-IN" sz="2220" b="1" u="sng" dirty="0" smtClean="0">
                <a:latin typeface="Times New Roman" panose="02020603050405020304" pitchFamily="18" charset="0"/>
                <a:cs typeface="Times New Roman" panose="02020603050405020304" pitchFamily="18" charset="0"/>
              </a:rPr>
              <a:t>Used </a:t>
            </a:r>
            <a:r>
              <a:rPr lang="en-US" altLang="en-IN" sz="2220" b="1" u="sng" dirty="0" smtClean="0">
                <a:latin typeface="Times New Roman" panose="02020603050405020304" pitchFamily="18" charset="0"/>
                <a:cs typeface="Times New Roman" panose="02020603050405020304" pitchFamily="18" charset="0"/>
              </a:rPr>
              <a:t>Neural networks</a:t>
            </a:r>
            <a:r>
              <a:rPr lang="en-IN" sz="2220" b="1" dirty="0" smtClean="0">
                <a:latin typeface="Times New Roman" panose="02020603050405020304" pitchFamily="18" charset="0"/>
                <a:cs typeface="Times New Roman" panose="02020603050405020304" pitchFamily="18" charset="0"/>
              </a:rPr>
              <a:t>:-</a:t>
            </a:r>
            <a:endParaRPr lang="en-IN" sz="2000" b="1" dirty="0" smtClean="0">
              <a:latin typeface="Times New Roman" panose="02020603050405020304" pitchFamily="18" charset="0"/>
              <a:cs typeface="Times New Roman" panose="02020603050405020304" pitchFamily="18" charset="0"/>
            </a:endParaRPr>
          </a:p>
          <a:p>
            <a:pPr algn="just"/>
            <a:r>
              <a:rPr lang="en-US" altLang="en-IN" sz="1600" dirty="0">
                <a:latin typeface="Times New Roman" panose="02020603050405020304" pitchFamily="18" charset="0"/>
                <a:cs typeface="Times New Roman" panose="02020603050405020304" pitchFamily="18" charset="0"/>
              </a:rPr>
              <a:t>YOLO v3 for bounding Box detection (only first 32 layers)</a:t>
            </a:r>
            <a:endParaRPr lang="en-US" altLang="en-IN" sz="1600" dirty="0">
              <a:latin typeface="Times New Roman" panose="02020603050405020304" pitchFamily="18" charset="0"/>
              <a:cs typeface="Times New Roman" panose="02020603050405020304" pitchFamily="18" charset="0"/>
            </a:endParaRPr>
          </a:p>
          <a:p>
            <a:pPr algn="just"/>
            <a:r>
              <a:rPr lang="en-US" altLang="en-IN" sz="1600" dirty="0">
                <a:latin typeface="Times New Roman" panose="02020603050405020304" pitchFamily="18" charset="0"/>
                <a:cs typeface="Times New Roman" panose="02020603050405020304" pitchFamily="18" charset="0"/>
              </a:rPr>
              <a:t>Faster mask R-CNN for segmentaion of image (only first 16 layers)</a:t>
            </a:r>
            <a:endParaRPr lang="en-US" altLang="en-IN" sz="1600" dirty="0">
              <a:latin typeface="Times New Roman" panose="02020603050405020304" pitchFamily="18" charset="0"/>
              <a:cs typeface="Times New Roman" panose="02020603050405020304" pitchFamily="18" charset="0"/>
            </a:endParaRPr>
          </a:p>
          <a:p>
            <a:pPr algn="just"/>
            <a:r>
              <a:rPr lang="en-US" altLang="en-IN" sz="1600" dirty="0">
                <a:latin typeface="Times New Roman" panose="02020603050405020304" pitchFamily="18" charset="0"/>
                <a:cs typeface="Times New Roman" panose="02020603050405020304" pitchFamily="18" charset="0"/>
              </a:rPr>
              <a:t>Convex plane key point detection for key point detection</a:t>
            </a:r>
            <a:endParaRPr lang="en-US" altLang="en-IN" sz="1600" dirty="0">
              <a:latin typeface="Times New Roman" panose="02020603050405020304" pitchFamily="18" charset="0"/>
              <a:cs typeface="Times New Roman" panose="02020603050405020304" pitchFamily="18" charset="0"/>
            </a:endParaRPr>
          </a:p>
          <a:p>
            <a:pPr algn="just"/>
            <a:r>
              <a:rPr lang="en-US" altLang="en-IN" sz="1600" dirty="0">
                <a:latin typeface="Times New Roman" panose="02020603050405020304" pitchFamily="18" charset="0"/>
                <a:cs typeface="Times New Roman" panose="02020603050405020304" pitchFamily="18" charset="0"/>
              </a:rPr>
              <a:t>LSTM and deep ANN for action detection</a:t>
            </a:r>
            <a:endParaRPr lang="en-US" altLang="en-IN" sz="1600" dirty="0">
              <a:latin typeface="Times New Roman" panose="02020603050405020304" pitchFamily="18" charset="0"/>
              <a:cs typeface="Times New Roman" panose="02020603050405020304" pitchFamily="18" charset="0"/>
            </a:endParaRPr>
          </a:p>
          <a:p>
            <a:pPr marL="0" indent="0" algn="just">
              <a:buNone/>
            </a:pPr>
            <a:endParaRPr lang="en-IN" sz="2000" b="1" u="sng" dirty="0" smtClean="0">
              <a:latin typeface="Times New Roman" panose="02020603050405020304" pitchFamily="18" charset="0"/>
              <a:cs typeface="Times New Roman" panose="02020603050405020304" pitchFamily="18" charset="0"/>
              <a:sym typeface="+mn-ea"/>
            </a:endParaRPr>
          </a:p>
          <a:p>
            <a:pPr marL="0" indent="0" algn="just">
              <a:buNone/>
            </a:pPr>
            <a:r>
              <a:rPr lang="en-IN" sz="2220" b="1" u="sng" dirty="0" smtClean="0">
                <a:latin typeface="Times New Roman" panose="02020603050405020304" pitchFamily="18" charset="0"/>
                <a:cs typeface="Times New Roman" panose="02020603050405020304" pitchFamily="18" charset="0"/>
                <a:sym typeface="+mn-ea"/>
              </a:rPr>
              <a:t>Used</a:t>
            </a:r>
            <a:r>
              <a:rPr lang="en-US" altLang="en-IN" sz="2220" b="1" u="sng" dirty="0" smtClean="0">
                <a:latin typeface="Times New Roman" panose="02020603050405020304" pitchFamily="18" charset="0"/>
                <a:cs typeface="Times New Roman" panose="02020603050405020304" pitchFamily="18" charset="0"/>
                <a:sym typeface="+mn-ea"/>
              </a:rPr>
              <a:t> Important</a:t>
            </a:r>
            <a:r>
              <a:rPr lang="en-IN" sz="2220" b="1" u="sng" dirty="0" smtClean="0">
                <a:latin typeface="Times New Roman" panose="02020603050405020304" pitchFamily="18" charset="0"/>
                <a:cs typeface="Times New Roman" panose="02020603050405020304" pitchFamily="18" charset="0"/>
                <a:sym typeface="+mn-ea"/>
              </a:rPr>
              <a:t> </a:t>
            </a:r>
            <a:r>
              <a:rPr lang="en-US" altLang="en-IN" sz="2220" b="1" u="sng" dirty="0" smtClean="0">
                <a:latin typeface="Times New Roman" panose="02020603050405020304" pitchFamily="18" charset="0"/>
                <a:cs typeface="Times New Roman" panose="02020603050405020304" pitchFamily="18" charset="0"/>
                <a:sym typeface="+mn-ea"/>
              </a:rPr>
              <a:t>Modules</a:t>
            </a:r>
            <a:r>
              <a:rPr lang="en-IN" sz="2220" b="1" dirty="0" smtClean="0">
                <a:latin typeface="Times New Roman" panose="02020603050405020304" pitchFamily="18" charset="0"/>
                <a:cs typeface="Times New Roman" panose="02020603050405020304" pitchFamily="18" charset="0"/>
                <a:sym typeface="+mn-ea"/>
              </a:rPr>
              <a:t>:-</a:t>
            </a:r>
            <a:endParaRPr lang="en-IN" sz="2220" b="1" dirty="0" smtClean="0">
              <a:latin typeface="Times New Roman" panose="02020603050405020304" pitchFamily="18" charset="0"/>
              <a:cs typeface="Times New Roman" panose="02020603050405020304" pitchFamily="18" charset="0"/>
              <a:sym typeface="+mn-ea"/>
            </a:endParaRPr>
          </a:p>
          <a:p>
            <a:pPr algn="just"/>
            <a:r>
              <a:rPr lang="en-US" altLang="en-IN" sz="1600" dirty="0" smtClean="0">
                <a:latin typeface="Times New Roman" panose="02020603050405020304" pitchFamily="18" charset="0"/>
                <a:cs typeface="Times New Roman" panose="02020603050405020304" pitchFamily="18" charset="0"/>
              </a:rPr>
              <a:t>Tensorflow</a:t>
            </a:r>
            <a:endParaRPr lang="en-US" altLang="en-IN" sz="1600" dirty="0" smtClean="0">
              <a:latin typeface="Times New Roman" panose="02020603050405020304" pitchFamily="18" charset="0"/>
              <a:cs typeface="Times New Roman" panose="02020603050405020304" pitchFamily="18" charset="0"/>
            </a:endParaRPr>
          </a:p>
          <a:p>
            <a:pPr algn="just"/>
            <a:r>
              <a:rPr lang="en-US" altLang="en-IN" sz="1600" dirty="0" smtClean="0">
                <a:latin typeface="Times New Roman" panose="02020603050405020304" pitchFamily="18" charset="0"/>
                <a:cs typeface="Times New Roman" panose="02020603050405020304" pitchFamily="18" charset="0"/>
              </a:rPr>
              <a:t>Keras</a:t>
            </a:r>
            <a:endParaRPr lang="en-US" altLang="en-IN" sz="1600" dirty="0" smtClean="0">
              <a:latin typeface="Times New Roman" panose="02020603050405020304" pitchFamily="18" charset="0"/>
              <a:cs typeface="Times New Roman" panose="02020603050405020304" pitchFamily="18" charset="0"/>
            </a:endParaRPr>
          </a:p>
          <a:p>
            <a:pPr algn="just"/>
            <a:r>
              <a:rPr lang="en-US" altLang="en-IN" sz="1600" dirty="0" smtClean="0">
                <a:latin typeface="Times New Roman" panose="02020603050405020304" pitchFamily="18" charset="0"/>
                <a:cs typeface="Times New Roman" panose="02020603050405020304" pitchFamily="18" charset="0"/>
              </a:rPr>
              <a:t>Numpy</a:t>
            </a:r>
            <a:endParaRPr lang="en-US" altLang="en-IN" sz="1600" dirty="0" smtClean="0">
              <a:latin typeface="Times New Roman" panose="02020603050405020304" pitchFamily="18" charset="0"/>
              <a:cs typeface="Times New Roman" panose="02020603050405020304" pitchFamily="18" charset="0"/>
            </a:endParaRPr>
          </a:p>
          <a:p>
            <a:pPr algn="just"/>
            <a:r>
              <a:rPr lang="en-US" altLang="en-IN" sz="1600" dirty="0" smtClean="0">
                <a:latin typeface="Times New Roman" panose="02020603050405020304" pitchFamily="18" charset="0"/>
                <a:cs typeface="Times New Roman" panose="02020603050405020304" pitchFamily="18" charset="0"/>
              </a:rPr>
              <a:t>Coco API and Pycocotools</a:t>
            </a:r>
            <a:endParaRPr lang="en-US" altLang="en-IN" sz="1600" dirty="0" smtClean="0">
              <a:latin typeface="Times New Roman" panose="02020603050405020304" pitchFamily="18" charset="0"/>
              <a:cs typeface="Times New Roman" panose="02020603050405020304" pitchFamily="18" charset="0"/>
            </a:endParaRPr>
          </a:p>
          <a:p>
            <a:pPr algn="just"/>
            <a:r>
              <a:rPr lang="en-US" altLang="en-IN" sz="1600" dirty="0" smtClean="0">
                <a:latin typeface="Times New Roman" panose="02020603050405020304" pitchFamily="18" charset="0"/>
                <a:cs typeface="Times New Roman" panose="02020603050405020304" pitchFamily="18" charset="0"/>
              </a:rPr>
              <a:t>Media pipeline</a:t>
            </a:r>
            <a:endParaRPr lang="en-US" altLang="en-IN" sz="1600" dirty="0" smtClean="0">
              <a:latin typeface="Times New Roman" panose="02020603050405020304" pitchFamily="18" charset="0"/>
              <a:cs typeface="Times New Roman" panose="02020603050405020304" pitchFamily="18" charset="0"/>
            </a:endParaRPr>
          </a:p>
          <a:p>
            <a:pPr algn="just"/>
            <a:r>
              <a:rPr lang="en-US" altLang="en-IN" sz="1600" dirty="0" smtClean="0">
                <a:latin typeface="Times New Roman" panose="02020603050405020304" pitchFamily="18" charset="0"/>
                <a:cs typeface="Times New Roman" panose="02020603050405020304" pitchFamily="18" charset="0"/>
              </a:rPr>
              <a:t>Open CV</a:t>
            </a:r>
            <a:endParaRPr lang="en-IN" sz="1600" dirty="0" smtClean="0">
              <a:latin typeface="Times New Roman" panose="02020603050405020304" pitchFamily="18" charset="0"/>
              <a:cs typeface="Times New Roman" panose="02020603050405020304" pitchFamily="18" charset="0"/>
            </a:endParaRPr>
          </a:p>
          <a:p>
            <a:pPr algn="just"/>
            <a:endParaRPr lang="en-US" altLang="en-IN"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620395"/>
          </a:xfrm>
        </p:spPr>
        <p:txBody>
          <a:bodyPr>
            <a:noAutofit/>
          </a:bodyPr>
          <a:lstStyle/>
          <a:p>
            <a:r>
              <a:rPr lang="en-IN" sz="3200" dirty="0">
                <a:latin typeface="Times New Roman" panose="02020603050405020304" pitchFamily="18" charset="0"/>
                <a:cs typeface="Times New Roman" panose="02020603050405020304" pitchFamily="18" charset="0"/>
              </a:rPr>
              <a:t> </a:t>
            </a:r>
            <a:r>
              <a:rPr lang="en-US" altLang="en-IN" sz="3200" dirty="0">
                <a:latin typeface="Times New Roman" panose="02020603050405020304" pitchFamily="18" charset="0"/>
                <a:cs typeface="Times New Roman" panose="02020603050405020304" pitchFamily="18" charset="0"/>
              </a:rPr>
              <a:t>Bounding box detection</a:t>
            </a:r>
            <a:endParaRPr lang="en-US" altLang="en-IN" sz="32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336734" y="980464"/>
            <a:ext cx="7588250" cy="119888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Algorithms used:</a:t>
            </a:r>
            <a:endParaRPr lang="en-US" b="1"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                                  YOLO v3</a:t>
            </a:r>
            <a:endParaRPr lang="en-US"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dirty="0"/>
          </a:p>
          <a:p>
            <a:pPr indent="0">
              <a:buNone/>
            </a:pPr>
            <a:r>
              <a:rPr lang="en-US" dirty="0"/>
              <a:t>            </a:t>
            </a:r>
            <a:endParaRPr lang="en-US" dirty="0"/>
          </a:p>
        </p:txBody>
      </p:sp>
      <p:pic>
        <p:nvPicPr>
          <p:cNvPr id="5" name="Content Placeholder 4" descr="0_lnyVLwxwR_KOgIih"/>
          <p:cNvPicPr>
            <a:picLocks noChangeAspect="1"/>
          </p:cNvPicPr>
          <p:nvPr>
            <p:ph sz="quarter" idx="1"/>
          </p:nvPr>
        </p:nvPicPr>
        <p:blipFill>
          <a:blip r:embed="rId1"/>
          <a:stretch>
            <a:fillRect/>
          </a:stretch>
        </p:blipFill>
        <p:spPr>
          <a:xfrm>
            <a:off x="539750" y="2132965"/>
            <a:ext cx="7467600" cy="3263265"/>
          </a:xfrm>
          <a:prstGeom prst="rect">
            <a:avLst/>
          </a:prstGeom>
        </p:spPr>
      </p:pic>
      <p:sp>
        <p:nvSpPr>
          <p:cNvPr id="3" name="Text Box 2"/>
          <p:cNvSpPr txBox="1"/>
          <p:nvPr/>
        </p:nvSpPr>
        <p:spPr>
          <a:xfrm>
            <a:off x="3137535" y="5699760"/>
            <a:ext cx="3448685"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fig:2 Yolo v3 Architecture</a:t>
            </a:r>
            <a:endParaRPr lang="en-US" sz="1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INPUT AND</a:t>
            </a:r>
            <a:r>
              <a:rPr lang="en-US" sz="3200" dirty="0">
                <a:latin typeface="Times New Roman" panose="02020603050405020304" pitchFamily="18" charset="0"/>
                <a:cs typeface="Times New Roman" panose="02020603050405020304" pitchFamily="18" charset="0"/>
              </a:rPr>
              <a:t> output of Yolo v3 :</a:t>
            </a:r>
            <a:br>
              <a:rPr lang="en-US" sz="4000" dirty="0">
                <a:latin typeface="Algerian" panose="04020705040A02060702" pitchFamily="82" charset="0"/>
              </a:rPr>
            </a:br>
            <a:endParaRPr lang="en-US" sz="4000" dirty="0">
              <a:latin typeface="Algerian" panose="04020705040A02060702" pitchFamily="82" charset="0"/>
            </a:endParaRPr>
          </a:p>
        </p:txBody>
      </p:sp>
      <p:sp>
        <p:nvSpPr>
          <p:cNvPr id="10" name="Text Box 9"/>
          <p:cNvSpPr txBox="1"/>
          <p:nvPr/>
        </p:nvSpPr>
        <p:spPr>
          <a:xfrm>
            <a:off x="495300" y="845185"/>
            <a:ext cx="7965440" cy="4076700"/>
          </a:xfrm>
          <a:prstGeom prst="rect">
            <a:avLst/>
          </a:prstGeom>
          <a:noFill/>
        </p:spPr>
        <p:txBody>
          <a:bodyPr wrap="square" rtlCol="0">
            <a:spAutoFit/>
          </a:bodyPr>
          <a:p>
            <a:pPr indent="0">
              <a:buFont typeface="Arial" panose="020B0604020202020204" pitchFamily="34" charset="0"/>
              <a:buNone/>
            </a:pPr>
            <a:r>
              <a:rPr lang="en-US" sz="1600" b="1" u="sng">
                <a:latin typeface="Times New Roman" panose="02020603050405020304" pitchFamily="18" charset="0"/>
                <a:cs typeface="Times New Roman" panose="02020603050405020304" pitchFamily="18" charset="0"/>
              </a:rPr>
              <a:t>INPUT:</a:t>
            </a:r>
            <a:endParaRPr lang="en-US" sz="1600" b="1" u="sng">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sz="1600">
                <a:latin typeface="Times New Roman" panose="02020603050405020304" pitchFamily="18" charset="0"/>
                <a:cs typeface="Times New Roman" panose="02020603050405020304" pitchFamily="18" charset="0"/>
              </a:rPr>
              <a:t>Input of the Yolo v3 is annoted images means every image has a .xml file in the format of </a:t>
            </a:r>
            <a:endParaRPr lang="en-US" sz="16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&lt;object&gt;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&lt;name&gt;Hand&lt;/name&gt;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&lt;pose&gt;Unspecified&lt;/pose&gt;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&lt;truncated&gt;0&lt;/truncated&gt;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&lt;difficult&gt;0&lt;/difficult&gt;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&lt;bndbox&gt;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&lt;xmin&gt;129&lt;/xmin&gt;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&lt;ymin&gt;179&lt;/ymin&gt;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&lt;xmax&gt;322&lt;/xmax&gt;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&lt;ymax&gt;360&lt;/ymax&gt;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          &lt;/bndbox&gt;</a:t>
            </a:r>
            <a:endParaRPr lang="en-US" sz="1500">
              <a:latin typeface="Times New Roman" panose="02020603050405020304" pitchFamily="18" charset="0"/>
              <a:cs typeface="Times New Roman" panose="02020603050405020304" pitchFamily="18" charset="0"/>
            </a:endParaRPr>
          </a:p>
          <a:p>
            <a:r>
              <a:rPr lang="en-US" sz="1500">
                <a:latin typeface="Times New Roman" panose="02020603050405020304" pitchFamily="18" charset="0"/>
                <a:cs typeface="Times New Roman" panose="02020603050405020304" pitchFamily="18" charset="0"/>
              </a:rPr>
              <a:t>&lt;/object&gt;</a:t>
            </a:r>
            <a:endParaRPr lang="en-US" sz="1500">
              <a:latin typeface="Times New Roman" panose="02020603050405020304" pitchFamily="18" charset="0"/>
              <a:cs typeface="Times New Roman" panose="02020603050405020304" pitchFamily="18" charset="0"/>
            </a:endParaRPr>
          </a:p>
          <a:p>
            <a:endParaRPr lang="en-US" sz="1500">
              <a:latin typeface="Times New Roman" panose="02020603050405020304" pitchFamily="18" charset="0"/>
              <a:cs typeface="Times New Roman" panose="02020603050405020304" pitchFamily="18" charset="0"/>
            </a:endParaRPr>
          </a:p>
          <a:p>
            <a:r>
              <a:rPr lang="en-US" sz="1600" b="1" u="sng">
                <a:latin typeface="Times New Roman" panose="02020603050405020304" pitchFamily="18" charset="0"/>
                <a:cs typeface="Times New Roman" panose="02020603050405020304" pitchFamily="18" charset="0"/>
              </a:rPr>
              <a:t>OUTPUT:</a:t>
            </a:r>
            <a:endParaRPr lang="en-US" sz="1600" b="1" u="sng">
              <a:latin typeface="Times New Roman" panose="02020603050405020304" pitchFamily="18" charset="0"/>
              <a:cs typeface="Times New Roman" panose="02020603050405020304" pitchFamily="18" charset="0"/>
            </a:endParaRPr>
          </a:p>
          <a:p>
            <a:endParaRPr lang="en-US" sz="1600" b="1" u="sng">
              <a:latin typeface="Times New Roman" panose="02020603050405020304" pitchFamily="18" charset="0"/>
              <a:cs typeface="Times New Roman" panose="02020603050405020304" pitchFamily="18" charset="0"/>
            </a:endParaRPr>
          </a:p>
        </p:txBody>
      </p:sp>
      <p:pic>
        <p:nvPicPr>
          <p:cNvPr id="11" name="Content Placeholder 10" descr="Screenshot (85)"/>
          <p:cNvPicPr>
            <a:picLocks noChangeAspect="1"/>
          </p:cNvPicPr>
          <p:nvPr>
            <p:ph sz="quarter" idx="1"/>
          </p:nvPr>
        </p:nvPicPr>
        <p:blipFill>
          <a:blip r:embed="rId1"/>
          <a:stretch>
            <a:fillRect/>
          </a:stretch>
        </p:blipFill>
        <p:spPr>
          <a:xfrm>
            <a:off x="1115695" y="4653280"/>
            <a:ext cx="2673350" cy="1787525"/>
          </a:xfrm>
          <a:prstGeom prst="rect">
            <a:avLst/>
          </a:prstGeom>
        </p:spPr>
      </p:pic>
      <p:sp>
        <p:nvSpPr>
          <p:cNvPr id="3" name="Text Box 2"/>
          <p:cNvSpPr txBox="1"/>
          <p:nvPr/>
        </p:nvSpPr>
        <p:spPr>
          <a:xfrm>
            <a:off x="1097280" y="6530340"/>
            <a:ext cx="3186430"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fig:3 Bounding box detection</a:t>
            </a:r>
            <a:endParaRPr lang="en-US" sz="1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467600" cy="586105"/>
          </a:xfrm>
        </p:spPr>
        <p:txBody>
          <a:bodyPr>
            <a:noAutofit/>
          </a:bodyPr>
          <a:lstStyle/>
          <a:p>
            <a:r>
              <a:rPr lang="en-US" altLang="en-IN" sz="2800" dirty="0">
                <a:latin typeface="Times New Roman" panose="02020603050405020304" pitchFamily="18" charset="0"/>
                <a:cs typeface="Times New Roman" panose="02020603050405020304" pitchFamily="18" charset="0"/>
              </a:rPr>
              <a:t>IM</a:t>
            </a:r>
            <a:r>
              <a:rPr lang="en-US" altLang="en-IN" sz="3200" dirty="0">
                <a:latin typeface="Times New Roman" panose="02020603050405020304" pitchFamily="18" charset="0"/>
                <a:cs typeface="Times New Roman" panose="02020603050405020304" pitchFamily="18" charset="0"/>
              </a:rPr>
              <a:t>age segmentation</a:t>
            </a:r>
            <a:r>
              <a:rPr lang="en-IN" sz="3200" dirty="0">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endParaRPr lang="en-US" sz="2000" dirty="0">
              <a:latin typeface="Algerian" panose="04020705040A02060702" pitchFamily="82" charset="0"/>
            </a:endParaRPr>
          </a:p>
        </p:txBody>
      </p:sp>
      <p:sp>
        <p:nvSpPr>
          <p:cNvPr id="11" name="TextBox 10"/>
          <p:cNvSpPr txBox="1"/>
          <p:nvPr/>
        </p:nvSpPr>
        <p:spPr>
          <a:xfrm>
            <a:off x="434975" y="756920"/>
            <a:ext cx="7693660" cy="583565"/>
          </a:xfrm>
          <a:prstGeom prst="rect">
            <a:avLst/>
          </a:prstGeom>
          <a:noFill/>
        </p:spPr>
        <p:txBody>
          <a:bodyPr wrap="square">
            <a:spAutoFit/>
          </a:bodyPr>
          <a:lstStyle/>
          <a:p>
            <a:r>
              <a:rPr lang="en-US" altLang="en-IN" sz="1600" b="1" dirty="0">
                <a:latin typeface="Times New Roman" panose="02020603050405020304" pitchFamily="18" charset="0"/>
                <a:cs typeface="Times New Roman" panose="02020603050405020304" pitchFamily="18" charset="0"/>
              </a:rPr>
              <a:t>Algorithm used:</a:t>
            </a:r>
            <a:endParaRPr lang="en-US" altLang="en-IN" sz="1600" b="1" dirty="0">
              <a:latin typeface="Times New Roman" panose="02020603050405020304" pitchFamily="18" charset="0"/>
              <a:cs typeface="Times New Roman" panose="02020603050405020304" pitchFamily="18" charset="0"/>
            </a:endParaRPr>
          </a:p>
          <a:p>
            <a:r>
              <a:rPr lang="en-US" altLang="en-IN" sz="1600" dirty="0">
                <a:latin typeface="Times New Roman" panose="02020603050405020304" pitchFamily="18" charset="0"/>
                <a:cs typeface="Times New Roman" panose="02020603050405020304" pitchFamily="18" charset="0"/>
              </a:rPr>
              <a:t>                      Faster mask R-CNN</a:t>
            </a:r>
            <a:endParaRPr lang="en-US" altLang="en-IN" sz="1600" dirty="0">
              <a:latin typeface="Times New Roman" panose="02020603050405020304" pitchFamily="18" charset="0"/>
              <a:cs typeface="Times New Roman" panose="02020603050405020304" pitchFamily="18" charset="0"/>
            </a:endParaRPr>
          </a:p>
        </p:txBody>
      </p:sp>
      <p:pic>
        <p:nvPicPr>
          <p:cNvPr id="5" name="Content Placeholder 4" descr="27161df8-36b0-445a-a106-23f76090e0d4"/>
          <p:cNvPicPr>
            <a:picLocks noChangeAspect="1"/>
          </p:cNvPicPr>
          <p:nvPr>
            <p:ph sz="quarter" idx="1"/>
          </p:nvPr>
        </p:nvPicPr>
        <p:blipFill>
          <a:blip r:embed="rId1"/>
          <a:stretch>
            <a:fillRect/>
          </a:stretch>
        </p:blipFill>
        <p:spPr>
          <a:xfrm>
            <a:off x="611505" y="1484630"/>
            <a:ext cx="5156200" cy="2886710"/>
          </a:xfrm>
          <a:prstGeom prst="rect">
            <a:avLst/>
          </a:prstGeom>
        </p:spPr>
      </p:pic>
      <p:sp>
        <p:nvSpPr>
          <p:cNvPr id="6" name="Text Box 5"/>
          <p:cNvSpPr txBox="1"/>
          <p:nvPr/>
        </p:nvSpPr>
        <p:spPr>
          <a:xfrm>
            <a:off x="611505" y="4797425"/>
            <a:ext cx="7722235" cy="1076325"/>
          </a:xfrm>
          <a:prstGeom prst="rect">
            <a:avLst/>
          </a:prstGeom>
          <a:noFill/>
        </p:spPr>
        <p:txBody>
          <a:bodyPr wrap="square" rtlCol="0">
            <a:spAutoFit/>
          </a:bodyPr>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As first RolAlign and consequent CNN is responsible for image segmentation so we took those tho neural with depth 16 layers.</a:t>
            </a:r>
            <a:endParaRPr lang="en-US"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Here not we have done instance segmentation, so that model can handle multiple hand gestures and complex gestures</a:t>
            </a:r>
            <a:endParaRPr lang="en-US" sz="1600">
              <a:latin typeface="Times New Roman" panose="02020603050405020304" pitchFamily="18" charset="0"/>
              <a:cs typeface="Times New Roman" panose="02020603050405020304" pitchFamily="18" charset="0"/>
            </a:endParaRPr>
          </a:p>
        </p:txBody>
      </p:sp>
      <p:sp>
        <p:nvSpPr>
          <p:cNvPr id="7" name="Text Box 6"/>
          <p:cNvSpPr txBox="1"/>
          <p:nvPr/>
        </p:nvSpPr>
        <p:spPr>
          <a:xfrm>
            <a:off x="2087880" y="4419600"/>
            <a:ext cx="3225800" cy="306705"/>
          </a:xfrm>
          <a:prstGeom prst="rect">
            <a:avLst/>
          </a:prstGeom>
          <a:noFill/>
        </p:spPr>
        <p:txBody>
          <a:bodyPr wrap="square" rtlCol="0">
            <a:spAutoFit/>
          </a:bodyPr>
          <a:p>
            <a:r>
              <a:rPr lang="en-US" sz="1400">
                <a:latin typeface="Times New Roman" panose="02020603050405020304" pitchFamily="18" charset="0"/>
                <a:cs typeface="Times New Roman" panose="02020603050405020304" pitchFamily="18" charset="0"/>
              </a:rPr>
              <a:t>fig:4 Faster mask R-CNN Architecture</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9605</Words>
  <Application>WPS Presentation</Application>
  <PresentationFormat>On-screen Show (4:3)</PresentationFormat>
  <Paragraphs>227</Paragraphs>
  <Slides>18</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SimSun</vt:lpstr>
      <vt:lpstr>Wingdings</vt:lpstr>
      <vt:lpstr>Wingdings</vt:lpstr>
      <vt:lpstr>Wingdings 2</vt:lpstr>
      <vt:lpstr>Arial Black</vt:lpstr>
      <vt:lpstr>Times New Roman</vt:lpstr>
      <vt:lpstr>Bookman Old Style</vt:lpstr>
      <vt:lpstr>Yu Gothic UI Semibold</vt:lpstr>
      <vt:lpstr>Rockwell</vt:lpstr>
      <vt:lpstr>Bahnschrift SemiBold</vt:lpstr>
      <vt:lpstr>Algerian</vt:lpstr>
      <vt:lpstr>Cooper Black</vt:lpstr>
      <vt:lpstr>Century Schoolbook</vt:lpstr>
      <vt:lpstr>Microsoft YaHei</vt:lpstr>
      <vt:lpstr>Arial Unicode MS</vt:lpstr>
      <vt:lpstr>Calibri</vt:lpstr>
      <vt:lpstr>Oriel</vt:lpstr>
      <vt:lpstr>A PROJECT on  “SIGN LANGUAGE DETECTION USING DEEP LEARNING” </vt:lpstr>
      <vt:lpstr>CONTENTS</vt:lpstr>
      <vt:lpstr>  INTRODUCTION</vt:lpstr>
      <vt:lpstr> Motivation &amp; OBJECTIVE</vt:lpstr>
      <vt:lpstr>Methodology &amp; Working Principle</vt:lpstr>
      <vt:lpstr>Contd...</vt:lpstr>
      <vt:lpstr> Bounding box detection</vt:lpstr>
      <vt:lpstr>INPUT AND output of Yolo v3 : </vt:lpstr>
      <vt:lpstr>IMage segmentation  </vt:lpstr>
      <vt:lpstr>PowerPoint 演示文稿</vt:lpstr>
      <vt:lpstr>KEY POINT DETECTION</vt:lpstr>
      <vt:lpstr>DATA collection for ACTION detection </vt:lpstr>
      <vt:lpstr>performance of model</vt:lpstr>
      <vt:lpstr>Snaps of sign language detection</vt:lpstr>
      <vt:lpstr>FUTURE ENHANCEMENT</vt:lpstr>
      <vt:lpstr>CONCLUSION</vt:lpstr>
      <vt:lpstr>REFERENCES</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dc:creator>
  <cp:lastModifiedBy>LENOVO</cp:lastModifiedBy>
  <cp:revision>141</cp:revision>
  <dcterms:created xsi:type="dcterms:W3CDTF">2021-11-08T10:48:00Z</dcterms:created>
  <dcterms:modified xsi:type="dcterms:W3CDTF">2022-04-18T00:12:51Z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37D560A1006E4034B9CE88F816998E2D</vt:lpwstr>
  </property>
  <property fmtid="{D5CDD505-2E9C-101B-9397-08002B2CF9AE}" pid="3" name="KSOProductBuildVer">
    <vt:lpwstr>1033-11.2.0.11074</vt:lpwstr>
  </property>
</Properties>
</file>