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70" r:id="rId4"/>
    <p:sldId id="271" r:id="rId5"/>
    <p:sldId id="259" r:id="rId6"/>
    <p:sldId id="260" r:id="rId7"/>
    <p:sldId id="261" r:id="rId8"/>
    <p:sldId id="266" r:id="rId9"/>
    <p:sldId id="273" r:id="rId10"/>
    <p:sldId id="274" r:id="rId11"/>
    <p:sldId id="275" r:id="rId12"/>
    <p:sldId id="281" r:id="rId13"/>
    <p:sldId id="280" r:id="rId14"/>
    <p:sldId id="276" r:id="rId15"/>
    <p:sldId id="264" r:id="rId16"/>
    <p:sldId id="263" r:id="rId17"/>
    <p:sldId id="269" r:id="rId18"/>
    <p:sldId id="265" r:id="rId19"/>
    <p:sldId id="267" r:id="rId20"/>
    <p:sldId id="278" r:id="rId21"/>
    <p:sldId id="279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A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3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0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493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738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7341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5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62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0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6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0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9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2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4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9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5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8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53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ishing.org/what-is-phishing" TargetMode="External"/><Relationship Id="rId2" Type="http://schemas.openxmlformats.org/officeDocument/2006/relationships/hyperlink" Target="https://books.google.co.in/books?hl=en&amp;lr=&amp;id=7sYpEAAAQBAJ&amp;oi=fnd&amp;pg=PA143&amp;dq=phishing+predi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mperva.com/learn/application-security/phishing-attack-scam/" TargetMode="External"/><Relationship Id="rId4" Type="http://schemas.openxmlformats.org/officeDocument/2006/relationships/hyperlink" Target="https://en.wikipedia.org/wiki/Phishing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217653"/>
            <a:ext cx="7731824" cy="1078302"/>
          </a:xfrm>
        </p:spPr>
        <p:txBody>
          <a:bodyPr/>
          <a:lstStyle/>
          <a:p>
            <a:r>
              <a:rPr lang="en-IN" sz="2400" dirty="0">
                <a:solidFill>
                  <a:schemeClr val="tx1"/>
                </a:solidFill>
                <a:latin typeface="Monotype Corsiva" panose="03010101010201010101" pitchFamily="66" charset="0"/>
              </a:rPr>
              <a:t>	</a:t>
            </a:r>
            <a:r>
              <a:rPr lang="en-IN" sz="2400" dirty="0" smtClean="0">
                <a:solidFill>
                  <a:schemeClr val="tx1"/>
                </a:solidFill>
                <a:latin typeface="Monotype Corsiva" panose="03010101010201010101" pitchFamily="66" charset="0"/>
              </a:rPr>
              <a:t>  Department of Computer Science and Engineering	 		 </a:t>
            </a:r>
            <a:r>
              <a:rPr lang="en-IN" sz="2400" dirty="0">
                <a:solidFill>
                  <a:schemeClr val="tx1"/>
                </a:solidFill>
                <a:latin typeface="Algerian" panose="04020705040A02060702" pitchFamily="82" charset="0"/>
              </a:rPr>
              <a:t/>
            </a:r>
            <a:br>
              <a:rPr lang="en-IN" sz="2400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3200" dirty="0" smtClean="0">
                <a:solidFill>
                  <a:schemeClr val="tx1"/>
                </a:solidFill>
                <a:latin typeface="Algerian" panose="04020705040A02060702" pitchFamily="82" charset="0"/>
              </a:rPr>
              <a:t/>
            </a:r>
            <a:br>
              <a:rPr lang="en-IN" sz="3200" dirty="0" smtClean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28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A Project On Phishing Sites Predictor</a:t>
            </a:r>
            <a:br>
              <a:rPr lang="en-IN" sz="2800" dirty="0" smtClean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IN" sz="2800" dirty="0" smtClean="0">
                <a:latin typeface="Algerian" panose="04020705040A02060702" pitchFamily="82" charset="0"/>
              </a:rPr>
              <a:t/>
            </a:r>
            <a:br>
              <a:rPr lang="en-IN" sz="2800" dirty="0" smtClean="0">
                <a:latin typeface="Algerian" panose="04020705040A02060702" pitchFamily="82" charset="0"/>
              </a:rPr>
            </a:br>
            <a:r>
              <a:rPr lang="en-IN" sz="2800" dirty="0" smtClean="0">
                <a:latin typeface="Algerian" panose="04020705040A02060702" pitchFamily="82" charset="0"/>
              </a:rPr>
              <a:t/>
            </a:r>
            <a:br>
              <a:rPr lang="en-IN" sz="2800" dirty="0" smtClean="0">
                <a:latin typeface="Algerian" panose="04020705040A02060702" pitchFamily="82" charset="0"/>
              </a:rPr>
            </a:b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026" y="2932981"/>
            <a:ext cx="9428672" cy="3925018"/>
          </a:xfrm>
        </p:spPr>
        <p:txBody>
          <a:bodyPr>
            <a:normAutofit fontScale="62500" lnSpcReduction="20000"/>
          </a:bodyPr>
          <a:lstStyle/>
          <a:p>
            <a:pPr algn="ctr"/>
            <a:endParaRPr lang="en-IN" sz="2600" i="1" dirty="0" smtClean="0">
              <a:solidFill>
                <a:schemeClr val="accent5">
                  <a:lumMod val="5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algn="ctr"/>
            <a:r>
              <a:rPr lang="en-IN" sz="26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Submitted by  </a:t>
            </a:r>
            <a:r>
              <a:rPr lang="en-IN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:-</a:t>
            </a:r>
          </a:p>
          <a:p>
            <a:pPr algn="ctr"/>
            <a:endParaRPr lang="en-IN" dirty="0" smtClean="0">
              <a:solidFill>
                <a:schemeClr val="accent3">
                  <a:lumMod val="60000"/>
                  <a:lumOff val="40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algn="ctr"/>
            <a:r>
              <a:rPr lang="en-IN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Ashish Kumar Sahu 		1801106122</a:t>
            </a:r>
          </a:p>
          <a:p>
            <a:pPr algn="ctr"/>
            <a:r>
              <a:rPr lang="en-IN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Sridhar Prasad Dash 		1801106536</a:t>
            </a:r>
          </a:p>
          <a:p>
            <a:pPr algn="ctr"/>
            <a:r>
              <a:rPr lang="en-IN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Srijeeth Panda 			1801106537  </a:t>
            </a:r>
          </a:p>
          <a:p>
            <a:pPr algn="ctr"/>
            <a:r>
              <a:rPr lang="en-IN" sz="22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Debasish Behera 		1921106026</a:t>
            </a:r>
            <a:r>
              <a:rPr lang="en-IN" dirty="0" smtClean="0"/>
              <a:t>                                                                                    </a:t>
            </a:r>
          </a:p>
          <a:p>
            <a:endParaRPr lang="en-IN" dirty="0" smtClean="0"/>
          </a:p>
          <a:p>
            <a:pPr algn="l"/>
            <a:endParaRPr lang="en-IN" dirty="0" smtClean="0"/>
          </a:p>
          <a:p>
            <a:pPr algn="l"/>
            <a:r>
              <a:rPr lang="en-IN" sz="2000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Guided By </a:t>
            </a:r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 :- 										</a:t>
            </a:r>
          </a:p>
          <a:p>
            <a:pPr algn="l"/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Ms Arunima Hota									</a:t>
            </a:r>
          </a:p>
          <a:p>
            <a:pPr algn="l"/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Dept. of Computer Science and Engineering,					</a:t>
            </a:r>
          </a:p>
          <a:p>
            <a:pPr algn="l"/>
            <a:r>
              <a:rPr lang="en-IN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CET-B				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45" y="283920"/>
            <a:ext cx="1449990" cy="1449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35" y="283920"/>
            <a:ext cx="7081297" cy="107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7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715995"/>
            <a:ext cx="6904318" cy="164764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163903"/>
            <a:ext cx="8596668" cy="698740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Logistic Regression Algorithm</a:t>
            </a:r>
            <a:endParaRPr lang="en-IN" sz="28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74" y="2467155"/>
            <a:ext cx="7000607" cy="4295954"/>
          </a:xfrm>
          <a:prstGeom prst="rect">
            <a:avLst/>
          </a:prstGeom>
        </p:spPr>
      </p:pic>
      <p:sp>
        <p:nvSpPr>
          <p:cNvPr id="8" name="Equal 7"/>
          <p:cNvSpPr/>
          <p:nvPr/>
        </p:nvSpPr>
        <p:spPr>
          <a:xfrm>
            <a:off x="1250831" y="2296784"/>
            <a:ext cx="2035834" cy="66855"/>
          </a:xfrm>
          <a:prstGeom prst="mathEqual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86666" y="2124254"/>
            <a:ext cx="2044460" cy="2393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Accuracy of LR algo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13313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2529"/>
            <a:ext cx="8596668" cy="612476"/>
          </a:xfrm>
        </p:spPr>
        <p:txBody>
          <a:bodyPr/>
          <a:lstStyle/>
          <a:p>
            <a:r>
              <a:rPr lang="en-IN" sz="28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MultinomialNB </a:t>
            </a:r>
            <a:r>
              <a:rPr lang="en-IN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Algorithm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26" y="718150"/>
            <a:ext cx="7002095" cy="16955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5" y="2504895"/>
            <a:ext cx="6797615" cy="4292718"/>
          </a:xfrm>
          <a:prstGeom prst="rect">
            <a:avLst/>
          </a:prstGeom>
        </p:spPr>
      </p:pic>
      <p:sp>
        <p:nvSpPr>
          <p:cNvPr id="5" name="Equal 4"/>
          <p:cNvSpPr/>
          <p:nvPr/>
        </p:nvSpPr>
        <p:spPr>
          <a:xfrm>
            <a:off x="1346013" y="2286000"/>
            <a:ext cx="2199444" cy="67303"/>
          </a:xfrm>
          <a:prstGeom prst="mathEqual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46417" y="2134408"/>
            <a:ext cx="2751826" cy="249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Accuracy of MultinomialNB algo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79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50167"/>
            <a:ext cx="8596668" cy="69873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prstClr val="white"/>
                </a:solidFill>
                <a:latin typeface="Berlin Sans FB Demi" panose="020E0802020502020306" pitchFamily="34" charset="0"/>
              </a:rPr>
              <a:t>Pipelining the Model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130061"/>
            <a:ext cx="8596668" cy="4257788"/>
          </a:xfrm>
        </p:spPr>
        <p:txBody>
          <a:bodyPr/>
          <a:lstStyle/>
          <a:p>
            <a:r>
              <a:rPr lang="en-IN" dirty="0" smtClean="0"/>
              <a:t>ML pipeline is a means of automating the machine learning workflow by enabling data to be transformed and correlated into a model that can then be analysed to achieve outputs. </a:t>
            </a:r>
            <a:endParaRPr lang="en-IN" dirty="0"/>
          </a:p>
          <a:p>
            <a:r>
              <a:rPr lang="en-IN" dirty="0" smtClean="0"/>
              <a:t>This type of ML pipeline makes the process of inputting data into ML model fully automated.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3114222"/>
            <a:ext cx="8804120" cy="304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88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677712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prstClr val="white"/>
                </a:solidFill>
                <a:latin typeface="Berlin Sans FB Demi" panose="020E0802020502020306" pitchFamily="34" charset="0"/>
              </a:rPr>
              <a:t>Pipelining the Model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69343"/>
            <a:ext cx="9967662" cy="18201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75223"/>
            <a:ext cx="8851051" cy="4347713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839051" y="1998632"/>
            <a:ext cx="2751826" cy="249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Accuracy </a:t>
            </a:r>
            <a:r>
              <a:rPr lang="en-IN" sz="1400" dirty="0" smtClean="0"/>
              <a:t>after Pipelining</a:t>
            </a:r>
            <a:endParaRPr lang="en-IN" sz="1400" dirty="0"/>
          </a:p>
        </p:txBody>
      </p:sp>
      <p:sp>
        <p:nvSpPr>
          <p:cNvPr id="6" name="Equal 5"/>
          <p:cNvSpPr/>
          <p:nvPr/>
        </p:nvSpPr>
        <p:spPr>
          <a:xfrm>
            <a:off x="1147605" y="2261198"/>
            <a:ext cx="1854387" cy="45719"/>
          </a:xfrm>
          <a:prstGeom prst="mathEqual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26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9395"/>
            <a:ext cx="8596668" cy="560717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Create the </a:t>
            </a:r>
            <a:r>
              <a:rPr lang="en-IN" sz="2800" dirty="0">
                <a:solidFill>
                  <a:schemeClr val="tx1"/>
                </a:solidFill>
                <a:latin typeface="Berlin Sans FB Demi" panose="020E0802020502020306" pitchFamily="34" charset="0"/>
              </a:rPr>
              <a:t>M</a:t>
            </a:r>
            <a:r>
              <a:rPr lang="en-IN" sz="28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odel File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22" y="848866"/>
            <a:ext cx="9389692" cy="37145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4761781"/>
            <a:ext cx="6443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We dump the model into a pkl file and use it in the main function.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0797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3902"/>
            <a:ext cx="8596668" cy="638355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1"/>
                </a:solidFill>
                <a:latin typeface="Algerian" panose="04020705040A02060702" pitchFamily="82" charset="0"/>
              </a:rPr>
              <a:t>Model Deployment using FASTAPI</a:t>
            </a:r>
            <a:endParaRPr lang="en-IN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32" y="1897811"/>
            <a:ext cx="9385540" cy="46508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1872" y="871268"/>
            <a:ext cx="837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Open the PowerShell/Command Prompt and Enter </a:t>
            </a:r>
          </a:p>
          <a:p>
            <a:r>
              <a:rPr lang="en-IN" dirty="0" smtClean="0"/>
              <a:t>“ </a:t>
            </a:r>
            <a:r>
              <a:rPr lang="en-IN" dirty="0" err="1" smtClean="0"/>
              <a:t>uvicorn</a:t>
            </a:r>
            <a:r>
              <a:rPr lang="en-IN" dirty="0" smtClean="0"/>
              <a:t> </a:t>
            </a:r>
            <a:r>
              <a:rPr lang="en-IN" dirty="0" err="1" smtClean="0"/>
              <a:t>main:app</a:t>
            </a:r>
            <a:r>
              <a:rPr lang="en-IN" dirty="0" smtClean="0"/>
              <a:t> --reload”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29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6689"/>
            <a:ext cx="8596668" cy="594433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1"/>
                </a:solidFill>
                <a:latin typeface="Algerian" panose="04020705040A02060702" pitchFamily="82" charset="0"/>
              </a:rPr>
              <a:t>How To Use :-</a:t>
            </a:r>
            <a:endParaRPr lang="en-IN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1750178"/>
            <a:ext cx="10058400" cy="4876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488" y="3298960"/>
            <a:ext cx="603556" cy="2255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939946"/>
            <a:ext cx="856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After Deploying the Model, open your Browser and enter the Local Host Address</a:t>
            </a:r>
          </a:p>
          <a:p>
            <a:r>
              <a:rPr lang="en-IN" dirty="0" smtClean="0"/>
              <a:t>“ 127.0.0.1:8000/docs” and </a:t>
            </a:r>
            <a:r>
              <a:rPr lang="en-IN" dirty="0"/>
              <a:t>P</a:t>
            </a:r>
            <a:r>
              <a:rPr lang="en-IN" dirty="0" smtClean="0"/>
              <a:t>ress Enter.</a:t>
            </a:r>
            <a:endParaRPr lang="en-IN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9825486" y="3157267"/>
            <a:ext cx="1647645" cy="517585"/>
          </a:xfrm>
          <a:prstGeom prst="round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/>
              <a:t>Click Here to Enter the Site </a:t>
            </a:r>
          </a:p>
        </p:txBody>
      </p:sp>
    </p:spTree>
    <p:extLst>
      <p:ext uri="{BB962C8B-B14F-4D97-AF65-F5344CB8AC3E}">
        <p14:creationId xmlns:p14="http://schemas.microsoft.com/office/powerpoint/2010/main" val="3995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8023"/>
            <a:ext cx="8596668" cy="810883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  <a:latin typeface="Algerian" panose="04020705040A02060702" pitchFamily="82" charset="0"/>
              </a:rPr>
              <a:t>How To Use :-</a:t>
            </a:r>
            <a:endParaRPr lang="en-IN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10" y="948906"/>
            <a:ext cx="10058400" cy="4922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277" y="3410394"/>
            <a:ext cx="603556" cy="178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883" y="3948901"/>
            <a:ext cx="537892" cy="2119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517" y="4160892"/>
            <a:ext cx="1656272" cy="39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Round Diagonal Corner Rectangle 8"/>
          <p:cNvSpPr/>
          <p:nvPr/>
        </p:nvSpPr>
        <p:spPr>
          <a:xfrm>
            <a:off x="4735902" y="3295291"/>
            <a:ext cx="1889185" cy="448573"/>
          </a:xfrm>
          <a:prstGeom prst="round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Enter the Website here to Check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9853778" y="3877056"/>
            <a:ext cx="1627980" cy="355680"/>
          </a:xfrm>
          <a:prstGeom prst="round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/>
              <a:t>Click on Execute </a:t>
            </a:r>
          </a:p>
        </p:txBody>
      </p:sp>
    </p:spTree>
    <p:extLst>
      <p:ext uri="{BB962C8B-B14F-4D97-AF65-F5344CB8AC3E}">
        <p14:creationId xmlns:p14="http://schemas.microsoft.com/office/powerpoint/2010/main" val="160457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4672"/>
            <a:ext cx="8596668" cy="664234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Predicting Good Sites</a:t>
            </a:r>
            <a:endParaRPr lang="en-IN" sz="32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45" y="849211"/>
            <a:ext cx="10058400" cy="5713281"/>
          </a:xfrm>
          <a:prstGeom prst="rect">
            <a:avLst/>
          </a:prstGeom>
        </p:spPr>
      </p:pic>
      <p:sp>
        <p:nvSpPr>
          <p:cNvPr id="13" name="Left Arrow 12"/>
          <p:cNvSpPr/>
          <p:nvPr/>
        </p:nvSpPr>
        <p:spPr>
          <a:xfrm>
            <a:off x="4382219" y="2380892"/>
            <a:ext cx="593449" cy="215660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Left Arrow 13"/>
          <p:cNvSpPr/>
          <p:nvPr/>
        </p:nvSpPr>
        <p:spPr>
          <a:xfrm>
            <a:off x="4382219" y="5727940"/>
            <a:ext cx="593449" cy="24153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nip Diagonal Corner Rectangle 14"/>
          <p:cNvSpPr/>
          <p:nvPr/>
        </p:nvSpPr>
        <p:spPr>
          <a:xfrm>
            <a:off x="5357004" y="2303253"/>
            <a:ext cx="1673524" cy="422694"/>
          </a:xfrm>
          <a:prstGeom prst="snip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Giving Inputs in URLs</a:t>
            </a:r>
            <a:endParaRPr lang="en-IN" sz="1200" dirty="0"/>
          </a:p>
        </p:txBody>
      </p:sp>
      <p:sp>
        <p:nvSpPr>
          <p:cNvPr id="16" name="Snip Diagonal Corner Rectangle 15"/>
          <p:cNvSpPr/>
          <p:nvPr/>
        </p:nvSpPr>
        <p:spPr>
          <a:xfrm>
            <a:off x="5357004" y="5460521"/>
            <a:ext cx="2329131" cy="590909"/>
          </a:xfrm>
          <a:prstGeom prst="snip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You can see the Model is Predicting the correct Output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1801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8409"/>
            <a:ext cx="8596668" cy="681486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Algerian" panose="04020705040A02060702" pitchFamily="82" charset="0"/>
              </a:rPr>
              <a:t>Predicting</a:t>
            </a:r>
            <a:r>
              <a:rPr lang="en-IN" dirty="0" smtClean="0">
                <a:latin typeface="Algerian" panose="04020705040A02060702" pitchFamily="82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Algerian" panose="04020705040A02060702" pitchFamily="82" charset="0"/>
              </a:rPr>
              <a:t>Phishing</a:t>
            </a:r>
            <a:r>
              <a:rPr lang="en-IN" dirty="0" smtClean="0">
                <a:latin typeface="Algerian" panose="04020705040A02060702" pitchFamily="82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Algerian" panose="04020705040A02060702" pitchFamily="82" charset="0"/>
              </a:rPr>
              <a:t>Sites</a:t>
            </a:r>
            <a:endParaRPr lang="en-IN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72" y="879895"/>
            <a:ext cx="10058400" cy="5671516"/>
          </a:xfrm>
          <a:prstGeom prst="rect">
            <a:avLst/>
          </a:prstGeom>
        </p:spPr>
      </p:pic>
      <p:sp>
        <p:nvSpPr>
          <p:cNvPr id="4" name="Left Arrow 3"/>
          <p:cNvSpPr/>
          <p:nvPr/>
        </p:nvSpPr>
        <p:spPr>
          <a:xfrm>
            <a:off x="4382219" y="2380892"/>
            <a:ext cx="593449" cy="215660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nip Diagonal Corner Rectangle 4"/>
          <p:cNvSpPr/>
          <p:nvPr/>
        </p:nvSpPr>
        <p:spPr>
          <a:xfrm>
            <a:off x="5357004" y="2303253"/>
            <a:ext cx="1673524" cy="422694"/>
          </a:xfrm>
          <a:prstGeom prst="snip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Giving Inputs in URLs</a:t>
            </a:r>
            <a:endParaRPr lang="en-IN" sz="1200" dirty="0"/>
          </a:p>
        </p:txBody>
      </p:sp>
      <p:sp>
        <p:nvSpPr>
          <p:cNvPr id="6" name="Left Arrow 5"/>
          <p:cNvSpPr/>
          <p:nvPr/>
        </p:nvSpPr>
        <p:spPr>
          <a:xfrm>
            <a:off x="4382219" y="5727940"/>
            <a:ext cx="593449" cy="241539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nip Diagonal Corner Rectangle 6"/>
          <p:cNvSpPr/>
          <p:nvPr/>
        </p:nvSpPr>
        <p:spPr>
          <a:xfrm>
            <a:off x="5357004" y="5460521"/>
            <a:ext cx="2329131" cy="590909"/>
          </a:xfrm>
          <a:prstGeom prst="snip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You can see the Model is Predicting the correct Output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54566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7035"/>
            <a:ext cx="8596668" cy="785004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Algerian" panose="04020705040A02060702" pitchFamily="82" charset="0"/>
              </a:rPr>
              <a:t>Contents</a:t>
            </a:r>
            <a:endParaRPr lang="en-IN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92039"/>
            <a:ext cx="8596668" cy="5049324"/>
          </a:xfrm>
        </p:spPr>
        <p:txBody>
          <a:bodyPr/>
          <a:lstStyle/>
          <a:p>
            <a:r>
              <a:rPr lang="en-IN" sz="2400" b="1" dirty="0" smtClean="0">
                <a:latin typeface="Goudy Old Style" panose="02020502050305020303" pitchFamily="18" charset="0"/>
              </a:rPr>
              <a:t>Introduction</a:t>
            </a:r>
          </a:p>
          <a:p>
            <a:r>
              <a:rPr lang="en-IN" sz="2400" b="1" dirty="0" smtClean="0">
                <a:latin typeface="Goudy Old Style" panose="02020502050305020303" pitchFamily="18" charset="0"/>
              </a:rPr>
              <a:t>Objective</a:t>
            </a:r>
          </a:p>
          <a:p>
            <a:r>
              <a:rPr lang="en-IN" sz="2400" b="1" dirty="0" smtClean="0">
                <a:latin typeface="Goudy Old Style" panose="02020502050305020303" pitchFamily="18" charset="0"/>
              </a:rPr>
              <a:t>Methodology</a:t>
            </a:r>
          </a:p>
          <a:p>
            <a:r>
              <a:rPr lang="en-IN" sz="2400" b="1" dirty="0" smtClean="0">
                <a:latin typeface="Goudy Old Style" panose="02020502050305020303" pitchFamily="18" charset="0"/>
              </a:rPr>
              <a:t>Overview</a:t>
            </a:r>
          </a:p>
          <a:p>
            <a:r>
              <a:rPr lang="en-IN" sz="2400" b="1" dirty="0" smtClean="0">
                <a:latin typeface="Goudy Old Style" panose="02020502050305020303" pitchFamily="18" charset="0"/>
              </a:rPr>
              <a:t>Working</a:t>
            </a:r>
          </a:p>
          <a:p>
            <a:r>
              <a:rPr lang="en-IN" sz="2400" b="1" dirty="0" smtClean="0">
                <a:latin typeface="Goudy Old Style" panose="02020502050305020303" pitchFamily="18" charset="0"/>
              </a:rPr>
              <a:t>Model Deployment</a:t>
            </a:r>
          </a:p>
          <a:p>
            <a:r>
              <a:rPr lang="en-IN" sz="2400" b="1" dirty="0" smtClean="0">
                <a:latin typeface="Goudy Old Style" panose="02020502050305020303" pitchFamily="18" charset="0"/>
              </a:rPr>
              <a:t>Conclusion</a:t>
            </a:r>
          </a:p>
          <a:p>
            <a:r>
              <a:rPr lang="en-IN" sz="2400" b="1" dirty="0" smtClean="0">
                <a:latin typeface="Goudy Old Style" panose="02020502050305020303" pitchFamily="18" charset="0"/>
              </a:rPr>
              <a:t>References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9579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50167"/>
            <a:ext cx="8596668" cy="767750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Conclusion :-</a:t>
            </a:r>
            <a:endParaRPr lang="en-IN" sz="3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216325"/>
            <a:ext cx="8596668" cy="4171523"/>
          </a:xfrm>
        </p:spPr>
        <p:txBody>
          <a:bodyPr/>
          <a:lstStyle/>
          <a:p>
            <a:r>
              <a:rPr lang="en-IN" dirty="0" smtClean="0"/>
              <a:t>Phishing websites are expected to be more stylish in the future. Therefore, predicting and blocking phishing websites is a critical step towards a untroubled internet experience. </a:t>
            </a:r>
          </a:p>
          <a:p>
            <a:r>
              <a:rPr lang="en-IN" dirty="0" smtClean="0"/>
              <a:t>This Predictor successfully and accurately overcomes that crucial problem and is faster than other web applications since it is deployed using FastAPI.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41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0936"/>
            <a:ext cx="8596668" cy="845389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Algerian" panose="04020705040A02060702" pitchFamily="82" charset="0"/>
              </a:rPr>
              <a:t>References :-</a:t>
            </a:r>
            <a:endParaRPr lang="en-IN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7479"/>
            <a:ext cx="8596668" cy="4643883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hlinkClick r:id="rId2"/>
              </a:rPr>
              <a:t>https://books.google.co.in/books?hl=en&amp;lr=&amp;</a:t>
            </a:r>
            <a:r>
              <a:rPr lang="en-IN" dirty="0" smtClean="0">
                <a:solidFill>
                  <a:schemeClr val="tx1"/>
                </a:solidFill>
                <a:hlinkClick r:id="rId2"/>
              </a:rPr>
              <a:t>id=7sYpEAAAQBAJ&amp;oi=fnd&amp;pg=PA143&amp;dq=phishing+prediction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IN" dirty="0" smtClean="0">
                <a:solidFill>
                  <a:schemeClr val="tx1"/>
                </a:solidFill>
                <a:hlinkClick r:id="rId3"/>
              </a:rPr>
              <a:t>www.phishing.org/what-is-phishing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en-IN" dirty="0" smtClean="0">
                <a:solidFill>
                  <a:schemeClr val="tx1"/>
                </a:solidFill>
                <a:hlinkClick r:id="rId4"/>
              </a:rPr>
              <a:t>en.wikipedia.org/wiki/Phishing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  <a:hlinkClick r:id="rId5"/>
              </a:rPr>
              <a:t>https://www.imperva.com/learn/application-security/phishing-attack-scam/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02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70009"/>
            <a:ext cx="9760627" cy="2130723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  <a:endParaRPr lang="en-IN" sz="60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68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41540"/>
            <a:ext cx="8596668" cy="759124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Introduction</a:t>
            </a:r>
            <a:endParaRPr lang="en-IN" sz="3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660" y="1000664"/>
            <a:ext cx="9782355" cy="5779697"/>
          </a:xfrm>
        </p:spPr>
        <p:txBody>
          <a:bodyPr>
            <a:normAutofit/>
          </a:bodyPr>
          <a:lstStyle/>
          <a:p>
            <a:r>
              <a:rPr lang="en-IN" sz="1800" dirty="0" smtClean="0"/>
              <a:t>Phishing is a cybercrime in which a target or targets are contacted by email, telephone or text message by someone posing as a legitimate institution to lure individuals into providing sensitive data such as personally identifiable information, banking and credit card details, and passwords. </a:t>
            </a:r>
            <a:endParaRPr lang="en-IN" sz="1800" dirty="0"/>
          </a:p>
          <a:p>
            <a:r>
              <a:rPr lang="en-IN" sz="1800" dirty="0"/>
              <a:t>This information is then used to access important accounts and can result in identity theft and financial loss.</a:t>
            </a:r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932" y="3037663"/>
            <a:ext cx="7546071" cy="36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7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6045"/>
            <a:ext cx="8596668" cy="759125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Objective:-</a:t>
            </a:r>
            <a:endParaRPr lang="en-IN" sz="3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328468"/>
            <a:ext cx="8596669" cy="3873260"/>
          </a:xfrm>
        </p:spPr>
        <p:txBody>
          <a:bodyPr/>
          <a:lstStyle/>
          <a:p>
            <a:r>
              <a:rPr lang="en-IN" dirty="0"/>
              <a:t>Building/ Training a Model to predict whether the website is a Phishing website or not</a:t>
            </a:r>
            <a:r>
              <a:rPr lang="en-IN" dirty="0" smtClean="0"/>
              <a:t>.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Predicting and stopping fraudulent websites is a critical step towards protecting online transactions.</a:t>
            </a:r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13" y="3265098"/>
            <a:ext cx="3446739" cy="19366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9556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6815"/>
            <a:ext cx="8596668" cy="802257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Algerian" panose="04020705040A02060702" pitchFamily="82" charset="0"/>
              </a:rPr>
              <a:t>Methodology :-</a:t>
            </a:r>
            <a:endParaRPr lang="en-IN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Round Single Corner Rectangle 2"/>
          <p:cNvSpPr/>
          <p:nvPr/>
        </p:nvSpPr>
        <p:spPr>
          <a:xfrm>
            <a:off x="1431985" y="1362974"/>
            <a:ext cx="2458528" cy="595222"/>
          </a:xfrm>
          <a:prstGeom prst="round1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Collection</a:t>
            </a:r>
            <a:r>
              <a:rPr lang="en-IN" dirty="0" smtClean="0"/>
              <a:t> </a:t>
            </a:r>
            <a:r>
              <a:rPr lang="en-IN" b="1" dirty="0" smtClean="0"/>
              <a:t>Of</a:t>
            </a:r>
            <a:r>
              <a:rPr lang="en-IN" dirty="0" smtClean="0"/>
              <a:t> </a:t>
            </a:r>
            <a:r>
              <a:rPr lang="en-IN" b="1" dirty="0" smtClean="0"/>
              <a:t>Data</a:t>
            </a:r>
            <a:endParaRPr lang="en-IN" b="1" dirty="0"/>
          </a:p>
        </p:txBody>
      </p:sp>
      <p:sp>
        <p:nvSpPr>
          <p:cNvPr id="4" name="Down Arrow 3"/>
          <p:cNvSpPr/>
          <p:nvPr/>
        </p:nvSpPr>
        <p:spPr>
          <a:xfrm>
            <a:off x="2367950" y="2027207"/>
            <a:ext cx="586597" cy="603849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 Single Corner Rectangle 5"/>
          <p:cNvSpPr/>
          <p:nvPr/>
        </p:nvSpPr>
        <p:spPr>
          <a:xfrm>
            <a:off x="1431985" y="2700067"/>
            <a:ext cx="2458528" cy="698740"/>
          </a:xfrm>
          <a:prstGeom prst="round1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Split the Data into Train and Test set</a:t>
            </a:r>
            <a:endParaRPr lang="en-IN" b="1" dirty="0"/>
          </a:p>
        </p:txBody>
      </p:sp>
      <p:sp>
        <p:nvSpPr>
          <p:cNvPr id="7" name="Down Arrow 6"/>
          <p:cNvSpPr/>
          <p:nvPr/>
        </p:nvSpPr>
        <p:spPr>
          <a:xfrm>
            <a:off x="6257171" y="3476445"/>
            <a:ext cx="632316" cy="67286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4233794" y="2872594"/>
            <a:ext cx="741873" cy="43132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 Single Corner Rectangle 9"/>
          <p:cNvSpPr/>
          <p:nvPr/>
        </p:nvSpPr>
        <p:spPr>
          <a:xfrm>
            <a:off x="5331125" y="2786331"/>
            <a:ext cx="2484408" cy="603849"/>
          </a:xfrm>
          <a:prstGeom prst="round1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Build</a:t>
            </a:r>
            <a:r>
              <a:rPr lang="en-IN" dirty="0" smtClean="0"/>
              <a:t> </a:t>
            </a:r>
            <a:r>
              <a:rPr lang="en-IN" b="1" dirty="0" smtClean="0"/>
              <a:t>The</a:t>
            </a:r>
            <a:r>
              <a:rPr lang="en-IN" dirty="0" smtClean="0"/>
              <a:t> </a:t>
            </a:r>
            <a:r>
              <a:rPr lang="en-IN" b="1" dirty="0" smtClean="0"/>
              <a:t>Model</a:t>
            </a:r>
            <a:endParaRPr lang="en-IN" b="1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5331125" y="4313207"/>
            <a:ext cx="2484407" cy="612476"/>
          </a:xfrm>
          <a:prstGeom prst="round1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Train The Model</a:t>
            </a:r>
            <a:endParaRPr lang="en-IN" b="1" dirty="0"/>
          </a:p>
        </p:txBody>
      </p:sp>
      <p:sp>
        <p:nvSpPr>
          <p:cNvPr id="12" name="Left Arrow 11"/>
          <p:cNvSpPr/>
          <p:nvPr/>
        </p:nvSpPr>
        <p:spPr>
          <a:xfrm>
            <a:off x="4232018" y="4399471"/>
            <a:ext cx="724619" cy="439947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 Single Corner Rectangle 12"/>
          <p:cNvSpPr/>
          <p:nvPr/>
        </p:nvSpPr>
        <p:spPr>
          <a:xfrm>
            <a:off x="1431984" y="4313207"/>
            <a:ext cx="2458529" cy="612476"/>
          </a:xfrm>
          <a:prstGeom prst="round1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Import Links to Prediction</a:t>
            </a:r>
            <a:endParaRPr lang="en-IN" b="1" dirty="0"/>
          </a:p>
        </p:txBody>
      </p:sp>
      <p:sp>
        <p:nvSpPr>
          <p:cNvPr id="14" name="Down Arrow 13"/>
          <p:cNvSpPr/>
          <p:nvPr/>
        </p:nvSpPr>
        <p:spPr>
          <a:xfrm>
            <a:off x="2367950" y="5020573"/>
            <a:ext cx="685801" cy="73324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>
            <a:off x="4232018" y="5934975"/>
            <a:ext cx="743649" cy="47445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5650302" y="5365630"/>
            <a:ext cx="1811547" cy="133709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Results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7" name="Round Single Corner Rectangle 16"/>
          <p:cNvSpPr/>
          <p:nvPr/>
        </p:nvSpPr>
        <p:spPr>
          <a:xfrm>
            <a:off x="1431984" y="5934975"/>
            <a:ext cx="2458529" cy="560716"/>
          </a:xfrm>
          <a:prstGeom prst="round1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Deploy The Model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9201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65826"/>
            <a:ext cx="8596668" cy="836763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Algerian" panose="04020705040A02060702" pitchFamily="82" charset="0"/>
              </a:rPr>
              <a:t>Project Overview :-</a:t>
            </a:r>
            <a:endParaRPr lang="en-IN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5554"/>
            <a:ext cx="3217653" cy="1791086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3407434" y="2940546"/>
            <a:ext cx="741871" cy="62110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 Diagonal Corner Rectangle 4"/>
          <p:cNvSpPr/>
          <p:nvPr/>
        </p:nvSpPr>
        <p:spPr>
          <a:xfrm>
            <a:off x="4339086" y="2604116"/>
            <a:ext cx="2380891" cy="1293962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Classifier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909758" y="2940546"/>
            <a:ext cx="741871" cy="62110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uble Brace 11"/>
          <p:cNvSpPr/>
          <p:nvPr/>
        </p:nvSpPr>
        <p:spPr>
          <a:xfrm>
            <a:off x="8238226" y="2199736"/>
            <a:ext cx="2363638" cy="1880558"/>
          </a:xfrm>
          <a:prstGeom prst="bracePair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Target Label</a:t>
            </a:r>
          </a:p>
          <a:p>
            <a:pPr algn="ctr"/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/>
              <a:t>Phishing Site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/>
              <a:t>Not Phishing Site</a:t>
            </a:r>
            <a:endParaRPr lang="en-IN" dirty="0"/>
          </a:p>
        </p:txBody>
      </p:sp>
      <p:sp>
        <p:nvSpPr>
          <p:cNvPr id="13" name="Double Bracket 12"/>
          <p:cNvSpPr/>
          <p:nvPr/>
        </p:nvSpPr>
        <p:spPr>
          <a:xfrm>
            <a:off x="4339086" y="4146640"/>
            <a:ext cx="2380891" cy="804922"/>
          </a:xfrm>
          <a:prstGeom prst="bracketPair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/>
              <a:t>Training links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smtClean="0"/>
              <a:t>Testing links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20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8190"/>
            <a:ext cx="8596668" cy="690111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Algerian" panose="04020705040A02060702" pitchFamily="82" charset="0"/>
              </a:rPr>
              <a:t>Working :-</a:t>
            </a:r>
            <a:endParaRPr lang="en-IN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0505"/>
            <a:ext cx="2195812" cy="1222285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2320506" y="2931647"/>
            <a:ext cx="1095554" cy="27737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Pulling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45457" y="1630392"/>
            <a:ext cx="1276709" cy="81088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717985" y="1975449"/>
            <a:ext cx="1302589" cy="87989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011283" y="2320505"/>
            <a:ext cx="1242204" cy="88852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218317" y="2855343"/>
            <a:ext cx="1319841" cy="90577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Tokenizes</a:t>
            </a:r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5681932" y="3030851"/>
            <a:ext cx="1387026" cy="27737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Converting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15200" y="2139351"/>
            <a:ext cx="1095555" cy="7922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504980" y="2415396"/>
            <a:ext cx="1121435" cy="8928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746519" y="2855343"/>
            <a:ext cx="1069676" cy="79363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Transforms Text</a:t>
            </a:r>
            <a:endParaRPr lang="en-IN" sz="1200" dirty="0"/>
          </a:p>
        </p:txBody>
      </p:sp>
      <p:sp>
        <p:nvSpPr>
          <p:cNvPr id="13" name="Down Arrow 12"/>
          <p:cNvSpPr/>
          <p:nvPr/>
        </p:nvSpPr>
        <p:spPr>
          <a:xfrm>
            <a:off x="8143336" y="3748177"/>
            <a:ext cx="396815" cy="87126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Left Arrow 14"/>
          <p:cNvSpPr/>
          <p:nvPr/>
        </p:nvSpPr>
        <p:spPr>
          <a:xfrm>
            <a:off x="5357003" y="5348377"/>
            <a:ext cx="1276710" cy="396816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3010619" y="4839417"/>
            <a:ext cx="1811547" cy="133709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Results</a:t>
            </a:r>
            <a:endParaRPr lang="en-IN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219" y="4770212"/>
            <a:ext cx="2610113" cy="160223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540151" y="3854555"/>
            <a:ext cx="1104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Fit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8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93299"/>
            <a:ext cx="8596668" cy="62110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Algerian" panose="04020705040A02060702" pitchFamily="82" charset="0"/>
              </a:rPr>
              <a:t>Working In Detail :-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147313"/>
            <a:ext cx="8596668" cy="5555412"/>
          </a:xfrm>
        </p:spPr>
        <p:txBody>
          <a:bodyPr>
            <a:normAutofit fontScale="62500" lnSpcReduction="20000"/>
          </a:bodyPr>
          <a:lstStyle/>
          <a:p>
            <a:r>
              <a:rPr lang="en-IN" sz="3800" u="sng" dirty="0" smtClean="0"/>
              <a:t>Used Libraries </a:t>
            </a:r>
            <a:r>
              <a:rPr lang="en-IN" dirty="0" smtClean="0"/>
              <a:t>:-</a:t>
            </a:r>
          </a:p>
          <a:p>
            <a:endParaRPr lang="en-IN" dirty="0" smtClean="0"/>
          </a:p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pandas as pd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 for data manipulation and analysis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import numpy as np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 for multi-dimensional array and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import seaborn as sns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 for high-level interface for drawing attractive and informative statistical graphics 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import matplotlib.pyplot as plt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provides an object-oriented API for embedding plots into applications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from sklearn.linear_model import LogisticRegression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algo use to predict good or bad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from sklearn.naive_bayes import MultinomialNB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nlp algo use to predict good or bad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from selenium import webdriver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 for automation chrome 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pickle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 to dump model 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API Used </a:t>
            </a:r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:- </a:t>
            </a:r>
            <a:r>
              <a:rPr lang="en-IN" sz="2600" dirty="0" smtClean="0">
                <a:cs typeface="Arial" panose="020B0604020202020204" pitchFamily="34" charset="0"/>
              </a:rPr>
              <a:t>FASTAPI</a:t>
            </a:r>
          </a:p>
          <a:p>
            <a:endParaRPr lang="en-IN" sz="2900" dirty="0">
              <a:cs typeface="Arial" panose="020B0604020202020204" pitchFamily="34" charset="0"/>
            </a:endParaRPr>
          </a:p>
          <a:p>
            <a:r>
              <a:rPr lang="en-IN" sz="3200" u="sng" dirty="0" smtClean="0">
                <a:cs typeface="Arial" panose="020B0604020202020204" pitchFamily="34" charset="0"/>
              </a:rPr>
              <a:t>Algorithms Used</a:t>
            </a:r>
            <a:r>
              <a:rPr lang="en-IN" sz="3200" dirty="0" smtClean="0">
                <a:cs typeface="Arial" panose="020B0604020202020204" pitchFamily="34" charset="0"/>
              </a:rPr>
              <a:t> :</a:t>
            </a:r>
            <a:r>
              <a:rPr lang="en-IN" sz="2900" dirty="0" smtClean="0">
                <a:cs typeface="Arial" panose="020B0604020202020204" pitchFamily="34" charset="0"/>
              </a:rPr>
              <a:t>– Logical Regression</a:t>
            </a:r>
          </a:p>
          <a:p>
            <a:r>
              <a:rPr lang="en-IN" sz="2900" dirty="0">
                <a:cs typeface="Arial" panose="020B0604020202020204" pitchFamily="34" charset="0"/>
              </a:rPr>
              <a:t>	</a:t>
            </a:r>
            <a:r>
              <a:rPr lang="en-IN" sz="2900" dirty="0" smtClean="0">
                <a:cs typeface="Arial" panose="020B0604020202020204" pitchFamily="34" charset="0"/>
              </a:rPr>
              <a:t>	</a:t>
            </a:r>
            <a:r>
              <a:rPr lang="en-IN" sz="2900" dirty="0">
                <a:cs typeface="Arial" panose="020B0604020202020204" pitchFamily="34" charset="0"/>
              </a:rPr>
              <a:t> </a:t>
            </a:r>
            <a:r>
              <a:rPr lang="en-IN" sz="2900" dirty="0" smtClean="0">
                <a:cs typeface="Arial" panose="020B0604020202020204" pitchFamily="34" charset="0"/>
              </a:rPr>
              <a:t>   	  	     MultinomialNB</a:t>
            </a:r>
            <a:endParaRPr lang="en-IN" sz="2900" dirty="0">
              <a:cs typeface="Arial" panose="020B060402020202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19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0" y="469025"/>
            <a:ext cx="8337853" cy="6194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4" y="1880558"/>
            <a:ext cx="6823494" cy="41129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1349" y="1155215"/>
            <a:ext cx="6167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Read the dataset present in the csv file </a:t>
            </a:r>
            <a:endParaRPr lang="en-IN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969606" y="6060225"/>
            <a:ext cx="6249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A Bar Graph representing the count of Good and Bad sites present in the dataset.</a:t>
            </a:r>
            <a:endParaRPr lang="en-IN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36839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37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499</TotalTime>
  <Words>562</Words>
  <Application>Microsoft Office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Yu Gothic UI Semibold</vt:lpstr>
      <vt:lpstr>Algerian</vt:lpstr>
      <vt:lpstr>Arial</vt:lpstr>
      <vt:lpstr>Bahnschrift SemiBold</vt:lpstr>
      <vt:lpstr>Berlin Sans FB Demi</vt:lpstr>
      <vt:lpstr>Goudy Old Style</vt:lpstr>
      <vt:lpstr>Monotype Corsiva</vt:lpstr>
      <vt:lpstr>Trebuchet MS</vt:lpstr>
      <vt:lpstr>Wingdings 3</vt:lpstr>
      <vt:lpstr>Facet</vt:lpstr>
      <vt:lpstr>   Department of Computer Science and Engineering       A Project On Phishing Sites Predictor   </vt:lpstr>
      <vt:lpstr>Contents</vt:lpstr>
      <vt:lpstr>Introduction</vt:lpstr>
      <vt:lpstr>Objective:-</vt:lpstr>
      <vt:lpstr>Methodology :-</vt:lpstr>
      <vt:lpstr>Project Overview :-</vt:lpstr>
      <vt:lpstr>Working :-</vt:lpstr>
      <vt:lpstr>Working In Detail :-</vt:lpstr>
      <vt:lpstr> </vt:lpstr>
      <vt:lpstr>Logistic Regression Algorithm</vt:lpstr>
      <vt:lpstr>MultinomialNB Algorithm</vt:lpstr>
      <vt:lpstr>Pipelining the Model</vt:lpstr>
      <vt:lpstr>Pipelining the Model</vt:lpstr>
      <vt:lpstr>Create the Model File</vt:lpstr>
      <vt:lpstr>Model Deployment using FASTAPI</vt:lpstr>
      <vt:lpstr>How To Use :-</vt:lpstr>
      <vt:lpstr>How To Use :-</vt:lpstr>
      <vt:lpstr>Predicting Good Sites</vt:lpstr>
      <vt:lpstr>Predicting Phishing Sites</vt:lpstr>
      <vt:lpstr>Conclusion :-</vt:lpstr>
      <vt:lpstr>References :-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On Phishing Sites Predictor</dc:title>
  <dc:creator>Windows User</dc:creator>
  <cp:lastModifiedBy>Windows User</cp:lastModifiedBy>
  <cp:revision>45</cp:revision>
  <dcterms:created xsi:type="dcterms:W3CDTF">2021-05-27T17:55:22Z</dcterms:created>
  <dcterms:modified xsi:type="dcterms:W3CDTF">2021-06-02T04:04:16Z</dcterms:modified>
</cp:coreProperties>
</file>