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Times New Roman Bold" charset="1" panose="02030802070405020303"/>
      <p:regular r:id="rId27"/>
    </p:embeddedFont>
    <p:embeddedFont>
      <p:font typeface="Canva Sans Bold" charset="1" panose="020B0803030501040103"/>
      <p:regular r:id="rId28"/>
    </p:embeddedFont>
    <p:embeddedFont>
      <p:font typeface="Canva Sans" charset="1" panose="020B0503030501040103"/>
      <p:regular r:id="rId29"/>
    </p:embeddedFont>
    <p:embeddedFont>
      <p:font typeface="Arimo Bold" charset="1" panose="020B0704020202020204"/>
      <p:regular r:id="rId30"/>
    </p:embeddedFont>
    <p:embeddedFont>
      <p:font typeface="Canva Sans Medium" charset="1" panose="020B0603030501040103"/>
      <p:regular r:id="rId31"/>
    </p:embeddedFont>
    <p:embeddedFont>
      <p:font typeface="DM Sans Bold"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17" Target="../media/image26.png" Type="http://schemas.openxmlformats.org/officeDocument/2006/relationships/image"/><Relationship Id="rId18" Target="../media/image27.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26.png" Type="http://schemas.openxmlformats.org/officeDocument/2006/relationships/image"/><Relationship Id="rId18" Target="../media/image27.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2012715"/>
            <a:ext cx="10910396" cy="3893820"/>
          </a:xfrm>
          <a:prstGeom prst="rect">
            <a:avLst/>
          </a:prstGeom>
        </p:spPr>
        <p:txBody>
          <a:bodyPr anchor="t" rtlCol="false" tIns="0" lIns="0" bIns="0" rIns="0">
            <a:spAutoFit/>
          </a:bodyPr>
          <a:lstStyle/>
          <a:p>
            <a:pPr algn="ctr">
              <a:lnSpc>
                <a:spcPts val="9840"/>
              </a:lnSpc>
            </a:pPr>
            <a:r>
              <a:rPr lang="en-US" b="true" sz="8000">
                <a:solidFill>
                  <a:srgbClr val="000000"/>
                </a:solidFill>
                <a:latin typeface="Times New Roman Bold"/>
                <a:ea typeface="Times New Roman Bold"/>
                <a:cs typeface="Times New Roman Bold"/>
                <a:sym typeface="Times New Roman Bold"/>
              </a:rPr>
              <a:t>FACE RECOGNITION ATTENDANCE SYSTEM</a:t>
            </a:r>
          </a:p>
        </p:txBody>
      </p:sp>
      <p:sp>
        <p:nvSpPr>
          <p:cNvPr name="TextBox 17" id="17"/>
          <p:cNvSpPr txBox="true"/>
          <p:nvPr/>
        </p:nvSpPr>
        <p:spPr>
          <a:xfrm rot="0">
            <a:off x="7059930" y="6257023"/>
            <a:ext cx="4168140" cy="1438275"/>
          </a:xfrm>
          <a:prstGeom prst="rect">
            <a:avLst/>
          </a:prstGeom>
        </p:spPr>
        <p:txBody>
          <a:bodyPr anchor="t" rtlCol="false" tIns="0" lIns="0" bIns="0" rIns="0">
            <a:spAutoFit/>
          </a:bodyPr>
          <a:lstStyle/>
          <a:p>
            <a:pPr algn="ctr">
              <a:lnSpc>
                <a:spcPts val="10500"/>
              </a:lnSpc>
            </a:pPr>
            <a:r>
              <a:rPr lang="en-US" sz="7500" b="true">
                <a:solidFill>
                  <a:srgbClr val="000000"/>
                </a:solidFill>
                <a:latin typeface="Times New Roman Bold"/>
                <a:ea typeface="Times New Roman Bold"/>
                <a:cs typeface="Times New Roman Bold"/>
                <a:sym typeface="Times New Roman Bold"/>
              </a:rPr>
              <a:t>TEAM-11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974219" y="1268452"/>
            <a:ext cx="11796165" cy="8581303"/>
          </a:xfrm>
          <a:custGeom>
            <a:avLst/>
            <a:gdLst/>
            <a:ahLst/>
            <a:cxnLst/>
            <a:rect r="r" b="b" t="t" l="l"/>
            <a:pathLst>
              <a:path h="8581303" w="11796165">
                <a:moveTo>
                  <a:pt x="0" y="0"/>
                </a:moveTo>
                <a:lnTo>
                  <a:pt x="11796164" y="0"/>
                </a:lnTo>
                <a:lnTo>
                  <a:pt x="11796164" y="8581304"/>
                </a:lnTo>
                <a:lnTo>
                  <a:pt x="0" y="8581304"/>
                </a:lnTo>
                <a:lnTo>
                  <a:pt x="0" y="0"/>
                </a:lnTo>
                <a:close/>
              </a:path>
            </a:pathLst>
          </a:custGeom>
          <a:blipFill>
            <a:blip r:embed="rId3"/>
            <a:stretch>
              <a:fillRect l="0" t="0" r="0" b="0"/>
            </a:stretch>
          </a:blipFill>
        </p:spPr>
      </p:sp>
      <p:sp>
        <p:nvSpPr>
          <p:cNvPr name="TextBox 4" id="4"/>
          <p:cNvSpPr txBox="true"/>
          <p:nvPr/>
        </p:nvSpPr>
        <p:spPr>
          <a:xfrm rot="0">
            <a:off x="836754" y="115927"/>
            <a:ext cx="13242865" cy="1152525"/>
          </a:xfrm>
          <a:prstGeom prst="rect">
            <a:avLst/>
          </a:prstGeom>
        </p:spPr>
        <p:txBody>
          <a:bodyPr anchor="t" rtlCol="false" tIns="0" lIns="0" bIns="0" rIns="0">
            <a:spAutoFit/>
          </a:bodyPr>
          <a:lstStyle/>
          <a:p>
            <a:pPr algn="ctr">
              <a:lnSpc>
                <a:spcPts val="8400"/>
              </a:lnSpc>
            </a:pPr>
            <a:r>
              <a:rPr lang="en-US" sz="6000" b="true">
                <a:solidFill>
                  <a:srgbClr val="000000"/>
                </a:solidFill>
                <a:latin typeface="Times New Roman Bold"/>
                <a:ea typeface="Times New Roman Bold"/>
                <a:cs typeface="Times New Roman Bold"/>
                <a:sym typeface="Times New Roman Bold"/>
              </a:rPr>
              <a:t>PROPOSED SYSTEM FLOWCHART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389202" y="1258663"/>
            <a:ext cx="13509595" cy="5952256"/>
          </a:xfrm>
          <a:prstGeom prst="rect">
            <a:avLst/>
          </a:prstGeom>
        </p:spPr>
        <p:txBody>
          <a:bodyPr anchor="t" rtlCol="false" tIns="0" lIns="0" bIns="0" rIns="0">
            <a:spAutoFit/>
          </a:bodyPr>
          <a:lstStyle/>
          <a:p>
            <a:pPr algn="ctr">
              <a:lnSpc>
                <a:spcPts val="7497"/>
              </a:lnSpc>
            </a:pPr>
            <a:r>
              <a:rPr lang="en-US" sz="5355" b="true">
                <a:solidFill>
                  <a:srgbClr val="000000"/>
                </a:solidFill>
                <a:latin typeface="Canva Sans Bold"/>
                <a:ea typeface="Canva Sans Bold"/>
                <a:cs typeface="Canva Sans Bold"/>
                <a:sym typeface="Canva Sans Bold"/>
              </a:rPr>
              <a:t>MODULES</a:t>
            </a:r>
          </a:p>
          <a:p>
            <a:pPr algn="l" marL="1027809" indent="-513905" lvl="1">
              <a:lnSpc>
                <a:spcPts val="6664"/>
              </a:lnSpc>
              <a:buFont typeface="Arial"/>
              <a:buChar char="•"/>
            </a:pPr>
            <a:r>
              <a:rPr lang="en-US" sz="4760">
                <a:solidFill>
                  <a:srgbClr val="000000"/>
                </a:solidFill>
                <a:latin typeface="Canva Sans"/>
                <a:ea typeface="Canva Sans"/>
                <a:cs typeface="Canva Sans"/>
                <a:sym typeface="Canva Sans"/>
              </a:rPr>
              <a:t>Dataset Creation</a:t>
            </a:r>
          </a:p>
          <a:p>
            <a:pPr algn="l" marL="1027809" indent="-513905" lvl="1">
              <a:lnSpc>
                <a:spcPts val="6664"/>
              </a:lnSpc>
              <a:buFont typeface="Arial"/>
              <a:buChar char="•"/>
            </a:pPr>
            <a:r>
              <a:rPr lang="en-US" sz="4760">
                <a:solidFill>
                  <a:srgbClr val="000000"/>
                </a:solidFill>
                <a:latin typeface="Canva Sans"/>
                <a:ea typeface="Canva Sans"/>
                <a:cs typeface="Canva Sans"/>
                <a:sym typeface="Canva Sans"/>
              </a:rPr>
              <a:t>Preprocessing and Embedding Extraction</a:t>
            </a:r>
          </a:p>
          <a:p>
            <a:pPr algn="l" marL="1027809" indent="-513905" lvl="1">
              <a:lnSpc>
                <a:spcPts val="6664"/>
              </a:lnSpc>
              <a:buFont typeface="Arial"/>
              <a:buChar char="•"/>
            </a:pPr>
            <a:r>
              <a:rPr lang="en-US" sz="4760">
                <a:solidFill>
                  <a:srgbClr val="000000"/>
                </a:solidFill>
                <a:latin typeface="Canva Sans"/>
                <a:ea typeface="Canva Sans"/>
                <a:cs typeface="Canva Sans"/>
                <a:sym typeface="Canva Sans"/>
              </a:rPr>
              <a:t>Model Training</a:t>
            </a:r>
          </a:p>
          <a:p>
            <a:pPr algn="l" marL="1027809" indent="-513905" lvl="1">
              <a:lnSpc>
                <a:spcPts val="6664"/>
              </a:lnSpc>
              <a:buFont typeface="Arial"/>
              <a:buChar char="•"/>
            </a:pPr>
            <a:r>
              <a:rPr lang="en-US" sz="4760">
                <a:solidFill>
                  <a:srgbClr val="000000"/>
                </a:solidFill>
                <a:latin typeface="Canva Sans"/>
                <a:ea typeface="Canva Sans"/>
                <a:cs typeface="Canva Sans"/>
                <a:sym typeface="Canva Sans"/>
              </a:rPr>
              <a:t>Live Face Recognition</a:t>
            </a:r>
          </a:p>
          <a:p>
            <a:pPr algn="l" marL="1027809" indent="-513905" lvl="1">
              <a:lnSpc>
                <a:spcPts val="6664"/>
              </a:lnSpc>
              <a:buFont typeface="Arial"/>
              <a:buChar char="•"/>
            </a:pPr>
            <a:r>
              <a:rPr lang="en-US" sz="4760">
                <a:solidFill>
                  <a:srgbClr val="000000"/>
                </a:solidFill>
                <a:latin typeface="Canva Sans"/>
                <a:ea typeface="Canva Sans"/>
                <a:cs typeface="Canva Sans"/>
                <a:sym typeface="Canva Sans"/>
              </a:rPr>
              <a:t>Attendance Logging</a:t>
            </a:r>
          </a:p>
          <a:p>
            <a:pPr algn="l" marL="1027809" indent="-513905" lvl="1">
              <a:lnSpc>
                <a:spcPts val="6664"/>
              </a:lnSpc>
              <a:buFont typeface="Arial"/>
              <a:buChar char="•"/>
            </a:pPr>
            <a:r>
              <a:rPr lang="en-US" sz="4760">
                <a:solidFill>
                  <a:srgbClr val="000000"/>
                </a:solidFill>
                <a:latin typeface="Canva Sans"/>
                <a:ea typeface="Canva Sans"/>
                <a:cs typeface="Canva Sans"/>
                <a:sym typeface="Canva Sans"/>
              </a:rPr>
              <a:t>Attendance View</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6427" y="811613"/>
            <a:ext cx="16402873" cy="83813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1. </a:t>
            </a:r>
            <a:r>
              <a:rPr lang="en-US" sz="3399" u="sng" b="true">
                <a:solidFill>
                  <a:srgbClr val="000000"/>
                </a:solidFill>
                <a:latin typeface="Canva Sans Bold"/>
                <a:ea typeface="Canva Sans Bold"/>
                <a:cs typeface="Canva Sans Bold"/>
                <a:sym typeface="Canva Sans Bold"/>
              </a:rPr>
              <a:t>Dataset Creation</a:t>
            </a:r>
            <a:r>
              <a:rPr lang="en-US" sz="3399" b="true">
                <a:solidFill>
                  <a:srgbClr val="000000"/>
                </a:solidFill>
                <a:latin typeface="Canva Sans Bold"/>
                <a:ea typeface="Canva Sans Bold"/>
                <a:cs typeface="Canva Sans Bold"/>
                <a:sym typeface="Canva Sans Bold"/>
              </a:rPr>
              <a:t>                                                                 STATUS:COMPLETED</a:t>
            </a:r>
          </a:p>
          <a:p>
            <a:pPr algn="l">
              <a:lnSpc>
                <a:spcPts val="4759"/>
              </a:lnSpc>
            </a:pPr>
            <a:r>
              <a:rPr lang="en-US" sz="3399" b="true">
                <a:solidFill>
                  <a:srgbClr val="000000"/>
                </a:solidFill>
                <a:latin typeface="Canva Sans Bold"/>
                <a:ea typeface="Canva Sans Bold"/>
                <a:cs typeface="Canva Sans Bold"/>
                <a:sym typeface="Canva Sans Bold"/>
              </a:rPr>
              <a:t>Purpose:</a:t>
            </a:r>
          </a:p>
          <a:p>
            <a:pPr algn="l">
              <a:lnSpc>
                <a:spcPts val="4759"/>
              </a:lnSpc>
            </a:pPr>
            <a:r>
              <a:rPr lang="en-US" sz="3399">
                <a:solidFill>
                  <a:srgbClr val="000000"/>
                </a:solidFill>
                <a:latin typeface="Canva Sans"/>
                <a:ea typeface="Canva Sans"/>
                <a:cs typeface="Canva Sans"/>
                <a:sym typeface="Canva Sans"/>
              </a:rPr>
              <a:t>To collect an</a:t>
            </a:r>
            <a:r>
              <a:rPr lang="en-US" sz="3399">
                <a:solidFill>
                  <a:srgbClr val="000000"/>
                </a:solidFill>
                <a:latin typeface="Canva Sans"/>
                <a:ea typeface="Canva Sans"/>
                <a:cs typeface="Canva Sans"/>
                <a:sym typeface="Canva Sans"/>
              </a:rPr>
              <a:t>d store face images of individuals for training the face recognition model.</a:t>
            </a:r>
          </a:p>
          <a:p>
            <a:pPr algn="l">
              <a:lnSpc>
                <a:spcPts val="4759"/>
              </a:lnSpc>
            </a:pPr>
            <a:r>
              <a:rPr lang="en-US" sz="3399" b="true">
                <a:solidFill>
                  <a:srgbClr val="000000"/>
                </a:solidFill>
                <a:latin typeface="Canva Sans Bold"/>
                <a:ea typeface="Canva Sans Bold"/>
                <a:cs typeface="Canva Sans Bold"/>
                <a:sym typeface="Canva Sans Bold"/>
              </a:rPr>
              <a:t>Components: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Webcam or camera for image capture.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Open cv for processing images.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Haar cascade</a:t>
            </a:r>
            <a:r>
              <a:rPr lang="en-US" b="true" sz="3399">
                <a:solidFill>
                  <a:srgbClr val="000000"/>
                </a:solidFill>
                <a:latin typeface="Canva Sans Medium"/>
                <a:ea typeface="Canva Sans Medium"/>
                <a:cs typeface="Canva Sans Medium"/>
                <a:sym typeface="Canva Sans Medium"/>
              </a:rPr>
              <a:t> in </a:t>
            </a:r>
            <a:r>
              <a:rPr lang="en-US" sz="3399">
                <a:solidFill>
                  <a:srgbClr val="000000"/>
                </a:solidFill>
                <a:latin typeface="Canva Sans"/>
                <a:ea typeface="Canva Sans"/>
                <a:cs typeface="Canva Sans"/>
                <a:sym typeface="Canva Sans"/>
              </a:rPr>
              <a:t>OpenCV</a:t>
            </a:r>
            <a:r>
              <a:rPr lang="en-US" b="true" sz="3399">
                <a:solidFill>
                  <a:srgbClr val="000000"/>
                </a:solidFill>
                <a:latin typeface="Canva Sans Medium"/>
                <a:ea typeface="Canva Sans Medium"/>
                <a:cs typeface="Canva Sans Medium"/>
                <a:sym typeface="Canva Sans Medium"/>
              </a:rPr>
              <a:t> </a:t>
            </a:r>
            <a:r>
              <a:rPr lang="en-US" sz="3399">
                <a:solidFill>
                  <a:srgbClr val="000000"/>
                </a:solidFill>
                <a:latin typeface="Canva Sans"/>
                <a:ea typeface="Canva Sans"/>
                <a:cs typeface="Canva Sans"/>
                <a:sym typeface="Canva Sans"/>
              </a:rPr>
              <a:t>to detect the frontal face.</a:t>
            </a:r>
          </a:p>
          <a:p>
            <a:pPr algn="l">
              <a:lnSpc>
                <a:spcPts val="4759"/>
              </a:lnSpc>
            </a:pPr>
            <a:r>
              <a:rPr lang="en-US" sz="3399" b="true">
                <a:solidFill>
                  <a:srgbClr val="000000"/>
                </a:solidFill>
                <a:latin typeface="Canva Sans Bold"/>
                <a:ea typeface="Canva Sans Bold"/>
                <a:cs typeface="Canva Sans Bold"/>
                <a:sym typeface="Canva Sans Bold"/>
              </a:rPr>
              <a:t>Key Deliverables: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50 images per individual, stored in folders named after each person.</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Successfully created and organized dataset for future use in recognition.</a:t>
            </a:r>
          </a:p>
          <a:p>
            <a:pPr algn="l">
              <a:lnSpc>
                <a:spcPts val="4759"/>
              </a:lnSpc>
            </a:pPr>
            <a:r>
              <a:rPr lang="en-US" sz="3399" b="true">
                <a:solidFill>
                  <a:srgbClr val="000000"/>
                </a:solidFill>
                <a:latin typeface="Canva Sans Bold"/>
                <a:ea typeface="Canva Sans Bold"/>
                <a:cs typeface="Canva Sans Bold"/>
                <a:sym typeface="Canva Sans Bold"/>
              </a:rPr>
              <a:t>Dependencies: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Functional webcam.</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Proper directory structure to store captured images.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6427" y="811613"/>
            <a:ext cx="16402873" cy="778129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2. </a:t>
            </a:r>
            <a:r>
              <a:rPr lang="en-US" sz="3399" u="sng" b="true">
                <a:solidFill>
                  <a:srgbClr val="000000"/>
                </a:solidFill>
                <a:latin typeface="Canva Sans Bold"/>
                <a:ea typeface="Canva Sans Bold"/>
                <a:cs typeface="Canva Sans Bold"/>
                <a:sym typeface="Canva Sans Bold"/>
              </a:rPr>
              <a:t>Preprocessing and Embedding Extraction</a:t>
            </a:r>
            <a:r>
              <a:rPr lang="en-US" sz="3399" b="true">
                <a:solidFill>
                  <a:srgbClr val="000000"/>
                </a:solidFill>
                <a:latin typeface="Canva Sans Bold"/>
                <a:ea typeface="Canva Sans Bold"/>
                <a:cs typeface="Canva Sans Bold"/>
                <a:sym typeface="Canva Sans Bold"/>
              </a:rPr>
              <a:t>                   STATUS:COMPLETED</a:t>
            </a:r>
          </a:p>
          <a:p>
            <a:pPr algn="l">
              <a:lnSpc>
                <a:spcPts val="4759"/>
              </a:lnSpc>
            </a:pPr>
            <a:r>
              <a:rPr lang="en-US" sz="3399" b="true">
                <a:solidFill>
                  <a:srgbClr val="000000"/>
                </a:solidFill>
                <a:latin typeface="Canva Sans Bold"/>
                <a:ea typeface="Canva Sans Bold"/>
                <a:cs typeface="Canva Sans Bold"/>
                <a:sym typeface="Canva Sans Bold"/>
              </a:rPr>
              <a:t>Purpose:</a:t>
            </a:r>
          </a:p>
          <a:p>
            <a:pPr algn="l">
              <a:lnSpc>
                <a:spcPts val="4759"/>
              </a:lnSpc>
            </a:pPr>
            <a:r>
              <a:rPr lang="en-US" sz="3399">
                <a:solidFill>
                  <a:srgbClr val="000000"/>
                </a:solidFill>
                <a:latin typeface="Canva Sans"/>
                <a:ea typeface="Canva Sans"/>
                <a:cs typeface="Canva Sans"/>
                <a:sym typeface="Canva Sans"/>
              </a:rPr>
              <a:t>To extract facial embedding</a:t>
            </a:r>
            <a:r>
              <a:rPr lang="en-US" sz="3399">
                <a:solidFill>
                  <a:srgbClr val="000000"/>
                </a:solidFill>
                <a:latin typeface="Canva Sans"/>
                <a:ea typeface="Canva Sans"/>
                <a:cs typeface="Canva Sans"/>
                <a:sym typeface="Canva Sans"/>
              </a:rPr>
              <a:t>s from the images, which are used to train the face recognition model.</a:t>
            </a:r>
          </a:p>
          <a:p>
            <a:pPr algn="l">
              <a:lnSpc>
                <a:spcPts val="4759"/>
              </a:lnSpc>
            </a:pPr>
            <a:r>
              <a:rPr lang="en-US" sz="3399" b="true">
                <a:solidFill>
                  <a:srgbClr val="000000"/>
                </a:solidFill>
                <a:latin typeface="Canva Sans Bold"/>
                <a:ea typeface="Canva Sans Bold"/>
                <a:cs typeface="Canva Sans Bold"/>
                <a:sym typeface="Canva Sans Bold"/>
              </a:rPr>
              <a:t>Components: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Pretrained dlib model for face landmark predictor, embedding extraction.</a:t>
            </a:r>
          </a:p>
          <a:p>
            <a:pPr algn="l">
              <a:lnSpc>
                <a:spcPts val="4759"/>
              </a:lnSpc>
            </a:pPr>
            <a:r>
              <a:rPr lang="en-US" sz="3399" b="true">
                <a:solidFill>
                  <a:srgbClr val="000000"/>
                </a:solidFill>
                <a:latin typeface="Canva Sans Bold"/>
                <a:ea typeface="Canva Sans Bold"/>
                <a:cs typeface="Canva Sans Bold"/>
                <a:sym typeface="Canva Sans Bold"/>
              </a:rPr>
              <a:t>Key Deliverables: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128-dimensional facial embeddings for each face in the dataset.</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 pi</a:t>
            </a:r>
            <a:r>
              <a:rPr lang="en-US" sz="3399">
                <a:solidFill>
                  <a:srgbClr val="000000"/>
                </a:solidFill>
                <a:latin typeface="Canva Sans"/>
                <a:ea typeface="Canva Sans"/>
                <a:cs typeface="Canva Sans"/>
                <a:sym typeface="Canva Sans"/>
              </a:rPr>
              <a:t>ckle file containing the extracted embeddings and associated names.</a:t>
            </a:r>
          </a:p>
          <a:p>
            <a:pPr algn="l">
              <a:lnSpc>
                <a:spcPts val="4759"/>
              </a:lnSpc>
            </a:pPr>
            <a:r>
              <a:rPr lang="en-US" sz="3399" b="true">
                <a:solidFill>
                  <a:srgbClr val="000000"/>
                </a:solidFill>
                <a:latin typeface="Canva Sans Bold"/>
                <a:ea typeface="Canva Sans Bold"/>
                <a:cs typeface="Canva Sans Bold"/>
                <a:sym typeface="Canva Sans Bold"/>
              </a:rPr>
              <a:t>Dependencies: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Pre-trained Dlib models.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Properly formatted dataset images from the "Dataset Creation" module.</a:t>
            </a:r>
          </a:p>
          <a:p>
            <a:pPr algn="ctr">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82596" y="671637"/>
            <a:ext cx="16130328" cy="9430550"/>
          </a:xfrm>
          <a:prstGeom prst="rect">
            <a:avLst/>
          </a:prstGeom>
        </p:spPr>
        <p:txBody>
          <a:bodyPr anchor="t" rtlCol="false" tIns="0" lIns="0" bIns="0" rIns="0">
            <a:spAutoFit/>
          </a:bodyPr>
          <a:lstStyle/>
          <a:p>
            <a:pPr algn="l">
              <a:lnSpc>
                <a:spcPts val="4680"/>
              </a:lnSpc>
            </a:pPr>
            <a:r>
              <a:rPr lang="en-US" sz="3343" b="true">
                <a:solidFill>
                  <a:srgbClr val="000000"/>
                </a:solidFill>
                <a:latin typeface="Canva Sans Bold"/>
                <a:ea typeface="Canva Sans Bold"/>
                <a:cs typeface="Canva Sans Bold"/>
                <a:sym typeface="Canva Sans Bold"/>
              </a:rPr>
              <a:t>3. </a:t>
            </a:r>
            <a:r>
              <a:rPr lang="en-US" sz="3343" u="sng" b="true">
                <a:solidFill>
                  <a:srgbClr val="000000"/>
                </a:solidFill>
                <a:latin typeface="Canva Sans Bold"/>
                <a:ea typeface="Canva Sans Bold"/>
                <a:cs typeface="Canva Sans Bold"/>
                <a:sym typeface="Canva Sans Bold"/>
              </a:rPr>
              <a:t>Model Training</a:t>
            </a:r>
            <a:r>
              <a:rPr lang="en-US" sz="3343" b="true">
                <a:solidFill>
                  <a:srgbClr val="000000"/>
                </a:solidFill>
                <a:latin typeface="Canva Sans Bold"/>
                <a:ea typeface="Canva Sans Bold"/>
                <a:cs typeface="Canva Sans Bold"/>
                <a:sym typeface="Canva Sans Bold"/>
              </a:rPr>
              <a:t>                                                         STATUS : ONGOING</a:t>
            </a:r>
          </a:p>
          <a:p>
            <a:pPr algn="l">
              <a:lnSpc>
                <a:spcPts val="4680"/>
              </a:lnSpc>
            </a:pPr>
            <a:r>
              <a:rPr lang="en-US" sz="3343" b="true">
                <a:solidFill>
                  <a:srgbClr val="000000"/>
                </a:solidFill>
                <a:latin typeface="Canva Sans Bold"/>
                <a:ea typeface="Canva Sans Bold"/>
                <a:cs typeface="Canva Sans Bold"/>
                <a:sym typeface="Canva Sans Bold"/>
              </a:rPr>
              <a:t>Purpose:</a:t>
            </a:r>
          </a:p>
          <a:p>
            <a:pPr algn="l">
              <a:lnSpc>
                <a:spcPts val="4680"/>
              </a:lnSpc>
            </a:pPr>
            <a:r>
              <a:rPr lang="en-US" sz="3343">
                <a:solidFill>
                  <a:srgbClr val="000000"/>
                </a:solidFill>
                <a:latin typeface="Canva Sans"/>
                <a:ea typeface="Canva Sans"/>
                <a:cs typeface="Canva Sans"/>
                <a:sym typeface="Canva Sans"/>
              </a:rPr>
              <a:t>To train a Support Vector Machine (SVM)</a:t>
            </a:r>
            <a:r>
              <a:rPr lang="en-US" sz="3343">
                <a:solidFill>
                  <a:srgbClr val="000000"/>
                </a:solidFill>
                <a:latin typeface="Canva Sans"/>
                <a:ea typeface="Canva Sans"/>
                <a:cs typeface="Canva Sans"/>
                <a:sym typeface="Canva Sans"/>
              </a:rPr>
              <a:t> classifier that can recognize faces based on the extracted embeddings.</a:t>
            </a:r>
          </a:p>
          <a:p>
            <a:pPr algn="l">
              <a:lnSpc>
                <a:spcPts val="4680"/>
              </a:lnSpc>
            </a:pPr>
            <a:r>
              <a:rPr lang="en-US" sz="3343" b="true">
                <a:solidFill>
                  <a:srgbClr val="000000"/>
                </a:solidFill>
                <a:latin typeface="Canva Sans Bold"/>
                <a:ea typeface="Canva Sans Bold"/>
                <a:cs typeface="Canva Sans Bold"/>
                <a:sym typeface="Canva Sans Bold"/>
              </a:rPr>
              <a:t>Components: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SVM classi</a:t>
            </a:r>
            <a:r>
              <a:rPr lang="en-US" sz="3343">
                <a:solidFill>
                  <a:srgbClr val="000000"/>
                </a:solidFill>
                <a:latin typeface="Canva Sans"/>
                <a:ea typeface="Canva Sans"/>
                <a:cs typeface="Canva Sans"/>
                <a:sym typeface="Canva Sans"/>
              </a:rPr>
              <a:t>fier with a linear kernel.</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Label encoder for encoding names.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Facial embeddings and names as input data.</a:t>
            </a:r>
          </a:p>
          <a:p>
            <a:pPr algn="l">
              <a:lnSpc>
                <a:spcPts val="4680"/>
              </a:lnSpc>
            </a:pPr>
            <a:r>
              <a:rPr lang="en-US" sz="3343" b="true">
                <a:solidFill>
                  <a:srgbClr val="000000"/>
                </a:solidFill>
                <a:latin typeface="Canva Sans Bold"/>
                <a:ea typeface="Canva Sans Bold"/>
                <a:cs typeface="Canva Sans Bold"/>
                <a:sym typeface="Canva Sans Bold"/>
              </a:rPr>
              <a:t>Key Deliverables: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A trained SVM model capable of predicting individuals based on facial embeddings.Pickle files for both the trained model and the label encoder.</a:t>
            </a:r>
          </a:p>
          <a:p>
            <a:pPr algn="l">
              <a:lnSpc>
                <a:spcPts val="4680"/>
              </a:lnSpc>
            </a:pPr>
            <a:r>
              <a:rPr lang="en-US" sz="3343" b="true">
                <a:solidFill>
                  <a:srgbClr val="000000"/>
                </a:solidFill>
                <a:latin typeface="Canva Sans Bold"/>
                <a:ea typeface="Canva Sans Bold"/>
                <a:cs typeface="Canva Sans Bold"/>
                <a:sym typeface="Canva Sans Bold"/>
              </a:rPr>
              <a:t>Dependencies: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Preprocessed embeddings from the "Preprocessing and Embedding Extraction" module.</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A sufficient numb</a:t>
            </a:r>
            <a:r>
              <a:rPr lang="en-US" sz="3343">
                <a:solidFill>
                  <a:srgbClr val="000000"/>
                </a:solidFill>
                <a:latin typeface="Canva Sans"/>
                <a:ea typeface="Canva Sans"/>
                <a:cs typeface="Canva Sans"/>
                <a:sym typeface="Canva Sans"/>
              </a:rPr>
              <a:t>er of distinct faces in the dataset for accurate training.</a:t>
            </a:r>
          </a:p>
          <a:p>
            <a:pPr algn="ctr">
              <a:lnSpc>
                <a:spcPts val="468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82596" y="671637"/>
            <a:ext cx="16130328" cy="8840000"/>
          </a:xfrm>
          <a:prstGeom prst="rect">
            <a:avLst/>
          </a:prstGeom>
        </p:spPr>
        <p:txBody>
          <a:bodyPr anchor="t" rtlCol="false" tIns="0" lIns="0" bIns="0" rIns="0">
            <a:spAutoFit/>
          </a:bodyPr>
          <a:lstStyle/>
          <a:p>
            <a:pPr algn="l">
              <a:lnSpc>
                <a:spcPts val="4680"/>
              </a:lnSpc>
            </a:pPr>
            <a:r>
              <a:rPr lang="en-US" sz="3343" b="true">
                <a:solidFill>
                  <a:srgbClr val="000000"/>
                </a:solidFill>
                <a:latin typeface="Canva Sans Bold"/>
                <a:ea typeface="Canva Sans Bold"/>
                <a:cs typeface="Canva Sans Bold"/>
                <a:sym typeface="Canva Sans Bold"/>
              </a:rPr>
              <a:t>4. </a:t>
            </a:r>
            <a:r>
              <a:rPr lang="en-US" sz="3343" u="sng" b="true">
                <a:solidFill>
                  <a:srgbClr val="000000"/>
                </a:solidFill>
                <a:latin typeface="Canva Sans Bold"/>
                <a:ea typeface="Canva Sans Bold"/>
                <a:cs typeface="Canva Sans Bold"/>
                <a:sym typeface="Canva Sans Bold"/>
              </a:rPr>
              <a:t>Live Face Recognition </a:t>
            </a:r>
            <a:r>
              <a:rPr lang="en-US" sz="3343" b="true">
                <a:solidFill>
                  <a:srgbClr val="000000"/>
                </a:solidFill>
                <a:latin typeface="Canva Sans Bold"/>
                <a:ea typeface="Canva Sans Bold"/>
                <a:cs typeface="Canva Sans Bold"/>
                <a:sym typeface="Canva Sans Bold"/>
              </a:rPr>
              <a:t>                                           STATUS : ONGOING</a:t>
            </a:r>
          </a:p>
          <a:p>
            <a:pPr algn="l">
              <a:lnSpc>
                <a:spcPts val="4680"/>
              </a:lnSpc>
            </a:pPr>
            <a:r>
              <a:rPr lang="en-US" sz="3343" b="true">
                <a:solidFill>
                  <a:srgbClr val="000000"/>
                </a:solidFill>
                <a:latin typeface="Canva Sans Bold"/>
                <a:ea typeface="Canva Sans Bold"/>
                <a:cs typeface="Canva Sans Bold"/>
                <a:sym typeface="Canva Sans Bold"/>
              </a:rPr>
              <a:t>Purpose:</a:t>
            </a:r>
          </a:p>
          <a:p>
            <a:pPr algn="l">
              <a:lnSpc>
                <a:spcPts val="4680"/>
              </a:lnSpc>
            </a:pPr>
            <a:r>
              <a:rPr lang="en-US" sz="3343">
                <a:solidFill>
                  <a:srgbClr val="000000"/>
                </a:solidFill>
                <a:latin typeface="Canva Sans"/>
                <a:ea typeface="Canva Sans"/>
                <a:cs typeface="Canva Sans"/>
                <a:sym typeface="Canva Sans"/>
              </a:rPr>
              <a:t>To recognize individua</a:t>
            </a:r>
            <a:r>
              <a:rPr lang="en-US" sz="3343">
                <a:solidFill>
                  <a:srgbClr val="000000"/>
                </a:solidFill>
                <a:latin typeface="Canva Sans"/>
                <a:ea typeface="Canva Sans"/>
                <a:cs typeface="Canva Sans"/>
                <a:sym typeface="Canva Sans"/>
              </a:rPr>
              <a:t>ls in real-time using live video feed and mark their attendance.</a:t>
            </a:r>
          </a:p>
          <a:p>
            <a:pPr algn="l">
              <a:lnSpc>
                <a:spcPts val="4680"/>
              </a:lnSpc>
            </a:pPr>
            <a:r>
              <a:rPr lang="en-US" sz="3343" b="true">
                <a:solidFill>
                  <a:srgbClr val="000000"/>
                </a:solidFill>
                <a:latin typeface="Canva Sans Bold"/>
                <a:ea typeface="Canva Sans Bold"/>
                <a:cs typeface="Canva Sans Bold"/>
                <a:sym typeface="Canva Sans Bold"/>
              </a:rPr>
              <a:t>Components: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Webcam </a:t>
            </a:r>
            <a:r>
              <a:rPr lang="en-US" sz="3343">
                <a:solidFill>
                  <a:srgbClr val="000000"/>
                </a:solidFill>
                <a:latin typeface="Canva Sans"/>
                <a:ea typeface="Canva Sans"/>
                <a:cs typeface="Canva Sans"/>
                <a:sym typeface="Canva Sans"/>
              </a:rPr>
              <a:t>for live video streaming.</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Face embedding extraction using dlib and SVM classification for recognition.</a:t>
            </a:r>
          </a:p>
          <a:p>
            <a:pPr algn="l">
              <a:lnSpc>
                <a:spcPts val="4680"/>
              </a:lnSpc>
            </a:pPr>
            <a:r>
              <a:rPr lang="en-US" sz="3343" b="true">
                <a:solidFill>
                  <a:srgbClr val="000000"/>
                </a:solidFill>
                <a:latin typeface="Canva Sans Bold"/>
                <a:ea typeface="Canva Sans Bold"/>
                <a:cs typeface="Canva Sans Bold"/>
                <a:sym typeface="Canva Sans Bold"/>
              </a:rPr>
              <a:t>Key Deliverables: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Real-time recognition of faces with confidence scores.</a:t>
            </a:r>
          </a:p>
          <a:p>
            <a:pPr algn="l">
              <a:lnSpc>
                <a:spcPts val="4680"/>
              </a:lnSpc>
            </a:pPr>
            <a:r>
              <a:rPr lang="en-US" sz="3343" b="true">
                <a:solidFill>
                  <a:srgbClr val="000000"/>
                </a:solidFill>
                <a:latin typeface="Canva Sans Bold"/>
                <a:ea typeface="Canva Sans Bold"/>
                <a:cs typeface="Canva Sans Bold"/>
                <a:sym typeface="Canva Sans Bold"/>
              </a:rPr>
              <a:t>Dependencies: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A functional webcam for video input.</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Trained SVM model and label encoder from the "Model Training" module.</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Sufficient l</a:t>
            </a:r>
            <a:r>
              <a:rPr lang="en-US" sz="3343">
                <a:solidFill>
                  <a:srgbClr val="000000"/>
                </a:solidFill>
                <a:latin typeface="Canva Sans"/>
                <a:ea typeface="Canva Sans"/>
                <a:cs typeface="Canva Sans"/>
                <a:sym typeface="Canva Sans"/>
              </a:rPr>
              <a:t>ighting and clear camera view for accurate detection.</a:t>
            </a:r>
          </a:p>
          <a:p>
            <a:pPr algn="ctr">
              <a:lnSpc>
                <a:spcPts val="468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6427" y="1213067"/>
            <a:ext cx="16130328" cy="7068350"/>
          </a:xfrm>
          <a:prstGeom prst="rect">
            <a:avLst/>
          </a:prstGeom>
        </p:spPr>
        <p:txBody>
          <a:bodyPr anchor="t" rtlCol="false" tIns="0" lIns="0" bIns="0" rIns="0">
            <a:spAutoFit/>
          </a:bodyPr>
          <a:lstStyle/>
          <a:p>
            <a:pPr algn="l">
              <a:lnSpc>
                <a:spcPts val="4680"/>
              </a:lnSpc>
            </a:pPr>
            <a:r>
              <a:rPr lang="en-US" sz="3343" b="true">
                <a:solidFill>
                  <a:srgbClr val="000000"/>
                </a:solidFill>
                <a:latin typeface="Canva Sans Bold"/>
                <a:ea typeface="Canva Sans Bold"/>
                <a:cs typeface="Canva Sans Bold"/>
                <a:sym typeface="Canva Sans Bold"/>
              </a:rPr>
              <a:t>5. </a:t>
            </a:r>
            <a:r>
              <a:rPr lang="en-US" sz="3343" u="sng" b="true">
                <a:solidFill>
                  <a:srgbClr val="000000"/>
                </a:solidFill>
                <a:latin typeface="Canva Sans Bold"/>
                <a:ea typeface="Canva Sans Bold"/>
                <a:cs typeface="Canva Sans Bold"/>
                <a:sym typeface="Canva Sans Bold"/>
              </a:rPr>
              <a:t>Attendance Logging </a:t>
            </a:r>
            <a:r>
              <a:rPr lang="en-US" sz="3343" b="true">
                <a:solidFill>
                  <a:srgbClr val="000000"/>
                </a:solidFill>
                <a:latin typeface="Canva Sans Bold"/>
                <a:ea typeface="Canva Sans Bold"/>
                <a:cs typeface="Canva Sans Bold"/>
                <a:sym typeface="Canva Sans Bold"/>
              </a:rPr>
              <a:t>                                                    STATUS : COMPLETED</a:t>
            </a:r>
          </a:p>
          <a:p>
            <a:pPr algn="l">
              <a:lnSpc>
                <a:spcPts val="4680"/>
              </a:lnSpc>
            </a:pPr>
            <a:r>
              <a:rPr lang="en-US" sz="3343" b="true">
                <a:solidFill>
                  <a:srgbClr val="000000"/>
                </a:solidFill>
                <a:latin typeface="Canva Sans Bold"/>
                <a:ea typeface="Canva Sans Bold"/>
                <a:cs typeface="Canva Sans Bold"/>
                <a:sym typeface="Canva Sans Bold"/>
              </a:rPr>
              <a:t>Purpose:</a:t>
            </a:r>
          </a:p>
          <a:p>
            <a:pPr algn="l">
              <a:lnSpc>
                <a:spcPts val="4680"/>
              </a:lnSpc>
            </a:pPr>
            <a:r>
              <a:rPr lang="en-US" sz="3343">
                <a:solidFill>
                  <a:srgbClr val="000000"/>
                </a:solidFill>
                <a:latin typeface="Canva Sans"/>
                <a:ea typeface="Canva Sans"/>
                <a:cs typeface="Canva Sans"/>
                <a:sym typeface="Canva Sans"/>
              </a:rPr>
              <a:t>To log the names of recognized individua</a:t>
            </a:r>
            <a:r>
              <a:rPr lang="en-US" sz="3343">
                <a:solidFill>
                  <a:srgbClr val="000000"/>
                </a:solidFill>
                <a:latin typeface="Canva Sans"/>
                <a:ea typeface="Canva Sans"/>
                <a:cs typeface="Canva Sans"/>
                <a:sym typeface="Canva Sans"/>
              </a:rPr>
              <a:t>ls along with timestamps into a MySQL database for attendance tracking.</a:t>
            </a:r>
          </a:p>
          <a:p>
            <a:pPr algn="l">
              <a:lnSpc>
                <a:spcPts val="4680"/>
              </a:lnSpc>
            </a:pPr>
            <a:r>
              <a:rPr lang="en-US" sz="3343" b="true">
                <a:solidFill>
                  <a:srgbClr val="000000"/>
                </a:solidFill>
                <a:latin typeface="Canva Sans Bold"/>
                <a:ea typeface="Canva Sans Bold"/>
                <a:cs typeface="Canva Sans Bold"/>
                <a:sym typeface="Canva Sans Bold"/>
              </a:rPr>
              <a:t>Components: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MySQL database to st</a:t>
            </a:r>
            <a:r>
              <a:rPr lang="en-US" sz="3343">
                <a:solidFill>
                  <a:srgbClr val="000000"/>
                </a:solidFill>
                <a:latin typeface="Canva Sans"/>
                <a:ea typeface="Canva Sans"/>
                <a:cs typeface="Canva Sans"/>
                <a:sym typeface="Canva Sans"/>
              </a:rPr>
              <a:t>ore attendance records.</a:t>
            </a:r>
          </a:p>
          <a:p>
            <a:pPr algn="l">
              <a:lnSpc>
                <a:spcPts val="4680"/>
              </a:lnSpc>
            </a:pPr>
            <a:r>
              <a:rPr lang="en-US" sz="3343" b="true">
                <a:solidFill>
                  <a:srgbClr val="000000"/>
                </a:solidFill>
                <a:latin typeface="Canva Sans Bold"/>
                <a:ea typeface="Canva Sans Bold"/>
                <a:cs typeface="Canva Sans Bold"/>
                <a:sym typeface="Canva Sans Bold"/>
              </a:rPr>
              <a:t>Key Deliverables: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Attendance records with names and timestamps stored in the database.</a:t>
            </a:r>
          </a:p>
          <a:p>
            <a:pPr algn="l">
              <a:lnSpc>
                <a:spcPts val="4680"/>
              </a:lnSpc>
            </a:pPr>
            <a:r>
              <a:rPr lang="en-US" sz="3343" b="true">
                <a:solidFill>
                  <a:srgbClr val="000000"/>
                </a:solidFill>
                <a:latin typeface="Canva Sans Bold"/>
                <a:ea typeface="Canva Sans Bold"/>
                <a:cs typeface="Canva Sans Bold"/>
                <a:sym typeface="Canva Sans Bold"/>
              </a:rPr>
              <a:t>Dependencies: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Successful recognition of faces from the "Live Face Recognition" module.</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Active connection to t</a:t>
            </a:r>
            <a:r>
              <a:rPr lang="en-US" sz="3343">
                <a:solidFill>
                  <a:srgbClr val="000000"/>
                </a:solidFill>
                <a:latin typeface="Canva Sans"/>
                <a:ea typeface="Canva Sans"/>
                <a:cs typeface="Canva Sans"/>
                <a:sym typeface="Canva Sans"/>
              </a:rPr>
              <a:t>he MySQL database.</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Timestamping mechanism to log the time of recognition.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81038" y="962025"/>
            <a:ext cx="16130328" cy="8249450"/>
          </a:xfrm>
          <a:prstGeom prst="rect">
            <a:avLst/>
          </a:prstGeom>
        </p:spPr>
        <p:txBody>
          <a:bodyPr anchor="t" rtlCol="false" tIns="0" lIns="0" bIns="0" rIns="0">
            <a:spAutoFit/>
          </a:bodyPr>
          <a:lstStyle/>
          <a:p>
            <a:pPr algn="l">
              <a:lnSpc>
                <a:spcPts val="4680"/>
              </a:lnSpc>
            </a:pPr>
            <a:r>
              <a:rPr lang="en-US" sz="3343" b="true">
                <a:solidFill>
                  <a:srgbClr val="000000"/>
                </a:solidFill>
                <a:latin typeface="Canva Sans Bold"/>
                <a:ea typeface="Canva Sans Bold"/>
                <a:cs typeface="Canva Sans Bold"/>
                <a:sym typeface="Canva Sans Bold"/>
              </a:rPr>
              <a:t>6.</a:t>
            </a:r>
            <a:r>
              <a:rPr lang="en-US" sz="3343" u="sng" b="true">
                <a:solidFill>
                  <a:srgbClr val="000000"/>
                </a:solidFill>
                <a:latin typeface="Canva Sans Bold"/>
                <a:ea typeface="Canva Sans Bold"/>
                <a:cs typeface="Canva Sans Bold"/>
                <a:sym typeface="Canva Sans Bold"/>
              </a:rPr>
              <a:t> Attendance View</a:t>
            </a:r>
            <a:r>
              <a:rPr lang="en-US" sz="3343" b="true">
                <a:solidFill>
                  <a:srgbClr val="000000"/>
                </a:solidFill>
                <a:latin typeface="Canva Sans Bold"/>
                <a:ea typeface="Canva Sans Bold"/>
                <a:cs typeface="Canva Sans Bold"/>
                <a:sym typeface="Canva Sans Bold"/>
              </a:rPr>
              <a:t>                                                                STATUS:COMPLETED</a:t>
            </a:r>
          </a:p>
          <a:p>
            <a:pPr algn="l">
              <a:lnSpc>
                <a:spcPts val="4680"/>
              </a:lnSpc>
            </a:pPr>
            <a:r>
              <a:rPr lang="en-US" sz="3343" b="true">
                <a:solidFill>
                  <a:srgbClr val="000000"/>
                </a:solidFill>
                <a:latin typeface="Canva Sans Bold"/>
                <a:ea typeface="Canva Sans Bold"/>
                <a:cs typeface="Canva Sans Bold"/>
                <a:sym typeface="Canva Sans Bold"/>
              </a:rPr>
              <a:t>Purpose:</a:t>
            </a:r>
          </a:p>
          <a:p>
            <a:pPr algn="l">
              <a:lnSpc>
                <a:spcPts val="4680"/>
              </a:lnSpc>
            </a:pPr>
            <a:r>
              <a:rPr lang="en-US" sz="3343">
                <a:solidFill>
                  <a:srgbClr val="000000"/>
                </a:solidFill>
                <a:latin typeface="Canva Sans"/>
                <a:ea typeface="Canva Sans"/>
                <a:cs typeface="Canva Sans"/>
                <a:sym typeface="Canva Sans"/>
              </a:rPr>
              <a:t>To provide an interface for viewing logged attendance records, including name</a:t>
            </a:r>
            <a:r>
              <a:rPr lang="en-US" sz="3343">
                <a:solidFill>
                  <a:srgbClr val="000000"/>
                </a:solidFill>
                <a:latin typeface="Canva Sans"/>
                <a:ea typeface="Canva Sans"/>
                <a:cs typeface="Canva Sans"/>
                <a:sym typeface="Canva Sans"/>
              </a:rPr>
              <a:t>s and timestamps.</a:t>
            </a:r>
          </a:p>
          <a:p>
            <a:pPr algn="l">
              <a:lnSpc>
                <a:spcPts val="4680"/>
              </a:lnSpc>
            </a:pPr>
            <a:r>
              <a:rPr lang="en-US" sz="3343" b="true">
                <a:solidFill>
                  <a:srgbClr val="000000"/>
                </a:solidFill>
                <a:latin typeface="Canva Sans Bold"/>
                <a:ea typeface="Canva Sans Bold"/>
                <a:cs typeface="Canva Sans Bold"/>
                <a:sym typeface="Canva Sans Bold"/>
              </a:rPr>
              <a:t>Components: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UI to display attendance data.</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SQL queries to fetch attendance records from the database.</a:t>
            </a:r>
          </a:p>
          <a:p>
            <a:pPr algn="l">
              <a:lnSpc>
                <a:spcPts val="4680"/>
              </a:lnSpc>
            </a:pPr>
            <a:r>
              <a:rPr lang="en-US" sz="3343" b="true">
                <a:solidFill>
                  <a:srgbClr val="000000"/>
                </a:solidFill>
                <a:latin typeface="Canva Sans Bold"/>
                <a:ea typeface="Canva Sans Bold"/>
                <a:cs typeface="Canva Sans Bold"/>
                <a:sym typeface="Canva Sans Bold"/>
              </a:rPr>
              <a:t>Key Deliverables: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A webpage displaying all attendance records with names and timestamps.</a:t>
            </a:r>
          </a:p>
          <a:p>
            <a:pPr algn="l">
              <a:lnSpc>
                <a:spcPts val="4680"/>
              </a:lnSpc>
            </a:pPr>
            <a:r>
              <a:rPr lang="en-US" sz="3343" b="true">
                <a:solidFill>
                  <a:srgbClr val="000000"/>
                </a:solidFill>
                <a:latin typeface="Canva Sans Bold"/>
                <a:ea typeface="Canva Sans Bold"/>
                <a:cs typeface="Canva Sans Bold"/>
                <a:sym typeface="Canva Sans Bold"/>
              </a:rPr>
              <a:t>Dependencies:</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MySQL database with attendance data from the "Attendance Logging" module.</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Prop</a:t>
            </a:r>
            <a:r>
              <a:rPr lang="en-US" sz="3343">
                <a:solidFill>
                  <a:srgbClr val="000000"/>
                </a:solidFill>
                <a:latin typeface="Canva Sans"/>
                <a:ea typeface="Canva Sans"/>
                <a:cs typeface="Canva Sans"/>
                <a:sym typeface="Canva Sans"/>
              </a:rPr>
              <a:t>er SQL queries for data retrieval.</a:t>
            </a:r>
          </a:p>
          <a:p>
            <a:pPr algn="l" marL="721863" indent="-360932" lvl="1">
              <a:lnSpc>
                <a:spcPts val="4680"/>
              </a:lnSpc>
              <a:buFont typeface="Arial"/>
              <a:buChar char="•"/>
            </a:pPr>
            <a:r>
              <a:rPr lang="en-US" sz="3343">
                <a:solidFill>
                  <a:srgbClr val="000000"/>
                </a:solidFill>
                <a:latin typeface="Canva Sans"/>
                <a:ea typeface="Canva Sans"/>
                <a:cs typeface="Canva Sans"/>
                <a:sym typeface="Canva Sans"/>
              </a:rPr>
              <a:t>Acc</a:t>
            </a:r>
            <a:r>
              <a:rPr lang="en-US" sz="3343">
                <a:solidFill>
                  <a:srgbClr val="000000"/>
                </a:solidFill>
                <a:latin typeface="Canva Sans"/>
                <a:ea typeface="Canva Sans"/>
                <a:cs typeface="Canva Sans"/>
                <a:sym typeface="Canva Sans"/>
              </a:rPr>
              <a:t>ess to the web interface for viewing the records.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07206" y="1213067"/>
            <a:ext cx="16130328" cy="6333461"/>
          </a:xfrm>
          <a:prstGeom prst="rect">
            <a:avLst/>
          </a:prstGeom>
        </p:spPr>
        <p:txBody>
          <a:bodyPr anchor="t" rtlCol="false" tIns="0" lIns="0" bIns="0" rIns="0">
            <a:spAutoFit/>
          </a:bodyPr>
          <a:lstStyle/>
          <a:p>
            <a:pPr algn="l">
              <a:lnSpc>
                <a:spcPts val="4820"/>
              </a:lnSpc>
            </a:pPr>
            <a:r>
              <a:rPr lang="en-US" sz="3443" b="true">
                <a:solidFill>
                  <a:srgbClr val="000000"/>
                </a:solidFill>
                <a:latin typeface="Canva Sans Bold"/>
                <a:ea typeface="Canva Sans Bold"/>
                <a:cs typeface="Canva Sans Bold"/>
                <a:sym typeface="Canva Sans Bold"/>
              </a:rPr>
              <a:t>ALGORITHMS USED:</a:t>
            </a:r>
          </a:p>
          <a:p>
            <a:pPr algn="l">
              <a:lnSpc>
                <a:spcPts val="4820"/>
              </a:lnSpc>
            </a:pPr>
          </a:p>
          <a:p>
            <a:pPr algn="l">
              <a:lnSpc>
                <a:spcPts val="5853"/>
              </a:lnSpc>
            </a:pPr>
            <a:r>
              <a:rPr lang="en-US" sz="3443">
                <a:solidFill>
                  <a:srgbClr val="000000"/>
                </a:solidFill>
                <a:latin typeface="Canva Sans"/>
                <a:ea typeface="Canva Sans"/>
                <a:cs typeface="Canva Sans"/>
                <a:sym typeface="Canva Sans"/>
              </a:rPr>
              <a:t>Face Detection : Haar Cascade Algorithm in Open cv, Dlib</a:t>
            </a:r>
          </a:p>
          <a:p>
            <a:pPr algn="l">
              <a:lnSpc>
                <a:spcPts val="5853"/>
              </a:lnSpc>
            </a:pPr>
            <a:r>
              <a:rPr lang="en-US" sz="3443">
                <a:solidFill>
                  <a:srgbClr val="000000"/>
                </a:solidFill>
                <a:latin typeface="Canva Sans"/>
                <a:ea typeface="Canva Sans"/>
                <a:cs typeface="Canva Sans"/>
                <a:sym typeface="Canva Sans"/>
              </a:rPr>
              <a:t>Face Shape Predictor : Dlib’s 68 Landmark Predictor</a:t>
            </a:r>
          </a:p>
          <a:p>
            <a:pPr algn="l">
              <a:lnSpc>
                <a:spcPts val="5853"/>
              </a:lnSpc>
            </a:pPr>
            <a:r>
              <a:rPr lang="en-US" sz="3443">
                <a:solidFill>
                  <a:srgbClr val="000000"/>
                </a:solidFill>
                <a:latin typeface="Canva Sans"/>
                <a:ea typeface="Canva Sans"/>
                <a:cs typeface="Canva Sans"/>
                <a:sym typeface="Canva Sans"/>
              </a:rPr>
              <a:t>Face Embedding Extraction : Dlib’s ResNet-based Face RecognitionModel</a:t>
            </a:r>
          </a:p>
          <a:p>
            <a:pPr algn="l">
              <a:lnSpc>
                <a:spcPts val="5853"/>
              </a:lnSpc>
            </a:pPr>
            <a:r>
              <a:rPr lang="en-US" sz="3443">
                <a:solidFill>
                  <a:srgbClr val="000000"/>
                </a:solidFill>
                <a:latin typeface="Canva Sans"/>
                <a:ea typeface="Canva Sans"/>
                <a:cs typeface="Canva Sans"/>
                <a:sym typeface="Canva Sans"/>
              </a:rPr>
              <a:t>Face Recognition : Support Vector Machine (SVM) Classifier</a:t>
            </a:r>
          </a:p>
          <a:p>
            <a:pPr algn="l">
              <a:lnSpc>
                <a:spcPts val="5853"/>
              </a:lnSpc>
            </a:pPr>
            <a:r>
              <a:rPr lang="en-US" sz="3443">
                <a:solidFill>
                  <a:srgbClr val="000000"/>
                </a:solidFill>
                <a:latin typeface="Canva Sans"/>
                <a:ea typeface="Canva Sans"/>
                <a:cs typeface="Canva Sans"/>
                <a:sym typeface="Canva Sans"/>
              </a:rPr>
              <a:t>Database : MYSQL</a:t>
            </a:r>
          </a:p>
          <a:p>
            <a:pPr algn="l">
              <a:lnSpc>
                <a:spcPts val="5853"/>
              </a:lnSpc>
            </a:pPr>
            <a:r>
              <a:rPr lang="en-US" sz="3443">
                <a:solidFill>
                  <a:srgbClr val="000000"/>
                </a:solidFill>
                <a:latin typeface="Canva Sans"/>
                <a:ea typeface="Canva Sans"/>
                <a:cs typeface="Canva Sans"/>
                <a:sym typeface="Canva Sans"/>
              </a:rPr>
              <a:t>Backend : Python flask</a:t>
            </a:r>
          </a:p>
          <a:p>
            <a:pPr algn="l">
              <a:lnSpc>
                <a:spcPts val="5853"/>
              </a:lnSpc>
            </a:pPr>
            <a:r>
              <a:rPr lang="en-US" sz="3443">
                <a:solidFill>
                  <a:srgbClr val="000000"/>
                </a:solidFill>
                <a:latin typeface="Canva Sans"/>
                <a:ea typeface="Canva Sans"/>
                <a:cs typeface="Canva Sans"/>
                <a:sym typeface="Canva Sans"/>
              </a:rPr>
              <a:t>Frontend : HTML,CSS,JS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58901" y="548558"/>
            <a:ext cx="16770199" cy="9123210"/>
          </a:xfrm>
          <a:prstGeom prst="rect">
            <a:avLst/>
          </a:prstGeom>
        </p:spPr>
        <p:txBody>
          <a:bodyPr anchor="t" rtlCol="false" tIns="0" lIns="0" bIns="0" rIns="0">
            <a:spAutoFit/>
          </a:bodyPr>
          <a:lstStyle/>
          <a:p>
            <a:pPr algn="l">
              <a:lnSpc>
                <a:spcPts val="4820"/>
              </a:lnSpc>
            </a:pPr>
            <a:r>
              <a:rPr lang="en-US" sz="3443" b="true">
                <a:solidFill>
                  <a:srgbClr val="000000"/>
                </a:solidFill>
                <a:latin typeface="Canva Sans Bold"/>
                <a:ea typeface="Canva Sans Bold"/>
                <a:cs typeface="Canva Sans Bold"/>
                <a:sym typeface="Canva Sans Bold"/>
              </a:rPr>
              <a:t>REFERENCES:</a:t>
            </a:r>
          </a:p>
          <a:p>
            <a:pPr algn="l">
              <a:lnSpc>
                <a:spcPts val="4820"/>
              </a:lnSpc>
            </a:pPr>
            <a:r>
              <a:rPr lang="en-US" sz="3443" b="true">
                <a:solidFill>
                  <a:srgbClr val="000000"/>
                </a:solidFill>
                <a:latin typeface="Canva Sans Bold"/>
                <a:ea typeface="Canva Sans Bold"/>
                <a:cs typeface="Canva Sans Bold"/>
                <a:sym typeface="Canva Sans Bold"/>
              </a:rPr>
              <a:t>1</a:t>
            </a:r>
            <a:r>
              <a:rPr lang="en-US" sz="3443">
                <a:solidFill>
                  <a:srgbClr val="000000"/>
                </a:solidFill>
                <a:latin typeface="Canva Sans"/>
                <a:ea typeface="Canva Sans"/>
                <a:cs typeface="Canva Sans"/>
                <a:sym typeface="Canva Sans"/>
              </a:rPr>
              <a:t>.Muhammad Haikal Mohd Kamil, Norliza Zaini, Lucyantie Mazalan, Afiq Harith Ahamad – 2023 “</a:t>
            </a:r>
            <a:r>
              <a:rPr lang="en-US" sz="3443" b="true">
                <a:solidFill>
                  <a:srgbClr val="000000"/>
                </a:solidFill>
                <a:latin typeface="Canva Sans Bold"/>
                <a:ea typeface="Canva Sans Bold"/>
                <a:cs typeface="Canva Sans Bold"/>
                <a:sym typeface="Canva Sans Bold"/>
              </a:rPr>
              <a:t>Online attendance system based on facial recognition with face mask detection</a:t>
            </a:r>
            <a:r>
              <a:rPr lang="en-US" sz="3443">
                <a:solidFill>
                  <a:srgbClr val="000000"/>
                </a:solidFill>
                <a:latin typeface="Canva Sans"/>
                <a:ea typeface="Canva Sans"/>
                <a:cs typeface="Canva Sans"/>
                <a:sym typeface="Canva Sans"/>
              </a:rPr>
              <a:t>”[Springer]</a:t>
            </a:r>
          </a:p>
          <a:p>
            <a:pPr algn="l">
              <a:lnSpc>
                <a:spcPts val="4820"/>
              </a:lnSpc>
            </a:pPr>
            <a:r>
              <a:rPr lang="en-US" sz="3443" b="true">
                <a:solidFill>
                  <a:srgbClr val="000000"/>
                </a:solidFill>
                <a:latin typeface="Canva Sans Bold"/>
                <a:ea typeface="Canva Sans Bold"/>
                <a:cs typeface="Canva Sans Bold"/>
                <a:sym typeface="Canva Sans Bold"/>
              </a:rPr>
              <a:t>2</a:t>
            </a:r>
            <a:r>
              <a:rPr lang="en-US" sz="3443">
                <a:solidFill>
                  <a:srgbClr val="000000"/>
                </a:solidFill>
                <a:latin typeface="Canva Sans"/>
                <a:ea typeface="Canva Sans"/>
                <a:cs typeface="Canva Sans"/>
                <a:sym typeface="Canva Sans"/>
              </a:rPr>
              <a:t>.Priyanka Manke,Mohammed Hamza Siddiqui,Himanshu Pednekar, Pawan Sakat, Qureshi Abdul Qadir-2024 “</a:t>
            </a:r>
            <a:r>
              <a:rPr lang="en-US" sz="3443" b="true">
                <a:solidFill>
                  <a:srgbClr val="000000"/>
                </a:solidFill>
                <a:latin typeface="Canva Sans Bold"/>
                <a:ea typeface="Canva Sans Bold"/>
                <a:cs typeface="Canva Sans Bold"/>
                <a:sym typeface="Canva Sans Bold"/>
              </a:rPr>
              <a:t>Facial Recognition-Based Attendance System</a:t>
            </a:r>
            <a:r>
              <a:rPr lang="en-US" sz="3443">
                <a:solidFill>
                  <a:srgbClr val="000000"/>
                </a:solidFill>
                <a:latin typeface="Canva Sans"/>
                <a:ea typeface="Canva Sans"/>
                <a:cs typeface="Canva Sans"/>
                <a:sym typeface="Canva Sans"/>
              </a:rPr>
              <a:t>”[ResearchGate]</a:t>
            </a:r>
          </a:p>
          <a:p>
            <a:pPr algn="l">
              <a:lnSpc>
                <a:spcPts val="4820"/>
              </a:lnSpc>
            </a:pPr>
            <a:r>
              <a:rPr lang="en-US" sz="3443" b="true">
                <a:solidFill>
                  <a:srgbClr val="000000"/>
                </a:solidFill>
                <a:latin typeface="Canva Sans Bold"/>
                <a:ea typeface="Canva Sans Bold"/>
                <a:cs typeface="Canva Sans Bold"/>
                <a:sym typeface="Canva Sans Bold"/>
              </a:rPr>
              <a:t>3</a:t>
            </a:r>
            <a:r>
              <a:rPr lang="en-US" sz="3443">
                <a:solidFill>
                  <a:srgbClr val="000000"/>
                </a:solidFill>
                <a:latin typeface="Canva Sans"/>
                <a:ea typeface="Canva Sans"/>
                <a:cs typeface="Canva Sans"/>
                <a:sym typeface="Canva Sans"/>
              </a:rPr>
              <a:t>.Andre Budiman, Fabiana, Ricky Aryatama Yaputera, Said Achmad, Aditya Kurniawan – 2023 “</a:t>
            </a:r>
            <a:r>
              <a:rPr lang="en-US" sz="3443" b="true">
                <a:solidFill>
                  <a:srgbClr val="000000"/>
                </a:solidFill>
                <a:latin typeface="Canva Sans Bold"/>
                <a:ea typeface="Canva Sans Bold"/>
                <a:cs typeface="Canva Sans Bold"/>
                <a:sym typeface="Canva Sans Bold"/>
              </a:rPr>
              <a:t>Student attendance with face recognition (LBPH or CNN)</a:t>
            </a:r>
            <a:r>
              <a:rPr lang="en-US" sz="3443">
                <a:solidFill>
                  <a:srgbClr val="000000"/>
                </a:solidFill>
                <a:latin typeface="Canva Sans"/>
                <a:ea typeface="Canva Sans"/>
                <a:cs typeface="Canva Sans"/>
                <a:sym typeface="Canva Sans"/>
              </a:rPr>
              <a:t>”[ELSEVIER]</a:t>
            </a:r>
          </a:p>
          <a:p>
            <a:pPr algn="l">
              <a:lnSpc>
                <a:spcPts val="4820"/>
              </a:lnSpc>
            </a:pPr>
            <a:r>
              <a:rPr lang="en-US" sz="3443" b="true">
                <a:solidFill>
                  <a:srgbClr val="000000"/>
                </a:solidFill>
                <a:latin typeface="Canva Sans Bold"/>
                <a:ea typeface="Canva Sans Bold"/>
                <a:cs typeface="Canva Sans Bold"/>
                <a:sym typeface="Canva Sans Bold"/>
              </a:rPr>
              <a:t>4</a:t>
            </a:r>
            <a:r>
              <a:rPr lang="en-US" sz="3443">
                <a:solidFill>
                  <a:srgbClr val="000000"/>
                </a:solidFill>
                <a:latin typeface="Canva Sans"/>
                <a:ea typeface="Canva Sans"/>
                <a:cs typeface="Canva Sans"/>
                <a:sym typeface="Canva Sans"/>
              </a:rPr>
              <a:t>.Aditya UmalkarShivang Singh ManhasImazChandiwalaNarendra Bhagat​ -2023” </a:t>
            </a:r>
            <a:r>
              <a:rPr lang="en-US" sz="3443" b="true">
                <a:solidFill>
                  <a:srgbClr val="000000"/>
                </a:solidFill>
                <a:latin typeface="Canva Sans Bold"/>
                <a:ea typeface="Canva Sans Bold"/>
                <a:cs typeface="Canva Sans Bold"/>
                <a:sym typeface="Canva Sans Bold"/>
              </a:rPr>
              <a:t>Face Recognition Based Attendance System Using Real Time Data</a:t>
            </a:r>
            <a:r>
              <a:rPr lang="en-US" sz="3443">
                <a:solidFill>
                  <a:srgbClr val="000000"/>
                </a:solidFill>
                <a:latin typeface="Canva Sans"/>
                <a:ea typeface="Canva Sans"/>
                <a:cs typeface="Canva Sans"/>
                <a:sym typeface="Canva Sans"/>
              </a:rPr>
              <a:t> “[IJCRT]</a:t>
            </a:r>
          </a:p>
          <a:p>
            <a:pPr algn="l">
              <a:lnSpc>
                <a:spcPts val="4820"/>
              </a:lnSpc>
            </a:pPr>
            <a:r>
              <a:rPr lang="en-US" sz="3443" b="true">
                <a:solidFill>
                  <a:srgbClr val="000000"/>
                </a:solidFill>
                <a:latin typeface="Canva Sans Bold"/>
                <a:ea typeface="Canva Sans Bold"/>
                <a:cs typeface="Canva Sans Bold"/>
                <a:sym typeface="Canva Sans Bold"/>
              </a:rPr>
              <a:t>5</a:t>
            </a:r>
            <a:r>
              <a:rPr lang="en-US" sz="3443">
                <a:solidFill>
                  <a:srgbClr val="000000"/>
                </a:solidFill>
                <a:latin typeface="Canva Sans"/>
                <a:ea typeface="Canva Sans"/>
                <a:cs typeface="Canva Sans"/>
                <a:sym typeface="Canva Sans"/>
              </a:rPr>
              <a:t>.Ashish Kumar Shukla, Archana Shukla, Raghvendra Singh-2023” </a:t>
            </a:r>
            <a:r>
              <a:rPr lang="en-US" sz="3443" b="true">
                <a:solidFill>
                  <a:srgbClr val="000000"/>
                </a:solidFill>
                <a:latin typeface="Canva Sans Bold"/>
                <a:ea typeface="Canva Sans Bold"/>
                <a:cs typeface="Canva Sans Bold"/>
                <a:sym typeface="Canva Sans Bold"/>
              </a:rPr>
              <a:t>Automatic attendance system based on CNN–LSTM and face recognition</a:t>
            </a:r>
            <a:r>
              <a:rPr lang="en-US" sz="3443">
                <a:solidFill>
                  <a:srgbClr val="000000"/>
                </a:solidFill>
                <a:latin typeface="Canva Sans"/>
                <a:ea typeface="Canva Sans"/>
                <a:cs typeface="Canva Sans"/>
                <a:sym typeface="Canva Sans"/>
              </a:rPr>
              <a:t>”[IJIT]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4698087" y="936938"/>
            <a:ext cx="8891826" cy="1530349"/>
          </a:xfrm>
          <a:prstGeom prst="rect">
            <a:avLst/>
          </a:prstGeom>
        </p:spPr>
        <p:txBody>
          <a:bodyPr anchor="t" rtlCol="false" tIns="0" lIns="0" bIns="0" rIns="0">
            <a:spAutoFit/>
          </a:bodyPr>
          <a:lstStyle/>
          <a:p>
            <a:pPr algn="ctr">
              <a:lnSpc>
                <a:spcPts val="11200"/>
              </a:lnSpc>
            </a:pPr>
            <a:r>
              <a:rPr lang="en-US" sz="8000" b="true">
                <a:solidFill>
                  <a:srgbClr val="000000"/>
                </a:solidFill>
                <a:latin typeface="Times New Roman Bold"/>
                <a:ea typeface="Times New Roman Bold"/>
                <a:cs typeface="Times New Roman Bold"/>
                <a:sym typeface="Times New Roman Bold"/>
              </a:rPr>
              <a:t>SECOND REVIEW</a:t>
            </a:r>
          </a:p>
        </p:txBody>
      </p:sp>
      <p:sp>
        <p:nvSpPr>
          <p:cNvPr name="TextBox 9" id="9"/>
          <p:cNvSpPr txBox="true"/>
          <p:nvPr/>
        </p:nvSpPr>
        <p:spPr>
          <a:xfrm rot="0">
            <a:off x="5821285" y="2914962"/>
            <a:ext cx="6202442" cy="358076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TEAM MEMBERS</a:t>
            </a:r>
          </a:p>
          <a:p>
            <a:pPr algn="l">
              <a:lnSpc>
                <a:spcPts val="4759"/>
              </a:lnSpc>
            </a:pPr>
            <a:r>
              <a:rPr lang="en-US" sz="3399">
                <a:solidFill>
                  <a:srgbClr val="000000"/>
                </a:solidFill>
                <a:latin typeface="Canva Sans"/>
                <a:ea typeface="Canva Sans"/>
                <a:cs typeface="Canva Sans"/>
                <a:sym typeface="Canva Sans"/>
              </a:rPr>
              <a:t>LOGESHWARAN V V (2118125)</a:t>
            </a:r>
          </a:p>
          <a:p>
            <a:pPr algn="l">
              <a:lnSpc>
                <a:spcPts val="4759"/>
              </a:lnSpc>
            </a:pPr>
            <a:r>
              <a:rPr lang="en-US" sz="3399">
                <a:solidFill>
                  <a:srgbClr val="000000"/>
                </a:solidFill>
                <a:latin typeface="Canva Sans"/>
                <a:ea typeface="Canva Sans"/>
                <a:cs typeface="Canva Sans"/>
                <a:sym typeface="Canva Sans"/>
              </a:rPr>
              <a:t>SEDHU RAM P (2118138)</a:t>
            </a:r>
          </a:p>
          <a:p>
            <a:pPr algn="l">
              <a:lnSpc>
                <a:spcPts val="4759"/>
              </a:lnSpc>
            </a:pPr>
            <a:r>
              <a:rPr lang="en-US" sz="3399">
                <a:solidFill>
                  <a:srgbClr val="000000"/>
                </a:solidFill>
                <a:latin typeface="Canva Sans"/>
                <a:ea typeface="Canva Sans"/>
                <a:cs typeface="Canva Sans"/>
                <a:sym typeface="Canva Sans"/>
              </a:rPr>
              <a:t>SRIDHAR E (2118145)</a:t>
            </a:r>
          </a:p>
          <a:p>
            <a:pPr algn="l">
              <a:lnSpc>
                <a:spcPts val="4759"/>
              </a:lnSpc>
            </a:pPr>
            <a:r>
              <a:rPr lang="en-US" sz="3399">
                <a:solidFill>
                  <a:srgbClr val="000000"/>
                </a:solidFill>
                <a:latin typeface="Canva Sans"/>
                <a:ea typeface="Canva Sans"/>
                <a:cs typeface="Canva Sans"/>
                <a:sym typeface="Canva Sans"/>
              </a:rPr>
              <a:t>TAMIZHARASU M (2118L10)</a:t>
            </a:r>
          </a:p>
          <a:p>
            <a:pPr algn="r">
              <a:lnSpc>
                <a:spcPts val="4759"/>
              </a:lnSpc>
            </a:pPr>
          </a:p>
        </p:txBody>
      </p:sp>
      <p:sp>
        <p:nvSpPr>
          <p:cNvPr name="TextBox 10" id="10"/>
          <p:cNvSpPr txBox="true"/>
          <p:nvPr/>
        </p:nvSpPr>
        <p:spPr>
          <a:xfrm rot="0">
            <a:off x="5821285" y="6941184"/>
            <a:ext cx="6202442" cy="118046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PROJECT GUIDE</a:t>
            </a:r>
          </a:p>
          <a:p>
            <a:pPr algn="ctr">
              <a:lnSpc>
                <a:spcPts val="4759"/>
              </a:lnSpc>
            </a:pPr>
            <a:r>
              <a:rPr lang="en-US" sz="3399">
                <a:solidFill>
                  <a:srgbClr val="000000"/>
                </a:solidFill>
                <a:latin typeface="Canva Sans"/>
                <a:ea typeface="Canva Sans"/>
                <a:cs typeface="Canva Sans"/>
                <a:sym typeface="Canva Sans"/>
              </a:rPr>
              <a:t>DR.R.DEVI M.Tech.,PhD.,</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58901" y="770079"/>
            <a:ext cx="16770199" cy="6075210"/>
          </a:xfrm>
          <a:prstGeom prst="rect">
            <a:avLst/>
          </a:prstGeom>
        </p:spPr>
        <p:txBody>
          <a:bodyPr anchor="t" rtlCol="false" tIns="0" lIns="0" bIns="0" rIns="0">
            <a:spAutoFit/>
          </a:bodyPr>
          <a:lstStyle/>
          <a:p>
            <a:pPr algn="l">
              <a:lnSpc>
                <a:spcPts val="4820"/>
              </a:lnSpc>
            </a:pPr>
            <a:r>
              <a:rPr lang="en-US" sz="3443" b="true">
                <a:solidFill>
                  <a:srgbClr val="000000"/>
                </a:solidFill>
                <a:latin typeface="Canva Sans Bold"/>
                <a:ea typeface="Canva Sans Bold"/>
                <a:cs typeface="Canva Sans Bold"/>
                <a:sym typeface="Canva Sans Bold"/>
              </a:rPr>
              <a:t>REFERENCES:</a:t>
            </a:r>
          </a:p>
          <a:p>
            <a:pPr algn="l">
              <a:lnSpc>
                <a:spcPts val="4820"/>
              </a:lnSpc>
            </a:pPr>
            <a:r>
              <a:rPr lang="en-US" sz="3443" b="true">
                <a:solidFill>
                  <a:srgbClr val="000000"/>
                </a:solidFill>
                <a:latin typeface="Canva Sans Bold"/>
                <a:ea typeface="Canva Sans Bold"/>
                <a:cs typeface="Canva Sans Bold"/>
                <a:sym typeface="Canva Sans Bold"/>
              </a:rPr>
              <a:t>6.</a:t>
            </a:r>
            <a:r>
              <a:rPr lang="en-US" sz="3443">
                <a:solidFill>
                  <a:srgbClr val="000000"/>
                </a:solidFill>
                <a:latin typeface="Canva Sans"/>
                <a:ea typeface="Canva Sans"/>
                <a:cs typeface="Canva Sans"/>
                <a:sym typeface="Canva Sans"/>
              </a:rPr>
              <a:t>Kamal G. Oladele , Edidiong J. Iseh , Jamal O. Oladele , Pawan R. Bhaladhare-2024” </a:t>
            </a:r>
            <a:r>
              <a:rPr lang="en-US" sz="3443" b="true">
                <a:solidFill>
                  <a:srgbClr val="000000"/>
                </a:solidFill>
                <a:latin typeface="Canva Sans Bold"/>
                <a:ea typeface="Canva Sans Bold"/>
                <a:cs typeface="Canva Sans Bold"/>
                <a:sym typeface="Canva Sans Bold"/>
              </a:rPr>
              <a:t>AI-Based Face Recognition Attendance System</a:t>
            </a:r>
            <a:r>
              <a:rPr lang="en-US" sz="3443">
                <a:solidFill>
                  <a:srgbClr val="000000"/>
                </a:solidFill>
                <a:latin typeface="Canva Sans"/>
                <a:ea typeface="Canva Sans"/>
                <a:cs typeface="Canva Sans"/>
                <a:sym typeface="Canva Sans"/>
              </a:rPr>
              <a:t>”[IJIRMPS]</a:t>
            </a:r>
          </a:p>
          <a:p>
            <a:pPr algn="l">
              <a:lnSpc>
                <a:spcPts val="4820"/>
              </a:lnSpc>
            </a:pPr>
            <a:r>
              <a:rPr lang="en-US" sz="3443" b="true">
                <a:solidFill>
                  <a:srgbClr val="000000"/>
                </a:solidFill>
                <a:latin typeface="Canva Sans Bold"/>
                <a:ea typeface="Canva Sans Bold"/>
                <a:cs typeface="Canva Sans Bold"/>
                <a:sym typeface="Canva Sans Bold"/>
              </a:rPr>
              <a:t>7.</a:t>
            </a:r>
            <a:r>
              <a:rPr lang="en-US" sz="3443">
                <a:solidFill>
                  <a:srgbClr val="000000"/>
                </a:solidFill>
                <a:latin typeface="Canva Sans"/>
                <a:ea typeface="Canva Sans"/>
                <a:cs typeface="Canva Sans"/>
                <a:sym typeface="Canva Sans"/>
              </a:rPr>
              <a:t>Olufemi S. Ojo , Mayowa O. Oyediran , Babatunde J. Bamgbade ID , Abidemi Emmanuel Adeniyi ID , Godwin Nse Ebong ID, and Sunday Adeola Ajagbe – 2023” </a:t>
            </a:r>
            <a:r>
              <a:rPr lang="en-US" sz="3443" b="true">
                <a:solidFill>
                  <a:srgbClr val="000000"/>
                </a:solidFill>
                <a:latin typeface="Canva Sans Bold"/>
                <a:ea typeface="Canva Sans Bold"/>
                <a:cs typeface="Canva Sans Bold"/>
                <a:sym typeface="Canva Sans Bold"/>
              </a:rPr>
              <a:t>Development of an Improved Convolutional Neural Network for an Automated Face-Based University Attendance System</a:t>
            </a:r>
            <a:r>
              <a:rPr lang="en-US" sz="3443">
                <a:solidFill>
                  <a:srgbClr val="000000"/>
                </a:solidFill>
                <a:latin typeface="Canva Sans"/>
                <a:ea typeface="Canva Sans"/>
                <a:cs typeface="Canva Sans"/>
                <a:sym typeface="Canva Sans"/>
              </a:rPr>
              <a:t>”[PARADIGM Plus]</a:t>
            </a:r>
          </a:p>
          <a:p>
            <a:pPr algn="l">
              <a:lnSpc>
                <a:spcPts val="4820"/>
              </a:lnSpc>
            </a:pPr>
            <a:r>
              <a:rPr lang="en-US" sz="3443" b="true">
                <a:solidFill>
                  <a:srgbClr val="000000"/>
                </a:solidFill>
                <a:latin typeface="Canva Sans Bold"/>
                <a:ea typeface="Canva Sans Bold"/>
                <a:cs typeface="Canva Sans Bold"/>
                <a:sym typeface="Canva Sans Bold"/>
              </a:rPr>
              <a:t>8.</a:t>
            </a:r>
            <a:r>
              <a:rPr lang="en-US" sz="3443">
                <a:solidFill>
                  <a:srgbClr val="000000"/>
                </a:solidFill>
                <a:latin typeface="Canva Sans"/>
                <a:ea typeface="Canva Sans"/>
                <a:cs typeface="Canva Sans"/>
                <a:sym typeface="Canva Sans"/>
              </a:rPr>
              <a:t> Ahmad S. Lateef , Mohammed Y. Kamil -2023 “</a:t>
            </a:r>
            <a:r>
              <a:rPr lang="en-US" sz="3443" b="true">
                <a:solidFill>
                  <a:srgbClr val="000000"/>
                </a:solidFill>
                <a:latin typeface="Canva Sans Bold"/>
                <a:ea typeface="Canva Sans Bold"/>
                <a:cs typeface="Canva Sans Bold"/>
                <a:sym typeface="Canva Sans Bold"/>
              </a:rPr>
              <a:t>Face Recognition-Based Automatic Attendance System in a Smart Classroom</a:t>
            </a:r>
            <a:r>
              <a:rPr lang="en-US" sz="3443">
                <a:solidFill>
                  <a:srgbClr val="000000"/>
                </a:solidFill>
                <a:latin typeface="Canva Sans"/>
                <a:ea typeface="Canva Sans"/>
                <a:cs typeface="Canva Sans"/>
                <a:sym typeface="Canva Sans"/>
              </a:rPr>
              <a:t> “[IJEEE]</a:t>
            </a:r>
          </a:p>
          <a:p>
            <a:pPr algn="l">
              <a:lnSpc>
                <a:spcPts val="482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4083097"/>
            <a:ext cx="10910396" cy="1754786"/>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8349297" y="1128246"/>
            <a:ext cx="2524601" cy="1152525"/>
          </a:xfrm>
          <a:prstGeom prst="rect">
            <a:avLst/>
          </a:prstGeom>
        </p:spPr>
        <p:txBody>
          <a:bodyPr anchor="t" rtlCol="false" tIns="0" lIns="0" bIns="0" rIns="0">
            <a:spAutoFit/>
          </a:bodyPr>
          <a:lstStyle/>
          <a:p>
            <a:pPr algn="ctr">
              <a:lnSpc>
                <a:spcPts val="8400"/>
              </a:lnSpc>
            </a:pPr>
            <a:r>
              <a:rPr lang="en-US" sz="6000" b="true">
                <a:solidFill>
                  <a:srgbClr val="000000"/>
                </a:solidFill>
                <a:latin typeface="Times New Roman Bold"/>
                <a:ea typeface="Times New Roman Bold"/>
                <a:cs typeface="Times New Roman Bold"/>
                <a:sym typeface="Times New Roman Bold"/>
              </a:rPr>
              <a:t>INDEX</a:t>
            </a:r>
          </a:p>
        </p:txBody>
      </p:sp>
      <p:sp>
        <p:nvSpPr>
          <p:cNvPr name="TextBox 8" id="8"/>
          <p:cNvSpPr txBox="true"/>
          <p:nvPr/>
        </p:nvSpPr>
        <p:spPr>
          <a:xfrm rot="0">
            <a:off x="1971768" y="2963679"/>
            <a:ext cx="15528782" cy="4741329"/>
          </a:xfrm>
          <a:prstGeom prst="rect">
            <a:avLst/>
          </a:prstGeom>
        </p:spPr>
        <p:txBody>
          <a:bodyPr anchor="t" rtlCol="false" tIns="0" lIns="0" bIns="0" rIns="0">
            <a:spAutoFit/>
          </a:bodyPr>
          <a:lstStyle/>
          <a:p>
            <a:pPr algn="just" marL="761756" indent="-380878" lvl="1">
              <a:lnSpc>
                <a:spcPts val="4939"/>
              </a:lnSpc>
              <a:buFont typeface="Arial"/>
              <a:buChar char="•"/>
            </a:pPr>
            <a:r>
              <a:rPr lang="en-US" sz="3528">
                <a:solidFill>
                  <a:srgbClr val="000000"/>
                </a:solidFill>
                <a:latin typeface="Canva Sans"/>
                <a:ea typeface="Canva Sans"/>
                <a:cs typeface="Canva Sans"/>
                <a:sym typeface="Canva Sans"/>
              </a:rPr>
              <a:t>PROBLEM STATEMENT</a:t>
            </a:r>
          </a:p>
          <a:p>
            <a:pPr algn="just" marL="761756" indent="-380878" lvl="1">
              <a:lnSpc>
                <a:spcPts val="4939"/>
              </a:lnSpc>
              <a:buFont typeface="Arial"/>
              <a:buChar char="•"/>
            </a:pPr>
            <a:r>
              <a:rPr lang="en-US" sz="3528">
                <a:solidFill>
                  <a:srgbClr val="000000"/>
                </a:solidFill>
                <a:latin typeface="Canva Sans"/>
                <a:ea typeface="Canva Sans"/>
                <a:cs typeface="Canva Sans"/>
                <a:sym typeface="Canva Sans"/>
              </a:rPr>
              <a:t>EXISTING SYSTEM</a:t>
            </a:r>
          </a:p>
          <a:p>
            <a:pPr algn="just" marL="761756" indent="-380878" lvl="1">
              <a:lnSpc>
                <a:spcPts val="4939"/>
              </a:lnSpc>
              <a:buFont typeface="Arial"/>
              <a:buChar char="•"/>
            </a:pPr>
            <a:r>
              <a:rPr lang="en-US" sz="3528">
                <a:solidFill>
                  <a:srgbClr val="000000"/>
                </a:solidFill>
                <a:latin typeface="Canva Sans"/>
                <a:ea typeface="Canva Sans"/>
                <a:cs typeface="Canva Sans"/>
                <a:sym typeface="Canva Sans"/>
              </a:rPr>
              <a:t>QUERY FROM PREVIOUS REVIEW</a:t>
            </a:r>
          </a:p>
          <a:p>
            <a:pPr algn="just">
              <a:lnSpc>
                <a:spcPts val="4067"/>
              </a:lnSpc>
            </a:pPr>
            <a:r>
              <a:rPr lang="en-US" sz="2905">
                <a:solidFill>
                  <a:srgbClr val="000000"/>
                </a:solidFill>
                <a:latin typeface="Canva Sans"/>
                <a:ea typeface="Canva Sans"/>
                <a:cs typeface="Canva Sans"/>
                <a:sym typeface="Canva Sans"/>
              </a:rPr>
              <a:t>        [ why client-server application is built?</a:t>
            </a:r>
          </a:p>
          <a:p>
            <a:pPr algn="just">
              <a:lnSpc>
                <a:spcPts val="4067"/>
              </a:lnSpc>
            </a:pPr>
            <a:r>
              <a:rPr lang="en-US" sz="2905">
                <a:solidFill>
                  <a:srgbClr val="000000"/>
                </a:solidFill>
                <a:latin typeface="Canva Sans"/>
                <a:ea typeface="Canva Sans"/>
                <a:cs typeface="Canva Sans"/>
                <a:sym typeface="Canva Sans"/>
              </a:rPr>
              <a:t>           why svm is used and why is it better than cnn in this context? ]</a:t>
            </a:r>
          </a:p>
          <a:p>
            <a:pPr algn="just" marL="761756" indent="-380878" lvl="1">
              <a:lnSpc>
                <a:spcPts val="4939"/>
              </a:lnSpc>
              <a:buFont typeface="Arial"/>
              <a:buChar char="•"/>
            </a:pPr>
            <a:r>
              <a:rPr lang="en-US" sz="3528">
                <a:solidFill>
                  <a:srgbClr val="000000"/>
                </a:solidFill>
                <a:latin typeface="Canva Sans"/>
                <a:ea typeface="Canva Sans"/>
                <a:cs typeface="Canva Sans"/>
                <a:sym typeface="Canva Sans"/>
              </a:rPr>
              <a:t>PROPOSED SYSTEM FLOWCHART</a:t>
            </a:r>
          </a:p>
          <a:p>
            <a:pPr algn="just" marL="761756" indent="-380878" lvl="1">
              <a:lnSpc>
                <a:spcPts val="4939"/>
              </a:lnSpc>
              <a:buFont typeface="Arial"/>
              <a:buChar char="•"/>
            </a:pPr>
            <a:r>
              <a:rPr lang="en-US" sz="3528">
                <a:solidFill>
                  <a:srgbClr val="000000"/>
                </a:solidFill>
                <a:latin typeface="Canva Sans"/>
                <a:ea typeface="Canva Sans"/>
                <a:cs typeface="Canva Sans"/>
                <a:sym typeface="Canva Sans"/>
              </a:rPr>
              <a:t>MODULES</a:t>
            </a:r>
          </a:p>
          <a:p>
            <a:pPr algn="just" marL="761756" indent="-380878" lvl="1">
              <a:lnSpc>
                <a:spcPts val="4939"/>
              </a:lnSpc>
              <a:buFont typeface="Arial"/>
              <a:buChar char="•"/>
            </a:pPr>
            <a:r>
              <a:rPr lang="en-US" sz="3528">
                <a:solidFill>
                  <a:srgbClr val="000000"/>
                </a:solidFill>
                <a:latin typeface="Canva Sans"/>
                <a:ea typeface="Canva Sans"/>
                <a:cs typeface="Canva Sans"/>
                <a:sym typeface="Canva Sans"/>
              </a:rPr>
              <a:t>REFERENCES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831883" y="1976271"/>
            <a:ext cx="9044226" cy="1152525"/>
          </a:xfrm>
          <a:prstGeom prst="rect">
            <a:avLst/>
          </a:prstGeom>
        </p:spPr>
        <p:txBody>
          <a:bodyPr anchor="t" rtlCol="false" tIns="0" lIns="0" bIns="0" rIns="0">
            <a:spAutoFit/>
          </a:bodyPr>
          <a:lstStyle/>
          <a:p>
            <a:pPr algn="ctr">
              <a:lnSpc>
                <a:spcPts val="8400"/>
              </a:lnSpc>
            </a:pPr>
            <a:r>
              <a:rPr lang="en-US" sz="6000" b="true">
                <a:solidFill>
                  <a:srgbClr val="000000"/>
                </a:solidFill>
                <a:latin typeface="Times New Roman Bold"/>
                <a:ea typeface="Times New Roman Bold"/>
                <a:cs typeface="Times New Roman Bold"/>
                <a:sym typeface="Times New Roman Bold"/>
              </a:rPr>
              <a:t>PROBLEM STATEMENT</a:t>
            </a:r>
          </a:p>
        </p:txBody>
      </p:sp>
      <p:sp>
        <p:nvSpPr>
          <p:cNvPr name="TextBox 8" id="8"/>
          <p:cNvSpPr txBox="true"/>
          <p:nvPr/>
        </p:nvSpPr>
        <p:spPr>
          <a:xfrm rot="0">
            <a:off x="831883" y="3062121"/>
            <a:ext cx="16711517" cy="478091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Current attendance systems, relying on manual methods like paper-based records and outdated technologies such as punch cards or RFID tags, are prone to significant inefficiencies. These methods are often error-prone and can be easily manipulated, leading to inaccuracies.ID cards or RFID tags can be lost, damaged, or misused by others. This results in unreliable attendance tracking and frequent data inaccuracies. An efficient, automated solution is needed to address these limitations.</a:t>
            </a:r>
          </a:p>
          <a:p>
            <a:pPr algn="just">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aphicFrame>
        <p:nvGraphicFramePr>
          <p:cNvPr name="Table 3" id="3"/>
          <p:cNvGraphicFramePr>
            <a:graphicFrameLocks noGrp="true"/>
          </p:cNvGraphicFramePr>
          <p:nvPr/>
        </p:nvGraphicFramePr>
        <p:xfrm>
          <a:off x="810730" y="2203648"/>
          <a:ext cx="16002367" cy="7239981"/>
        </p:xfrm>
        <a:graphic>
          <a:graphicData uri="http://schemas.openxmlformats.org/drawingml/2006/table">
            <a:tbl>
              <a:tblPr/>
              <a:tblGrid>
                <a:gridCol w="5334122"/>
                <a:gridCol w="5334122"/>
                <a:gridCol w="5334122"/>
              </a:tblGrid>
              <a:tr h="1695830">
                <a:tc>
                  <a:txBody>
                    <a:bodyPr anchor="t" rtlCol="false"/>
                    <a:lstStyle/>
                    <a:p>
                      <a:pPr algn="ctr">
                        <a:lnSpc>
                          <a:spcPts val="4200"/>
                        </a:lnSpc>
                        <a:defRPr/>
                      </a:pPr>
                      <a:r>
                        <a:rPr lang="en-US" sz="3000" b="true">
                          <a:solidFill>
                            <a:srgbClr val="000000"/>
                          </a:solidFill>
                          <a:latin typeface="Canva Sans Bold"/>
                          <a:ea typeface="Canva Sans Bold"/>
                          <a:cs typeface="Canva Sans Bold"/>
                          <a:sym typeface="Canva Sans Bold"/>
                        </a:rPr>
                        <a:t> Attendance System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b="true" sz="3000">
                          <a:solidFill>
                            <a:srgbClr val="000000"/>
                          </a:solidFill>
                          <a:latin typeface="Arimo Bold"/>
                          <a:ea typeface="Arimo Bold"/>
                          <a:cs typeface="Arimo Bold"/>
                          <a:sym typeface="Arimo Bold"/>
                        </a:rPr>
                        <a:t>Advantages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b="true" sz="3000">
                          <a:solidFill>
                            <a:srgbClr val="000000"/>
                          </a:solidFill>
                          <a:latin typeface="Arimo Bold"/>
                          <a:ea typeface="Arimo Bold"/>
                          <a:cs typeface="Arimo Bold"/>
                          <a:sym typeface="Arimo Bold"/>
                        </a:rPr>
                        <a:t>Disadvantages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86352">
                <a:tc>
                  <a:txBody>
                    <a:bodyPr anchor="t" rtlCol="false"/>
                    <a:lstStyle/>
                    <a:p>
                      <a:pPr algn="l">
                        <a:lnSpc>
                          <a:spcPts val="3919"/>
                        </a:lnSpc>
                        <a:defRPr/>
                      </a:pPr>
                      <a:r>
                        <a:rPr lang="en-US" sz="2799">
                          <a:solidFill>
                            <a:srgbClr val="000000"/>
                          </a:solidFill>
                          <a:latin typeface="Canva Sans"/>
                          <a:ea typeface="Canva Sans"/>
                          <a:cs typeface="Canva Sans"/>
                          <a:sym typeface="Canva Sans"/>
                        </a:rPr>
                        <a:t>Manual Attendance Marking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Simplicity</a:t>
                      </a:r>
                      <a:r>
                        <a:rPr lang="en-US" sz="2000">
                          <a:solidFill>
                            <a:srgbClr val="000000"/>
                          </a:solidFill>
                          <a:latin typeface="Canva Sans"/>
                          <a:ea typeface="Canva Sans"/>
                          <a:cs typeface="Canva Sans"/>
                          <a:sym typeface="Canva Sans"/>
                        </a:rPr>
                        <a:t>: No need for special equipment, only pen and paper.</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Customizable</a:t>
                      </a:r>
                      <a:r>
                        <a:rPr lang="en-US" sz="2000">
                          <a:solidFill>
                            <a:srgbClr val="000000"/>
                          </a:solidFill>
                          <a:latin typeface="Canva Sans"/>
                          <a:ea typeface="Canva Sans"/>
                          <a:cs typeface="Canva Sans"/>
                          <a:sym typeface="Canva Sans"/>
                        </a:rPr>
                        <a:t>: Easily adapted to various attendance policies.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Error-prone</a:t>
                      </a:r>
                      <a:r>
                        <a:rPr lang="en-US" sz="2000">
                          <a:solidFill>
                            <a:srgbClr val="000000"/>
                          </a:solidFill>
                          <a:latin typeface="Canva Sans"/>
                          <a:ea typeface="Canva Sans"/>
                          <a:cs typeface="Canva Sans"/>
                          <a:sym typeface="Canva Sans"/>
                        </a:rPr>
                        <a:t>: High risk of human error or tampering (proxy attendance).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57799">
                <a:tc>
                  <a:txBody>
                    <a:bodyPr anchor="t" rtlCol="false"/>
                    <a:lstStyle/>
                    <a:p>
                      <a:pPr algn="l">
                        <a:lnSpc>
                          <a:spcPts val="3919"/>
                        </a:lnSpc>
                        <a:defRPr/>
                      </a:pPr>
                      <a:r>
                        <a:rPr lang="en-US" sz="2799">
                          <a:solidFill>
                            <a:srgbClr val="000000"/>
                          </a:solidFill>
                          <a:latin typeface="Canva Sans"/>
                          <a:ea typeface="Canva Sans"/>
                          <a:cs typeface="Canva Sans"/>
                          <a:sym typeface="Canva Sans"/>
                        </a:rPr>
                        <a:t>Fingerprint-based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Highly Accurate</a:t>
                      </a:r>
                      <a:r>
                        <a:rPr lang="en-US" sz="2000">
                          <a:solidFill>
                            <a:srgbClr val="000000"/>
                          </a:solidFill>
                          <a:latin typeface="Canva Sans"/>
                          <a:ea typeface="Canva Sans"/>
                          <a:cs typeface="Canva Sans"/>
                          <a:sym typeface="Canva Sans"/>
                        </a:rPr>
                        <a:t>: Unique fingerprint ensures authenticity.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Fast</a:t>
                      </a:r>
                      <a:r>
                        <a:rPr lang="en-US" sz="2000">
                          <a:solidFill>
                            <a:srgbClr val="000000"/>
                          </a:solidFill>
                          <a:latin typeface="Canva Sans"/>
                          <a:ea typeface="Canva Sans"/>
                          <a:cs typeface="Canva Sans"/>
                          <a:sym typeface="Canva Sans"/>
                        </a:rPr>
                        <a:t>: Quick scanning process.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Hygiene Issues</a:t>
                      </a:r>
                      <a:r>
                        <a:rPr lang="en-US" sz="2000">
                          <a:solidFill>
                            <a:srgbClr val="000000"/>
                          </a:solidFill>
                          <a:latin typeface="Canva Sans"/>
                          <a:ea typeface="Canva Sans"/>
                          <a:cs typeface="Canva Sans"/>
                          <a:sym typeface="Canva Sans"/>
                        </a:rPr>
                        <a:t>: Frequent contact with devices can lead to hygiene concerns.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False Negatives</a:t>
                      </a:r>
                      <a:r>
                        <a:rPr lang="en-US" sz="2000">
                          <a:solidFill>
                            <a:srgbClr val="000000"/>
                          </a:solidFill>
                          <a:latin typeface="Canva Sans"/>
                          <a:ea typeface="Canva Sans"/>
                          <a:cs typeface="Canva Sans"/>
                          <a:sym typeface="Canva Sans"/>
                        </a:rPr>
                        <a:t>: Dirty or wet fingers can cause false rejections. </a:t>
                      </a:r>
                    </a:p>
                    <a:p>
                      <a:pPr algn="l">
                        <a:lnSpc>
                          <a:spcPts val="2800"/>
                        </a:lnSpc>
                      </a:pPr>
                      <a:r>
                        <a:rPr lang="en-US" sz="2000" b="true">
                          <a:solidFill>
                            <a:srgbClr val="000000"/>
                          </a:solidFill>
                          <a:latin typeface="Canva Sans Bold"/>
                          <a:ea typeface="Canva Sans Bold"/>
                          <a:cs typeface="Canva Sans Bold"/>
                          <a:sym typeface="Canva Sans Bold"/>
                        </a:rPr>
                        <a:t>Expensive</a:t>
                      </a:r>
                      <a:r>
                        <a:rPr lang="en-US" sz="2000">
                          <a:solidFill>
                            <a:srgbClr val="000000"/>
                          </a:solidFill>
                          <a:latin typeface="Canva Sans"/>
                          <a:ea typeface="Canva Sans"/>
                          <a:cs typeface="Canva Sans"/>
                          <a:sym typeface="Canva Sans"/>
                        </a:rPr>
                        <a:t>: Requires specialized equipment for scanning and software integration. </a:t>
                      </a:r>
                    </a:p>
                    <a:p>
                      <a:pPr algn="l">
                        <a:lnSpc>
                          <a:spcPts val="2800"/>
                        </a:lnSpc>
                      </a:pPr>
                      <a:r>
                        <a:rPr lang="en-US" sz="2000" b="true">
                          <a:solidFill>
                            <a:srgbClr val="000000"/>
                          </a:solidFill>
                          <a:latin typeface="Canva Sans Bold"/>
                          <a:ea typeface="Canva Sans Bold"/>
                          <a:cs typeface="Canva Sans Bold"/>
                          <a:sym typeface="Canva Sans Bold"/>
                        </a:rPr>
                        <a:t>Proxy Attendance</a:t>
                      </a:r>
                      <a:r>
                        <a:rPr lang="en-US" sz="2000">
                          <a:solidFill>
                            <a:srgbClr val="000000"/>
                          </a:solidFill>
                          <a:latin typeface="Canva Sans"/>
                          <a:ea typeface="Canva Sans"/>
                          <a:cs typeface="Canva Sans"/>
                          <a:sym typeface="Canva Sans"/>
                        </a:rPr>
                        <a:t>: Making fake fingerprint leads to false entries.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810730" y="1051123"/>
            <a:ext cx="7216140" cy="1152525"/>
          </a:xfrm>
          <a:prstGeom prst="rect">
            <a:avLst/>
          </a:prstGeom>
        </p:spPr>
        <p:txBody>
          <a:bodyPr anchor="t" rtlCol="false" tIns="0" lIns="0" bIns="0" rIns="0">
            <a:spAutoFit/>
          </a:bodyPr>
          <a:lstStyle/>
          <a:p>
            <a:pPr algn="ctr">
              <a:lnSpc>
                <a:spcPts val="8400"/>
              </a:lnSpc>
            </a:pPr>
            <a:r>
              <a:rPr lang="en-US" sz="6000" b="true">
                <a:solidFill>
                  <a:srgbClr val="000000"/>
                </a:solidFill>
                <a:latin typeface="Times New Roman Bold"/>
                <a:ea typeface="Times New Roman Bold"/>
                <a:cs typeface="Times New Roman Bold"/>
                <a:sym typeface="Times New Roman Bold"/>
              </a:rPr>
              <a:t>EXISTING SYSTEM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aphicFrame>
        <p:nvGraphicFramePr>
          <p:cNvPr name="Table 3" id="3"/>
          <p:cNvGraphicFramePr>
            <a:graphicFrameLocks noGrp="true"/>
          </p:cNvGraphicFramePr>
          <p:nvPr/>
        </p:nvGraphicFramePr>
        <p:xfrm>
          <a:off x="810730" y="2370744"/>
          <a:ext cx="16002367" cy="6887556"/>
        </p:xfrm>
        <a:graphic>
          <a:graphicData uri="http://schemas.openxmlformats.org/drawingml/2006/table">
            <a:tbl>
              <a:tblPr/>
              <a:tblGrid>
                <a:gridCol w="5334122"/>
                <a:gridCol w="5334122"/>
                <a:gridCol w="5334122"/>
              </a:tblGrid>
              <a:tr h="1696289">
                <a:tc>
                  <a:txBody>
                    <a:bodyPr anchor="t" rtlCol="false"/>
                    <a:lstStyle/>
                    <a:p>
                      <a:pPr algn="ctr">
                        <a:lnSpc>
                          <a:spcPts val="4200"/>
                        </a:lnSpc>
                        <a:defRPr/>
                      </a:pPr>
                      <a:r>
                        <a:rPr lang="en-US" sz="3000" b="true">
                          <a:solidFill>
                            <a:srgbClr val="000000"/>
                          </a:solidFill>
                          <a:latin typeface="Canva Sans Bold"/>
                          <a:ea typeface="Canva Sans Bold"/>
                          <a:cs typeface="Canva Sans Bold"/>
                          <a:sym typeface="Canva Sans Bold"/>
                        </a:rPr>
                        <a:t> Attendance System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b="true" sz="3000">
                          <a:solidFill>
                            <a:srgbClr val="000000"/>
                          </a:solidFill>
                          <a:latin typeface="Arimo Bold"/>
                          <a:ea typeface="Arimo Bold"/>
                          <a:cs typeface="Arimo Bold"/>
                          <a:sym typeface="Arimo Bold"/>
                        </a:rPr>
                        <a:t>Advantages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b="true" sz="3000">
                          <a:solidFill>
                            <a:srgbClr val="000000"/>
                          </a:solidFill>
                          <a:latin typeface="Arimo Bold"/>
                          <a:ea typeface="Arimo Bold"/>
                          <a:cs typeface="Arimo Bold"/>
                          <a:sym typeface="Arimo Bold"/>
                        </a:rPr>
                        <a:t>Disadvantages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04404">
                <a:tc>
                  <a:txBody>
                    <a:bodyPr anchor="t" rtlCol="false"/>
                    <a:lstStyle/>
                    <a:p>
                      <a:pPr algn="l">
                        <a:lnSpc>
                          <a:spcPts val="3919"/>
                        </a:lnSpc>
                        <a:defRPr/>
                      </a:pPr>
                      <a:r>
                        <a:rPr lang="en-US" sz="2799">
                          <a:solidFill>
                            <a:srgbClr val="000000"/>
                          </a:solidFill>
                          <a:latin typeface="Canva Sans"/>
                          <a:ea typeface="Canva Sans"/>
                          <a:cs typeface="Canva Sans"/>
                          <a:sym typeface="Canva Sans"/>
                        </a:rPr>
                        <a:t>Facial Recognition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Contactless: </a:t>
                      </a:r>
                      <a:r>
                        <a:rPr lang="en-US" sz="2000">
                          <a:solidFill>
                            <a:srgbClr val="000000"/>
                          </a:solidFill>
                          <a:latin typeface="Canva Sans"/>
                          <a:ea typeface="Canva Sans"/>
                          <a:cs typeface="Canva Sans"/>
                          <a:sym typeface="Canva Sans"/>
                        </a:rPr>
                        <a:t>No physical contact required, making it hygienic. </a:t>
                      </a:r>
                      <a:endParaRPr lang="en-US" sz="1100"/>
                    </a:p>
                    <a:p>
                      <a:pPr algn="l">
                        <a:lnSpc>
                          <a:spcPts val="280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Environmental Limitations: </a:t>
                      </a:r>
                      <a:r>
                        <a:rPr lang="en-US" sz="2000">
                          <a:solidFill>
                            <a:srgbClr val="000000"/>
                          </a:solidFill>
                          <a:latin typeface="Canva Sans"/>
                          <a:ea typeface="Canva Sans"/>
                          <a:cs typeface="Canva Sans"/>
                          <a:sym typeface="Canva Sans"/>
                        </a:rPr>
                        <a:t>Poor lighting or extreme angles may affect recognition.</a:t>
                      </a:r>
                      <a:r>
                        <a:rPr lang="en-US" sz="2000" b="true">
                          <a:solidFill>
                            <a:srgbClr val="000000"/>
                          </a:solidFill>
                          <a:latin typeface="Canva Sans Bold"/>
                          <a:ea typeface="Canva Sans Bold"/>
                          <a:cs typeface="Canva Sans Bold"/>
                          <a:sym typeface="Canva Sans Bold"/>
                        </a:rPr>
                        <a:t>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Privacy Concerns: </a:t>
                      </a:r>
                      <a:r>
                        <a:rPr lang="en-US" sz="2000">
                          <a:solidFill>
                            <a:srgbClr val="000000"/>
                          </a:solidFill>
                          <a:latin typeface="Canva Sans"/>
                          <a:ea typeface="Canva Sans"/>
                          <a:cs typeface="Canva Sans"/>
                          <a:sym typeface="Canva Sans"/>
                        </a:rPr>
                        <a:t>Storing facial data raises privacy and security issues. </a:t>
                      </a:r>
                    </a:p>
                    <a:p>
                      <a:pPr algn="l">
                        <a:lnSpc>
                          <a:spcPts val="2800"/>
                        </a:lnSpc>
                      </a:pPr>
                      <a:r>
                        <a:rPr lang="en-US" sz="2000" b="true">
                          <a:solidFill>
                            <a:srgbClr val="000000"/>
                          </a:solidFill>
                          <a:latin typeface="Canva Sans Bold"/>
                          <a:ea typeface="Canva Sans Bold"/>
                          <a:cs typeface="Canva Sans Bold"/>
                          <a:sym typeface="Canva Sans Bold"/>
                        </a:rPr>
                        <a:t>False Positives/Negatives: </a:t>
                      </a:r>
                      <a:r>
                        <a:rPr lang="en-US" sz="2000">
                          <a:solidFill>
                            <a:srgbClr val="000000"/>
                          </a:solidFill>
                          <a:latin typeface="Canva Sans"/>
                          <a:ea typeface="Canva Sans"/>
                          <a:cs typeface="Canva Sans"/>
                          <a:sym typeface="Canva Sans"/>
                        </a:rPr>
                        <a:t>Can have difficulty distinguishing between similar faces or detecting masks/hats.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86863">
                <a:tc>
                  <a:txBody>
                    <a:bodyPr anchor="t" rtlCol="false"/>
                    <a:lstStyle/>
                    <a:p>
                      <a:pPr algn="l">
                        <a:lnSpc>
                          <a:spcPts val="3919"/>
                        </a:lnSpc>
                        <a:defRPr/>
                      </a:pPr>
                      <a:r>
                        <a:rPr lang="en-US" sz="2799">
                          <a:solidFill>
                            <a:srgbClr val="000000"/>
                          </a:solidFill>
                          <a:latin typeface="Canva Sans"/>
                          <a:ea typeface="Canva Sans"/>
                          <a:cs typeface="Canva Sans"/>
                          <a:sym typeface="Canva Sans"/>
                        </a:rPr>
                        <a:t>Iris/Retina Scan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Highly Secure: </a:t>
                      </a:r>
                      <a:r>
                        <a:rPr lang="en-US" sz="2000">
                          <a:solidFill>
                            <a:srgbClr val="000000"/>
                          </a:solidFill>
                          <a:latin typeface="Canva Sans"/>
                          <a:ea typeface="Canva Sans"/>
                          <a:cs typeface="Canva Sans"/>
                          <a:sym typeface="Canva Sans"/>
                        </a:rPr>
                        <a:t>Iris or retina patterns are more unique than fingerprints.</a:t>
                      </a:r>
                      <a:r>
                        <a:rPr lang="en-US" sz="2000" b="true">
                          <a:solidFill>
                            <a:srgbClr val="000000"/>
                          </a:solidFill>
                          <a:latin typeface="Canva Sans Bold"/>
                          <a:ea typeface="Canva Sans Bold"/>
                          <a:cs typeface="Canva Sans Bold"/>
                          <a:sym typeface="Canva Sans Bold"/>
                        </a:rPr>
                        <a:t>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Contactless: </a:t>
                      </a:r>
                      <a:r>
                        <a:rPr lang="en-US" sz="2000">
                          <a:solidFill>
                            <a:srgbClr val="000000"/>
                          </a:solidFill>
                          <a:latin typeface="Canva Sans"/>
                          <a:ea typeface="Canva Sans"/>
                          <a:cs typeface="Canva Sans"/>
                          <a:sym typeface="Canva Sans"/>
                        </a:rPr>
                        <a:t>Eliminates hygiene concerns.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Expensive: </a:t>
                      </a:r>
                      <a:r>
                        <a:rPr lang="en-US" sz="2000">
                          <a:solidFill>
                            <a:srgbClr val="000000"/>
                          </a:solidFill>
                          <a:latin typeface="Canva Sans"/>
                          <a:ea typeface="Canva Sans"/>
                          <a:cs typeface="Canva Sans"/>
                          <a:sym typeface="Canva Sans"/>
                        </a:rPr>
                        <a:t>Requires advanced, costly hardware.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User Discomfort: </a:t>
                      </a:r>
                      <a:r>
                        <a:rPr lang="en-US" sz="2000">
                          <a:solidFill>
                            <a:srgbClr val="000000"/>
                          </a:solidFill>
                          <a:latin typeface="Canva Sans"/>
                          <a:ea typeface="Canva Sans"/>
                          <a:cs typeface="Canva Sans"/>
                          <a:sym typeface="Canva Sans"/>
                        </a:rPr>
                        <a:t>Some users may find it uncomfortable to scan their eyes.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810730" y="1051123"/>
            <a:ext cx="7216140" cy="1152525"/>
          </a:xfrm>
          <a:prstGeom prst="rect">
            <a:avLst/>
          </a:prstGeom>
        </p:spPr>
        <p:txBody>
          <a:bodyPr anchor="t" rtlCol="false" tIns="0" lIns="0" bIns="0" rIns="0">
            <a:spAutoFit/>
          </a:bodyPr>
          <a:lstStyle/>
          <a:p>
            <a:pPr algn="ctr">
              <a:lnSpc>
                <a:spcPts val="8400"/>
              </a:lnSpc>
            </a:pPr>
            <a:r>
              <a:rPr lang="en-US" sz="6000" b="true">
                <a:solidFill>
                  <a:srgbClr val="000000"/>
                </a:solidFill>
                <a:latin typeface="Times New Roman Bold"/>
                <a:ea typeface="Times New Roman Bold"/>
                <a:cs typeface="Times New Roman Bold"/>
                <a:sym typeface="Times New Roman Bold"/>
              </a:rPr>
              <a:t>EXISTING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aphicFrame>
        <p:nvGraphicFramePr>
          <p:cNvPr name="Table 3" id="3"/>
          <p:cNvGraphicFramePr>
            <a:graphicFrameLocks noGrp="true"/>
          </p:cNvGraphicFramePr>
          <p:nvPr/>
        </p:nvGraphicFramePr>
        <p:xfrm>
          <a:off x="810730" y="2203648"/>
          <a:ext cx="16002367" cy="7233457"/>
        </p:xfrm>
        <a:graphic>
          <a:graphicData uri="http://schemas.openxmlformats.org/drawingml/2006/table">
            <a:tbl>
              <a:tblPr/>
              <a:tblGrid>
                <a:gridCol w="5334122"/>
                <a:gridCol w="5334122"/>
                <a:gridCol w="5334122"/>
              </a:tblGrid>
              <a:tr h="1695838">
                <a:tc>
                  <a:txBody>
                    <a:bodyPr anchor="t" rtlCol="false"/>
                    <a:lstStyle/>
                    <a:p>
                      <a:pPr algn="ctr">
                        <a:lnSpc>
                          <a:spcPts val="4200"/>
                        </a:lnSpc>
                        <a:defRPr/>
                      </a:pPr>
                      <a:r>
                        <a:rPr lang="en-US" sz="3000" b="true">
                          <a:solidFill>
                            <a:srgbClr val="000000"/>
                          </a:solidFill>
                          <a:latin typeface="Canva Sans Bold"/>
                          <a:ea typeface="Canva Sans Bold"/>
                          <a:cs typeface="Canva Sans Bold"/>
                          <a:sym typeface="Canva Sans Bold"/>
                        </a:rPr>
                        <a:t> Attendance System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b="true" sz="3000">
                          <a:solidFill>
                            <a:srgbClr val="000000"/>
                          </a:solidFill>
                          <a:latin typeface="Arimo Bold"/>
                          <a:ea typeface="Arimo Bold"/>
                          <a:cs typeface="Arimo Bold"/>
                          <a:sym typeface="Arimo Bold"/>
                        </a:rPr>
                        <a:t>Advantages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b="true" sz="3000">
                          <a:solidFill>
                            <a:srgbClr val="000000"/>
                          </a:solidFill>
                          <a:latin typeface="Arimo Bold"/>
                          <a:ea typeface="Arimo Bold"/>
                          <a:cs typeface="Arimo Bold"/>
                          <a:sym typeface="Arimo Bold"/>
                        </a:rPr>
                        <a:t>Disadvantages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942676">
                <a:tc>
                  <a:txBody>
                    <a:bodyPr anchor="t" rtlCol="false"/>
                    <a:lstStyle/>
                    <a:p>
                      <a:pPr algn="l">
                        <a:lnSpc>
                          <a:spcPts val="3919"/>
                        </a:lnSpc>
                        <a:defRPr/>
                      </a:pPr>
                      <a:r>
                        <a:rPr lang="en-US" sz="2799">
                          <a:solidFill>
                            <a:srgbClr val="000000"/>
                          </a:solidFill>
                          <a:latin typeface="Canva Sans"/>
                          <a:ea typeface="Canva Sans"/>
                          <a:cs typeface="Canva Sans"/>
                          <a:sym typeface="Canva Sans"/>
                        </a:rPr>
                        <a:t>Card Swipe (RFID based)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Easy to Implement: </a:t>
                      </a:r>
                      <a:r>
                        <a:rPr lang="en-US" sz="2000">
                          <a:solidFill>
                            <a:srgbClr val="000000"/>
                          </a:solidFill>
                          <a:latin typeface="Canva Sans"/>
                          <a:ea typeface="Canva Sans"/>
                          <a:cs typeface="Canva Sans"/>
                          <a:sym typeface="Canva Sans"/>
                        </a:rPr>
                        <a:t>Simple setup process.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Reliable:</a:t>
                      </a:r>
                      <a:r>
                        <a:rPr lang="en-US" sz="2000">
                          <a:solidFill>
                            <a:srgbClr val="000000"/>
                          </a:solidFill>
                          <a:latin typeface="Canva Sans"/>
                          <a:ea typeface="Canva Sans"/>
                          <a:cs typeface="Canva Sans"/>
                          <a:sym typeface="Canva Sans"/>
                        </a:rPr>
                        <a:t> Can handle a large number of users with minimal error.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Lost or Damaged Cards:</a:t>
                      </a:r>
                      <a:r>
                        <a:rPr lang="en-US" sz="2000">
                          <a:solidFill>
                            <a:srgbClr val="000000"/>
                          </a:solidFill>
                          <a:latin typeface="Canva Sans"/>
                          <a:ea typeface="Canva Sans"/>
                          <a:cs typeface="Canva Sans"/>
                          <a:sym typeface="Canva Sans"/>
                        </a:rPr>
                        <a:t> Users may lose their RFID cards, and they can be easily damaged.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Proxy Attendance: </a:t>
                      </a:r>
                      <a:r>
                        <a:rPr lang="en-US" sz="2000">
                          <a:solidFill>
                            <a:srgbClr val="000000"/>
                          </a:solidFill>
                          <a:latin typeface="Canva Sans"/>
                          <a:ea typeface="Canva Sans"/>
                          <a:cs typeface="Canva Sans"/>
                          <a:sym typeface="Canva Sans"/>
                        </a:rPr>
                        <a:t>Cards can be shared, leading to buddy punching.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594943">
                <a:tc>
                  <a:txBody>
                    <a:bodyPr anchor="t" rtlCol="false"/>
                    <a:lstStyle/>
                    <a:p>
                      <a:pPr algn="l">
                        <a:lnSpc>
                          <a:spcPts val="3919"/>
                        </a:lnSpc>
                        <a:defRPr/>
                      </a:pPr>
                      <a:r>
                        <a:rPr lang="en-US" sz="2799">
                          <a:solidFill>
                            <a:srgbClr val="000000"/>
                          </a:solidFill>
                          <a:latin typeface="Canva Sans"/>
                          <a:ea typeface="Canva Sans"/>
                          <a:cs typeface="Canva Sans"/>
                          <a:sym typeface="Canva Sans"/>
                        </a:rPr>
                        <a:t>QR Code-based Attendance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Easy to Implement: </a:t>
                      </a:r>
                      <a:r>
                        <a:rPr lang="en-US" sz="2000">
                          <a:solidFill>
                            <a:srgbClr val="000000"/>
                          </a:solidFill>
                          <a:latin typeface="Canva Sans"/>
                          <a:ea typeface="Canva Sans"/>
                          <a:cs typeface="Canva Sans"/>
                          <a:sym typeface="Canva Sans"/>
                        </a:rPr>
                        <a:t>Users only need a smartphone and a QR code scanner.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Contactless: </a:t>
                      </a:r>
                      <a:r>
                        <a:rPr lang="en-US" sz="2000">
                          <a:solidFill>
                            <a:srgbClr val="000000"/>
                          </a:solidFill>
                          <a:latin typeface="Canva Sans"/>
                          <a:ea typeface="Canva Sans"/>
                          <a:cs typeface="Canva Sans"/>
                          <a:sym typeface="Canva Sans"/>
                        </a:rPr>
                        <a:t>No physical contact, making it hygienic. </a:t>
                      </a:r>
                    </a:p>
                    <a:p>
                      <a:pPr algn="l">
                        <a:lnSpc>
                          <a:spcPts val="2800"/>
                        </a:lnSpc>
                      </a:pPr>
                      <a:r>
                        <a:rPr lang="en-US" sz="2000" b="true">
                          <a:solidFill>
                            <a:srgbClr val="000000"/>
                          </a:solidFill>
                          <a:latin typeface="Canva Sans Bold"/>
                          <a:ea typeface="Canva Sans Bold"/>
                          <a:cs typeface="Canva Sans Bold"/>
                          <a:sym typeface="Canva Sans Bold"/>
                        </a:rPr>
                        <a:t>Low Cost:</a:t>
                      </a:r>
                      <a:r>
                        <a:rPr lang="en-US" sz="2000">
                          <a:solidFill>
                            <a:srgbClr val="000000"/>
                          </a:solidFill>
                          <a:latin typeface="Canva Sans"/>
                          <a:ea typeface="Canva Sans"/>
                          <a:cs typeface="Canva Sans"/>
                          <a:sym typeface="Canva Sans"/>
                        </a:rPr>
                        <a:t> No need for specialized hardware except a smartphone camera.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Dependence on Smartphones: </a:t>
                      </a:r>
                      <a:r>
                        <a:rPr lang="en-US" sz="2000">
                          <a:solidFill>
                            <a:srgbClr val="000000"/>
                          </a:solidFill>
                          <a:latin typeface="Canva Sans"/>
                          <a:ea typeface="Canva Sans"/>
                          <a:cs typeface="Canva Sans"/>
                          <a:sym typeface="Canva Sans"/>
                        </a:rPr>
                        <a:t>Users without smartphones are excluded. </a:t>
                      </a:r>
                      <a:endParaRPr lang="en-US" sz="1100"/>
                    </a:p>
                    <a:p>
                      <a:pPr algn="l">
                        <a:lnSpc>
                          <a:spcPts val="2800"/>
                        </a:lnSpc>
                      </a:pPr>
                      <a:r>
                        <a:rPr lang="en-US" sz="2000" b="true">
                          <a:solidFill>
                            <a:srgbClr val="000000"/>
                          </a:solidFill>
                          <a:latin typeface="Canva Sans Bold"/>
                          <a:ea typeface="Canva Sans Bold"/>
                          <a:cs typeface="Canva Sans Bold"/>
                          <a:sym typeface="Canva Sans Bold"/>
                        </a:rPr>
                        <a:t>Cheating: </a:t>
                      </a:r>
                      <a:r>
                        <a:rPr lang="en-US" sz="2000">
                          <a:solidFill>
                            <a:srgbClr val="000000"/>
                          </a:solidFill>
                          <a:latin typeface="Canva Sans"/>
                          <a:ea typeface="Canva Sans"/>
                          <a:cs typeface="Canva Sans"/>
                          <a:sym typeface="Canva Sans"/>
                        </a:rPr>
                        <a:t>QR codes can be shared or replicated. </a:t>
                      </a:r>
                    </a:p>
                    <a:p>
                      <a:pPr algn="l">
                        <a:lnSpc>
                          <a:spcPts val="2800"/>
                        </a:lnSpc>
                      </a:pPr>
                      <a:r>
                        <a:rPr lang="en-US" sz="2000" b="true">
                          <a:solidFill>
                            <a:srgbClr val="000000"/>
                          </a:solidFill>
                          <a:latin typeface="Canva Sans Bold"/>
                          <a:ea typeface="Canva Sans Bold"/>
                          <a:cs typeface="Canva Sans Bold"/>
                          <a:sym typeface="Canva Sans Bold"/>
                        </a:rPr>
                        <a:t>Slower for Large Groups: </a:t>
                      </a:r>
                      <a:r>
                        <a:rPr lang="en-US" sz="2000">
                          <a:solidFill>
                            <a:srgbClr val="000000"/>
                          </a:solidFill>
                          <a:latin typeface="Canva Sans"/>
                          <a:ea typeface="Canva Sans"/>
                          <a:cs typeface="Canva Sans"/>
                          <a:sym typeface="Canva Sans"/>
                        </a:rPr>
                        <a:t>Scanning QR codes for large groups can take time.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810730" y="1051123"/>
            <a:ext cx="7216140" cy="1152525"/>
          </a:xfrm>
          <a:prstGeom prst="rect">
            <a:avLst/>
          </a:prstGeom>
        </p:spPr>
        <p:txBody>
          <a:bodyPr anchor="t" rtlCol="false" tIns="0" lIns="0" bIns="0" rIns="0">
            <a:spAutoFit/>
          </a:bodyPr>
          <a:lstStyle/>
          <a:p>
            <a:pPr algn="ctr">
              <a:lnSpc>
                <a:spcPts val="8400"/>
              </a:lnSpc>
            </a:pPr>
            <a:r>
              <a:rPr lang="en-US" sz="6000" b="true">
                <a:solidFill>
                  <a:srgbClr val="000000"/>
                </a:solidFill>
                <a:latin typeface="Times New Roman Bold"/>
                <a:ea typeface="Times New Roman Bold"/>
                <a:cs typeface="Times New Roman Bold"/>
                <a:sym typeface="Times New Roman Bold"/>
              </a:rPr>
              <a:t>EXISTING 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1" id="11"/>
          <p:cNvSpPr txBox="true"/>
          <p:nvPr/>
        </p:nvSpPr>
        <p:spPr>
          <a:xfrm rot="0">
            <a:off x="812273" y="2388191"/>
            <a:ext cx="5982534" cy="580390"/>
          </a:xfrm>
          <a:prstGeom prst="rect">
            <a:avLst/>
          </a:prstGeom>
        </p:spPr>
        <p:txBody>
          <a:bodyPr anchor="t" rtlCol="false" tIns="0" lIns="0" bIns="0" rIns="0">
            <a:spAutoFit/>
          </a:bodyPr>
          <a:lstStyle/>
          <a:p>
            <a:pPr algn="ctr">
              <a:lnSpc>
                <a:spcPts val="4759"/>
              </a:lnSpc>
            </a:pPr>
            <a:r>
              <a:rPr lang="en-US" b="true" sz="3399" u="sng">
                <a:solidFill>
                  <a:srgbClr val="000000"/>
                </a:solidFill>
                <a:latin typeface="Canva Sans Bold"/>
                <a:ea typeface="Canva Sans Bold"/>
                <a:cs typeface="Canva Sans Bold"/>
                <a:sym typeface="Canva Sans Bold"/>
              </a:rPr>
              <a:t>Query from previous review:</a:t>
            </a:r>
          </a:p>
        </p:txBody>
      </p:sp>
      <p:sp>
        <p:nvSpPr>
          <p:cNvPr name="TextBox 12" id="12"/>
          <p:cNvSpPr txBox="true"/>
          <p:nvPr/>
        </p:nvSpPr>
        <p:spPr>
          <a:xfrm rot="0">
            <a:off x="812273" y="3526824"/>
            <a:ext cx="16751839" cy="35807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Why client-server application is build?</a:t>
            </a:r>
          </a:p>
          <a:p>
            <a:pPr algn="l">
              <a:lnSpc>
                <a:spcPts val="4759"/>
              </a:lnSpc>
            </a:pPr>
            <a:r>
              <a:rPr lang="en-US" sz="3399">
                <a:solidFill>
                  <a:srgbClr val="000000"/>
                </a:solidFill>
                <a:latin typeface="Canva Sans"/>
                <a:ea typeface="Canva Sans"/>
                <a:cs typeface="Canva Sans"/>
                <a:sym typeface="Canva Sans"/>
              </a:rPr>
              <a:t>A client-server application is built for centralized data management, efficient processing, and secure handling of tasks. It allows for scalable, remote access while offloading heavy computations to the server, ensuring better performance and easier maintenance. Only need browser to access the application without any additional installation.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12273" y="2388191"/>
            <a:ext cx="5982534" cy="580390"/>
          </a:xfrm>
          <a:prstGeom prst="rect">
            <a:avLst/>
          </a:prstGeom>
        </p:spPr>
        <p:txBody>
          <a:bodyPr anchor="t" rtlCol="false" tIns="0" lIns="0" bIns="0" rIns="0">
            <a:spAutoFit/>
          </a:bodyPr>
          <a:lstStyle/>
          <a:p>
            <a:pPr algn="ctr">
              <a:lnSpc>
                <a:spcPts val="4759"/>
              </a:lnSpc>
            </a:pPr>
            <a:r>
              <a:rPr lang="en-US" b="true" sz="3399" u="sng">
                <a:solidFill>
                  <a:srgbClr val="000000"/>
                </a:solidFill>
                <a:latin typeface="Canva Sans Bold"/>
                <a:ea typeface="Canva Sans Bold"/>
                <a:cs typeface="Canva Sans Bold"/>
                <a:sym typeface="Canva Sans Bold"/>
              </a:rPr>
              <a:t>Query from previous review:</a:t>
            </a:r>
          </a:p>
        </p:txBody>
      </p:sp>
      <p:sp>
        <p:nvSpPr>
          <p:cNvPr name="TextBox 4" id="4"/>
          <p:cNvSpPr txBox="true"/>
          <p:nvPr/>
        </p:nvSpPr>
        <p:spPr>
          <a:xfrm rot="0">
            <a:off x="812273" y="3526824"/>
            <a:ext cx="16751839" cy="41808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Why is SVM used, and why is it better than CNN in this context?</a:t>
            </a:r>
          </a:p>
          <a:p>
            <a:pPr algn="l">
              <a:lnSpc>
                <a:spcPts val="4759"/>
              </a:lnSpc>
            </a:pPr>
            <a:r>
              <a:rPr lang="en-US" sz="3399" b="true">
                <a:solidFill>
                  <a:srgbClr val="000000"/>
                </a:solidFill>
                <a:latin typeface="Canva Sans Bold"/>
                <a:ea typeface="Canva Sans Bold"/>
                <a:cs typeface="Canva Sans Bold"/>
                <a:sym typeface="Canva Sans Bold"/>
              </a:rPr>
              <a:t>Efficiency: </a:t>
            </a:r>
            <a:r>
              <a:rPr lang="en-US" sz="3399">
                <a:solidFill>
                  <a:srgbClr val="000000"/>
                </a:solidFill>
                <a:latin typeface="Canva Sans"/>
                <a:ea typeface="Canva Sans"/>
                <a:cs typeface="Canva Sans"/>
                <a:sym typeface="Canva Sans"/>
              </a:rPr>
              <a:t>SVMs are computationally less expensive compared to Convolutional Neural Networks (CNNs). CNNs require large datasets and powerful hardware (like GPUs) for training.</a:t>
            </a:r>
          </a:p>
          <a:p>
            <a:pPr algn="l">
              <a:lnSpc>
                <a:spcPts val="4759"/>
              </a:lnSpc>
            </a:pPr>
            <a:r>
              <a:rPr lang="en-US" sz="3399" b="true">
                <a:solidFill>
                  <a:srgbClr val="000000"/>
                </a:solidFill>
                <a:latin typeface="Canva Sans Bold"/>
                <a:ea typeface="Canva Sans Bold"/>
                <a:cs typeface="Canva Sans Bold"/>
                <a:sym typeface="Canva Sans Bold"/>
              </a:rPr>
              <a:t>Training Time:</a:t>
            </a:r>
            <a:r>
              <a:rPr lang="en-US" sz="3399">
                <a:solidFill>
                  <a:srgbClr val="000000"/>
                </a:solidFill>
                <a:latin typeface="Canva Sans"/>
                <a:ea typeface="Canva Sans"/>
                <a:cs typeface="Canva Sans"/>
                <a:sym typeface="Canva Sans"/>
              </a:rPr>
              <a:t> SVMs are faster to train on embeddings compared to CNNs, which require multiple layers and training epochs to learn from raw images. This makes SVMs more practical for smaller-scale or real-time applications.</a:t>
            </a:r>
          </a:p>
        </p:txBody>
      </p:sp>
      <p:sp>
        <p:nvSpPr>
          <p:cNvPr name="Freeform 5" id="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DAGUYTAme4A</dc:identifier>
  <dcterms:modified xsi:type="dcterms:W3CDTF">2011-08-01T06:04:30Z</dcterms:modified>
  <cp:revision>1</cp:revision>
  <dc:title>TEAM-11-2NDREVIEW</dc:title>
</cp:coreProperties>
</file>