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71" r:id="rId5"/>
    <p:sldId id="283" r:id="rId6"/>
    <p:sldId id="284" r:id="rId7"/>
    <p:sldId id="285" r:id="rId8"/>
    <p:sldId id="286" r:id="rId9"/>
    <p:sldId id="269" r:id="rId10"/>
    <p:sldId id="273" r:id="rId11"/>
    <p:sldId id="274" r:id="rId12"/>
    <p:sldId id="275" r:id="rId13"/>
    <p:sldId id="288" r:id="rId14"/>
    <p:sldId id="261" r:id="rId15"/>
    <p:sldId id="276" r:id="rId16"/>
    <p:sldId id="290" r:id="rId17"/>
    <p:sldId id="277" r:id="rId18"/>
    <p:sldId id="291" r:id="rId19"/>
    <p:sldId id="278" r:id="rId20"/>
    <p:sldId id="279" r:id="rId21"/>
    <p:sldId id="292" r:id="rId22"/>
    <p:sldId id="289" r:id="rId23"/>
    <p:sldId id="268" r:id="rId24"/>
  </p:sldIdLst>
  <p:sldSz cx="18288000" cy="10287000"/>
  <p:notesSz cx="6858000" cy="9144000"/>
  <p:embeddedFontLst>
    <p:embeddedFont>
      <p:font typeface="Arial Black" panose="020B0A04020102020204" pitchFamily="34" charset="0"/>
      <p:bold r:id="rId26"/>
    </p:embeddedFont>
    <p:embeddedFont>
      <p:font typeface="Bahnschrift" panose="020B0502040204020203" pitchFamily="34" charset="0"/>
      <p:regular r:id="rId27"/>
      <p:bold r:id="rId28"/>
    </p:embeddedFont>
    <p:embeddedFont>
      <p:font typeface="Canva Sans" panose="020B0604020202020204" charset="0"/>
      <p:regular r:id="rId29"/>
    </p:embeddedFont>
    <p:embeddedFont>
      <p:font typeface="Canva Sans Bold" panose="020B0604020202020204" charset="0"/>
      <p:regular r:id="rId30"/>
    </p:embeddedFont>
    <p:embeddedFont>
      <p:font typeface="Times New Roman Bold" panose="02020803070505020304" pitchFamily="18"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0CD59-F52C-4C58-A42E-4B976D3AB06D}"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23DF9-8A34-45FA-A352-5769D216B0C4}" type="slidenum">
              <a:rPr lang="en-IN" smtClean="0"/>
              <a:t>‹#›</a:t>
            </a:fld>
            <a:endParaRPr lang="en-IN"/>
          </a:p>
        </p:txBody>
      </p:sp>
    </p:spTree>
    <p:extLst>
      <p:ext uri="{BB962C8B-B14F-4D97-AF65-F5344CB8AC3E}">
        <p14:creationId xmlns:p14="http://schemas.microsoft.com/office/powerpoint/2010/main" val="401146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323DF9-8A34-45FA-A352-5769D216B0C4}" type="slidenum">
              <a:rPr lang="en-IN" smtClean="0"/>
              <a:t>9</a:t>
            </a:fld>
            <a:endParaRPr lang="en-IN"/>
          </a:p>
        </p:txBody>
      </p:sp>
    </p:spTree>
    <p:extLst>
      <p:ext uri="{BB962C8B-B14F-4D97-AF65-F5344CB8AC3E}">
        <p14:creationId xmlns:p14="http://schemas.microsoft.com/office/powerpoint/2010/main" val="209806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323DF9-8A34-45FA-A352-5769D216B0C4}" type="slidenum">
              <a:rPr lang="en-IN" smtClean="0"/>
              <a:t>10</a:t>
            </a:fld>
            <a:endParaRPr lang="en-IN"/>
          </a:p>
        </p:txBody>
      </p:sp>
    </p:spTree>
    <p:extLst>
      <p:ext uri="{BB962C8B-B14F-4D97-AF65-F5344CB8AC3E}">
        <p14:creationId xmlns:p14="http://schemas.microsoft.com/office/powerpoint/2010/main" val="3673345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323DF9-8A34-45FA-A352-5769D216B0C4}" type="slidenum">
              <a:rPr lang="en-IN" smtClean="0"/>
              <a:t>11</a:t>
            </a:fld>
            <a:endParaRPr lang="en-IN"/>
          </a:p>
        </p:txBody>
      </p:sp>
    </p:spTree>
    <p:extLst>
      <p:ext uri="{BB962C8B-B14F-4D97-AF65-F5344CB8AC3E}">
        <p14:creationId xmlns:p14="http://schemas.microsoft.com/office/powerpoint/2010/main" val="379334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323DF9-8A34-45FA-A352-5769D216B0C4}" type="slidenum">
              <a:rPr lang="en-IN" smtClean="0"/>
              <a:t>12</a:t>
            </a:fld>
            <a:endParaRPr lang="en-IN"/>
          </a:p>
        </p:txBody>
      </p:sp>
    </p:spTree>
    <p:extLst>
      <p:ext uri="{BB962C8B-B14F-4D97-AF65-F5344CB8AC3E}">
        <p14:creationId xmlns:p14="http://schemas.microsoft.com/office/powerpoint/2010/main" val="267440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78055" y="4625"/>
            <a:ext cx="5686508" cy="4624525"/>
          </a:xfrm>
          <a:custGeom>
            <a:avLst/>
            <a:gdLst/>
            <a:ahLst/>
            <a:cxnLst/>
            <a:rect l="l" t="t" r="r" b="b"/>
            <a:pathLst>
              <a:path w="5686508" h="4624525">
                <a:moveTo>
                  <a:pt x="0" y="0"/>
                </a:moveTo>
                <a:lnTo>
                  <a:pt x="5686508" y="0"/>
                </a:lnTo>
                <a:lnTo>
                  <a:pt x="5686508" y="4624525"/>
                </a:lnTo>
                <a:lnTo>
                  <a:pt x="0" y="4624525"/>
                </a:lnTo>
                <a:lnTo>
                  <a:pt x="0" y="0"/>
                </a:lnTo>
                <a:close/>
              </a:path>
            </a:pathLst>
          </a:custGeom>
          <a:blipFill>
            <a:blip r:embed="rId3">
              <a:extLst>
                <a:ext uri="{96DAC541-7B7A-43D3-8B79-37D633B846F1}">
                  <asvg:svgBlip xmlns:asvg="http://schemas.microsoft.com/office/drawing/2016/SVG/main" r:embed="rId4"/>
                </a:ext>
              </a:extLst>
            </a:blip>
            <a:stretch>
              <a:fillRect l="-58667" t="-100200"/>
            </a:stretch>
          </a:blipFill>
        </p:spPr>
      </p:sp>
      <p:sp>
        <p:nvSpPr>
          <p:cNvPr id="4" name="TextBox 4"/>
          <p:cNvSpPr txBox="1"/>
          <p:nvPr/>
        </p:nvSpPr>
        <p:spPr>
          <a:xfrm>
            <a:off x="1852173" y="3422650"/>
            <a:ext cx="16230600" cy="3117851"/>
          </a:xfrm>
          <a:prstGeom prst="rect">
            <a:avLst/>
          </a:prstGeom>
        </p:spPr>
        <p:txBody>
          <a:bodyPr lIns="0" tIns="0" rIns="0" bIns="0" rtlCol="0" anchor="t">
            <a:spAutoFit/>
          </a:bodyPr>
          <a:lstStyle/>
          <a:p>
            <a:pPr algn="ctr">
              <a:lnSpc>
                <a:spcPts val="11899"/>
              </a:lnSpc>
            </a:pPr>
            <a:r>
              <a:rPr lang="en-US" sz="8499">
                <a:solidFill>
                  <a:srgbClr val="000000"/>
                </a:solidFill>
                <a:latin typeface="Times New Roman Bold"/>
                <a:ea typeface="Times New Roman Bold"/>
                <a:cs typeface="Times New Roman Bold"/>
                <a:sym typeface="Times New Roman Bold"/>
              </a:rPr>
              <a:t>FACE RECOGNITION BASED ATTENDANCE SYSTEM</a:t>
            </a:r>
          </a:p>
        </p:txBody>
      </p:sp>
      <p:sp>
        <p:nvSpPr>
          <p:cNvPr id="5" name="Freeform 5"/>
          <p:cNvSpPr/>
          <p:nvPr/>
        </p:nvSpPr>
        <p:spPr>
          <a:xfrm rot="-10800000">
            <a:off x="12695638" y="5739038"/>
            <a:ext cx="5592362" cy="4547962"/>
          </a:xfrm>
          <a:custGeom>
            <a:avLst/>
            <a:gdLst/>
            <a:ahLst/>
            <a:cxnLst/>
            <a:rect l="l" t="t" r="r" b="b"/>
            <a:pathLst>
              <a:path w="5592362" h="4547962">
                <a:moveTo>
                  <a:pt x="0" y="0"/>
                </a:moveTo>
                <a:lnTo>
                  <a:pt x="5592362" y="0"/>
                </a:lnTo>
                <a:lnTo>
                  <a:pt x="5592362" y="4547962"/>
                </a:lnTo>
                <a:lnTo>
                  <a:pt x="0" y="4547962"/>
                </a:lnTo>
                <a:lnTo>
                  <a:pt x="0" y="0"/>
                </a:lnTo>
                <a:close/>
              </a:path>
            </a:pathLst>
          </a:custGeom>
          <a:blipFill>
            <a:blip r:embed="rId3">
              <a:extLst>
                <a:ext uri="{96DAC541-7B7A-43D3-8B79-37D633B846F1}">
                  <asvg:svgBlip xmlns:asvg="http://schemas.microsoft.com/office/drawing/2016/SVG/main" r:embed="rId4"/>
                </a:ext>
              </a:extLst>
            </a:blip>
            <a:stretch>
              <a:fillRect l="-58667" t="-100200"/>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810500"/>
            <a:ext cx="5791200" cy="2476500"/>
          </a:xfrm>
          <a:custGeom>
            <a:avLst/>
            <a:gdLst/>
            <a:ahLst/>
            <a:cxnLst/>
            <a:rect l="l" t="t" r="r" b="b"/>
            <a:pathLst>
              <a:path w="4726697" h="2518907">
                <a:moveTo>
                  <a:pt x="0" y="0"/>
                </a:moveTo>
                <a:lnTo>
                  <a:pt x="4726697" y="0"/>
                </a:lnTo>
                <a:lnTo>
                  <a:pt x="4726697" y="2518907"/>
                </a:lnTo>
                <a:lnTo>
                  <a:pt x="0" y="2518907"/>
                </a:lnTo>
                <a:lnTo>
                  <a:pt x="0" y="0"/>
                </a:lnTo>
                <a:close/>
              </a:path>
            </a:pathLst>
          </a:custGeom>
          <a:blipFill>
            <a:blip r:embed="rId3">
              <a:alphaModFix amt="19999"/>
              <a:extLst>
                <a:ext uri="{96DAC541-7B7A-43D3-8B79-37D633B846F1}">
                  <asvg:svgBlip xmlns:asvg="http://schemas.microsoft.com/office/drawing/2016/SVG/main" r:embed="rId4"/>
                </a:ext>
              </a:extLst>
            </a:blip>
            <a:stretch>
              <a:fillRect l="-61139" b="-210273"/>
            </a:stretch>
          </a:blipFill>
        </p:spPr>
      </p:sp>
      <p:sp>
        <p:nvSpPr>
          <p:cNvPr id="5" name="TextBox 5"/>
          <p:cNvSpPr txBox="1"/>
          <p:nvPr/>
        </p:nvSpPr>
        <p:spPr>
          <a:xfrm>
            <a:off x="4758498" y="231775"/>
            <a:ext cx="8424102" cy="1152944"/>
          </a:xfrm>
          <a:prstGeom prst="rect">
            <a:avLst/>
          </a:prstGeom>
        </p:spPr>
        <p:txBody>
          <a:bodyPr wrap="square" lIns="0" tIns="0" rIns="0" bIns="0" rtlCol="0" anchor="t">
            <a:spAutoFit/>
          </a:bodyPr>
          <a:lstStyle/>
          <a:p>
            <a:pPr algn="ctr">
              <a:lnSpc>
                <a:spcPts val="9799"/>
              </a:lnSpc>
            </a:pPr>
            <a:r>
              <a:rPr lang="en-US" sz="6600" dirty="0">
                <a:solidFill>
                  <a:srgbClr val="000000"/>
                </a:solidFill>
                <a:latin typeface="Times New Roman Bold"/>
                <a:ea typeface="Times New Roman Bold"/>
                <a:cs typeface="Times New Roman Bold"/>
                <a:sym typeface="Times New Roman Bold"/>
              </a:rPr>
              <a:t>EXISTING SYSTEM</a:t>
            </a:r>
          </a:p>
        </p:txBody>
      </p:sp>
      <p:sp>
        <p:nvSpPr>
          <p:cNvPr id="6" name="Freeform 6"/>
          <p:cNvSpPr/>
          <p:nvPr/>
        </p:nvSpPr>
        <p:spPr>
          <a:xfrm rot="-5460823">
            <a:off x="14759545" y="-256816"/>
            <a:ext cx="3210259" cy="3790449"/>
          </a:xfrm>
          <a:custGeom>
            <a:avLst/>
            <a:gdLst/>
            <a:ahLst/>
            <a:cxnLst/>
            <a:rect l="l" t="t" r="r" b="b"/>
            <a:pathLst>
              <a:path w="3210259" h="3790449">
                <a:moveTo>
                  <a:pt x="0" y="0"/>
                </a:moveTo>
                <a:lnTo>
                  <a:pt x="3210259" y="0"/>
                </a:lnTo>
                <a:lnTo>
                  <a:pt x="3210259" y="3790449"/>
                </a:lnTo>
                <a:lnTo>
                  <a:pt x="0" y="3790449"/>
                </a:lnTo>
                <a:lnTo>
                  <a:pt x="0" y="0"/>
                </a:lnTo>
                <a:close/>
              </a:path>
            </a:pathLst>
          </a:custGeom>
          <a:blipFill>
            <a:blip r:embed="rId3">
              <a:extLst>
                <a:ext uri="{96DAC541-7B7A-43D3-8B79-37D633B846F1}">
                  <asvg:svgBlip xmlns:asvg="http://schemas.microsoft.com/office/drawing/2016/SVG/main" r:embed="rId4"/>
                </a:ext>
              </a:extLst>
            </a:blip>
            <a:stretch>
              <a:fillRect r="-137256" b="-106189"/>
            </a:stretch>
          </a:blipFill>
        </p:spPr>
      </p:sp>
      <p:graphicFrame>
        <p:nvGraphicFramePr>
          <p:cNvPr id="8" name="Table 7">
            <a:extLst>
              <a:ext uri="{FF2B5EF4-FFF2-40B4-BE49-F238E27FC236}">
                <a16:creationId xmlns:a16="http://schemas.microsoft.com/office/drawing/2014/main" id="{A8D1FEA8-851E-4517-66AE-7786DB6AE2CB}"/>
              </a:ext>
            </a:extLst>
          </p:cNvPr>
          <p:cNvGraphicFramePr>
            <a:graphicFrameLocks noGrp="1"/>
          </p:cNvGraphicFramePr>
          <p:nvPr>
            <p:extLst>
              <p:ext uri="{D42A27DB-BD31-4B8C-83A1-F6EECF244321}">
                <p14:modId xmlns:p14="http://schemas.microsoft.com/office/powerpoint/2010/main" val="2821499608"/>
              </p:ext>
            </p:extLst>
          </p:nvPr>
        </p:nvGraphicFramePr>
        <p:xfrm>
          <a:off x="1752600" y="1384719"/>
          <a:ext cx="14478000" cy="6914964"/>
        </p:xfrm>
        <a:graphic>
          <a:graphicData uri="http://schemas.openxmlformats.org/drawingml/2006/table">
            <a:tbl>
              <a:tblPr firstRow="1" bandRow="1">
                <a:tableStyleId>{5C22544A-7EE6-4342-B048-85BDC9FD1C3A}</a:tableStyleId>
              </a:tblPr>
              <a:tblGrid>
                <a:gridCol w="4775200">
                  <a:extLst>
                    <a:ext uri="{9D8B030D-6E8A-4147-A177-3AD203B41FA5}">
                      <a16:colId xmlns:a16="http://schemas.microsoft.com/office/drawing/2014/main" val="1336241106"/>
                    </a:ext>
                  </a:extLst>
                </a:gridCol>
                <a:gridCol w="4851400">
                  <a:extLst>
                    <a:ext uri="{9D8B030D-6E8A-4147-A177-3AD203B41FA5}">
                      <a16:colId xmlns:a16="http://schemas.microsoft.com/office/drawing/2014/main" val="2422871780"/>
                    </a:ext>
                  </a:extLst>
                </a:gridCol>
                <a:gridCol w="4851400">
                  <a:extLst>
                    <a:ext uri="{9D8B030D-6E8A-4147-A177-3AD203B41FA5}">
                      <a16:colId xmlns:a16="http://schemas.microsoft.com/office/drawing/2014/main" val="1298300082"/>
                    </a:ext>
                  </a:extLst>
                </a:gridCol>
              </a:tblGrid>
              <a:tr h="1367604">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Attendance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Advantages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Disadvantages </a:t>
                      </a:r>
                      <a:r>
                        <a:rPr lang="en-IN" sz="1800" b="0" i="0" u="none" strike="noStrike" kern="1200" baseline="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746430"/>
                  </a:ext>
                </a:extLst>
              </a:tr>
              <a:tr h="2245080">
                <a:tc>
                  <a:txBody>
                    <a:bodyPr/>
                    <a:lstStyle/>
                    <a:p>
                      <a:endParaRPr lang="en-IN" dirty="0">
                        <a:solidFill>
                          <a:schemeClr val="tx1"/>
                        </a:solidFill>
                      </a:endParaRPr>
                    </a:p>
                    <a:p>
                      <a:endParaRPr lang="en-IN" dirty="0">
                        <a:solidFill>
                          <a:schemeClr val="tx1"/>
                        </a:solidFill>
                      </a:endParaRPr>
                    </a:p>
                    <a:p>
                      <a:r>
                        <a:rPr lang="en-IN" dirty="0">
                          <a:solidFill>
                            <a:schemeClr val="tx1"/>
                          </a:solidFill>
                        </a:rPr>
                        <a:t>          </a:t>
                      </a:r>
                      <a:endParaRPr lang="en-IN" sz="1800" b="0" i="0" u="none" strike="noStrike" kern="1200" baseline="0" dirty="0">
                        <a:solidFill>
                          <a:schemeClr val="dk1"/>
                        </a:solidFill>
                        <a:latin typeface="+mn-lt"/>
                        <a:ea typeface="+mn-ea"/>
                        <a:cs typeface="+mn-cs"/>
                      </a:endParaRPr>
                    </a:p>
                    <a:p>
                      <a:pPr algn="ctr"/>
                      <a:r>
                        <a:rPr lang="en-IN" sz="1800" b="0" i="0" u="none" strike="noStrike" kern="1200" baseline="0" dirty="0">
                          <a:solidFill>
                            <a:schemeClr val="dk1"/>
                          </a:solidFill>
                          <a:latin typeface="+mn-lt"/>
                          <a:ea typeface="+mn-ea"/>
                          <a:cs typeface="+mn-cs"/>
                        </a:rPr>
                        <a:t>             </a:t>
                      </a:r>
                      <a:r>
                        <a:rPr lang="en-IN" sz="2000" b="0" i="0" u="none" strike="noStrike" kern="1200" baseline="0" dirty="0">
                          <a:solidFill>
                            <a:schemeClr val="dk1"/>
                          </a:solidFill>
                          <a:latin typeface="Bahnschrift" panose="020B0502040204020203" pitchFamily="34" charset="0"/>
                          <a:ea typeface="+mn-ea"/>
                          <a:cs typeface="+mn-cs"/>
                        </a:rPr>
                        <a:t>(B) Facial Recognition </a:t>
                      </a:r>
                      <a:r>
                        <a:rPr lang="en-IN" sz="2000" b="0" i="0" u="none" strike="noStrike" kern="1200" baseline="0" dirty="0">
                          <a:solidFill>
                            <a:schemeClr val="dk1"/>
                          </a:solidFill>
                          <a:latin typeface="+mn-lt"/>
                          <a:ea typeface="+mn-ea"/>
                          <a:cs typeface="+mn-cs"/>
                        </a:rPr>
                        <a:t>	</a:t>
                      </a:r>
                    </a:p>
                    <a:p>
                      <a:endParaRPr lang="en-IN" sz="200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Contactless</a:t>
                      </a:r>
                      <a:r>
                        <a:rPr lang="en-US" sz="2000" b="0" i="0" u="none" strike="noStrike" kern="1200" baseline="0" dirty="0">
                          <a:solidFill>
                            <a:schemeClr val="dk1"/>
                          </a:solidFill>
                          <a:latin typeface="+mn-lt"/>
                          <a:ea typeface="+mn-ea"/>
                          <a:cs typeface="+mn-cs"/>
                        </a:rPr>
                        <a:t>: No physical contact required, making it hygienic. </a:t>
                      </a:r>
                    </a:p>
                    <a:p>
                      <a:r>
                        <a:rPr lang="en-US" sz="2000" b="1" i="0" u="none" strike="noStrike" kern="1200" baseline="0" dirty="0">
                          <a:solidFill>
                            <a:schemeClr val="dk1"/>
                          </a:solidFill>
                          <a:latin typeface="+mn-lt"/>
                          <a:ea typeface="+mn-ea"/>
                          <a:cs typeface="+mn-cs"/>
                        </a:rPr>
                        <a:t>High Accuracy</a:t>
                      </a:r>
                      <a:r>
                        <a:rPr lang="en-US" sz="2000" b="0" i="0" u="none" strike="noStrike" kern="1200" baseline="0" dirty="0">
                          <a:solidFill>
                            <a:schemeClr val="dk1"/>
                          </a:solidFill>
                          <a:latin typeface="+mn-lt"/>
                          <a:ea typeface="+mn-ea"/>
                          <a:cs typeface="+mn-cs"/>
                        </a:rPr>
                        <a:t>: Advanced algorithms can detect faces which reduces manipulation.</a:t>
                      </a:r>
                      <a:r>
                        <a:rPr lang="en-US" sz="1800" b="0" i="0" u="none" strike="noStrike" kern="1200" baseline="0" dirty="0">
                          <a:solidFill>
                            <a:schemeClr val="dk1"/>
                          </a:solidFill>
                          <a:latin typeface="+mn-lt"/>
                          <a:ea typeface="+mn-ea"/>
                          <a:cs typeface="+mn-cs"/>
                        </a:rPr>
                        <a:t>	</a:t>
                      </a:r>
                    </a:p>
                    <a:p>
                      <a:r>
                        <a:rPr lang="en-US"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Environmental Limitations</a:t>
                      </a:r>
                      <a:r>
                        <a:rPr lang="en-US" sz="2000" b="0" i="0" u="none" strike="noStrike" kern="1200" baseline="0" dirty="0">
                          <a:solidFill>
                            <a:schemeClr val="dk1"/>
                          </a:solidFill>
                          <a:latin typeface="+mn-lt"/>
                          <a:ea typeface="+mn-ea"/>
                          <a:cs typeface="+mn-cs"/>
                        </a:rPr>
                        <a:t>: Poor lighting or extreme angles may affect recognition. </a:t>
                      </a:r>
                    </a:p>
                    <a:p>
                      <a:r>
                        <a:rPr lang="en-US" sz="2000" b="1" i="0" u="none" strike="noStrike" kern="1200" baseline="0" dirty="0">
                          <a:solidFill>
                            <a:schemeClr val="dk1"/>
                          </a:solidFill>
                          <a:latin typeface="+mn-lt"/>
                          <a:ea typeface="+mn-ea"/>
                          <a:cs typeface="+mn-cs"/>
                        </a:rPr>
                        <a:t>Privacy Concerns</a:t>
                      </a:r>
                      <a:r>
                        <a:rPr lang="en-US" sz="2000" b="0" i="0" u="none" strike="noStrike" kern="1200" baseline="0" dirty="0">
                          <a:solidFill>
                            <a:schemeClr val="dk1"/>
                          </a:solidFill>
                          <a:latin typeface="+mn-lt"/>
                          <a:ea typeface="+mn-ea"/>
                          <a:cs typeface="+mn-cs"/>
                        </a:rPr>
                        <a:t>: Storing facial data raises privacy and security issues. </a:t>
                      </a:r>
                    </a:p>
                    <a:p>
                      <a:r>
                        <a:rPr lang="en-US" sz="2000" b="1" i="0" u="none" strike="noStrike" kern="1200" baseline="0" dirty="0">
                          <a:solidFill>
                            <a:schemeClr val="dk1"/>
                          </a:solidFill>
                          <a:latin typeface="+mn-lt"/>
                          <a:ea typeface="+mn-ea"/>
                          <a:cs typeface="+mn-cs"/>
                        </a:rPr>
                        <a:t>False Positives/Negatives</a:t>
                      </a:r>
                      <a:r>
                        <a:rPr lang="en-US" sz="2000" b="0" i="0" u="none" strike="noStrike" kern="1200" baseline="0" dirty="0">
                          <a:solidFill>
                            <a:schemeClr val="dk1"/>
                          </a:solidFill>
                          <a:latin typeface="+mn-lt"/>
                          <a:ea typeface="+mn-ea"/>
                          <a:cs typeface="+mn-cs"/>
                        </a:rPr>
                        <a:t>: Can have difficulty distinguishing between similar faces or detecting masks/hats. </a:t>
                      </a:r>
                      <a:r>
                        <a:rPr lang="en-US"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10300"/>
                  </a:ext>
                </a:extLst>
              </a:tr>
              <a:tr h="2043023">
                <a:tc>
                  <a:txBody>
                    <a:bodyPr/>
                    <a:lstStyle/>
                    <a:p>
                      <a:endParaRPr lang="en-IN" sz="1800" b="0" i="0" u="none" strike="noStrike" kern="1200" baseline="0" dirty="0">
                        <a:solidFill>
                          <a:schemeClr val="dk1"/>
                        </a:solidFill>
                        <a:latin typeface="+mn-lt"/>
                        <a:ea typeface="+mn-ea"/>
                        <a:cs typeface="+mn-cs"/>
                      </a:endParaRPr>
                    </a:p>
                    <a:p>
                      <a:endParaRPr lang="en-IN" sz="20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a:t>
                      </a:r>
                    </a:p>
                    <a:p>
                      <a:pPr algn="ctr"/>
                      <a:r>
                        <a:rPr lang="en-IN" sz="1800" b="0" i="0" u="none" strike="noStrike" kern="1200" baseline="0" dirty="0">
                          <a:solidFill>
                            <a:schemeClr val="dk1"/>
                          </a:solidFill>
                          <a:latin typeface="+mn-lt"/>
                          <a:ea typeface="+mn-ea"/>
                          <a:cs typeface="+mn-cs"/>
                        </a:rPr>
                        <a:t>            </a:t>
                      </a:r>
                      <a:r>
                        <a:rPr lang="en-IN" sz="2000" b="0" i="0" u="none" strike="noStrike" kern="1200" baseline="0" dirty="0">
                          <a:solidFill>
                            <a:schemeClr val="dk1"/>
                          </a:solidFill>
                          <a:latin typeface="Bahnschrift" panose="020B0502040204020203" pitchFamily="34" charset="0"/>
                          <a:ea typeface="+mn-ea"/>
                          <a:cs typeface="+mn-cs"/>
                        </a:rPr>
                        <a:t>(C) Iris/Retina Scan </a:t>
                      </a:r>
                      <a:r>
                        <a:rPr lang="en-IN" sz="1800" b="0" i="0" u="none" strike="noStrike" kern="1200" baseline="0" dirty="0">
                          <a:solidFill>
                            <a:schemeClr val="dk1"/>
                          </a:solidFill>
                          <a:latin typeface="+mn-lt"/>
                          <a:ea typeface="+mn-ea"/>
                          <a:cs typeface="+mn-cs"/>
                        </a:rPr>
                        <a:t>	</a:t>
                      </a:r>
                    </a:p>
                    <a:p>
                      <a:r>
                        <a:rPr lang="en-IN" sz="1800" b="0" i="0" u="none" strike="noStrike" kern="1200" baseline="0" dirty="0">
                          <a:solidFill>
                            <a:schemeClr val="dk1"/>
                          </a:solidFill>
                          <a:latin typeface="+mn-lt"/>
                          <a:ea typeface="+mn-ea"/>
                          <a:cs typeface="+mn-cs"/>
                        </a:rPr>
                        <a:t>	</a:t>
                      </a:r>
                    </a:p>
                    <a:p>
                      <a:endParaRPr lang="en-IN" dirty="0">
                        <a:solidFill>
                          <a:schemeClr val="tx1"/>
                        </a:solidFill>
                      </a:endParaRP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Highly Secure</a:t>
                      </a:r>
                      <a:r>
                        <a:rPr lang="en-US" sz="2000" b="0" i="0" u="none" strike="noStrike" kern="1200" baseline="0" dirty="0">
                          <a:solidFill>
                            <a:schemeClr val="dk1"/>
                          </a:solidFill>
                          <a:latin typeface="+mn-lt"/>
                          <a:ea typeface="+mn-ea"/>
                          <a:cs typeface="+mn-cs"/>
                        </a:rPr>
                        <a:t>: Iris or retina patterns are more unique than fingerprints. </a:t>
                      </a:r>
                    </a:p>
                    <a:p>
                      <a:r>
                        <a:rPr lang="en-IN" sz="2000" b="1" i="0" u="none" strike="noStrike" kern="1200" baseline="0" dirty="0">
                          <a:solidFill>
                            <a:schemeClr val="dk1"/>
                          </a:solidFill>
                          <a:latin typeface="+mn-lt"/>
                          <a:ea typeface="+mn-ea"/>
                          <a:cs typeface="+mn-cs"/>
                        </a:rPr>
                        <a:t>Contactless</a:t>
                      </a:r>
                      <a:r>
                        <a:rPr lang="en-IN" sz="2000" b="0" i="0" u="none" strike="noStrike" kern="1200" baseline="0" dirty="0">
                          <a:solidFill>
                            <a:schemeClr val="dk1"/>
                          </a:solidFill>
                          <a:latin typeface="+mn-lt"/>
                          <a:ea typeface="+mn-ea"/>
                          <a:cs typeface="+mn-cs"/>
                        </a:rPr>
                        <a:t>: Eliminates hygiene concerns. </a:t>
                      </a:r>
                      <a:r>
                        <a:rPr lang="en-IN" sz="18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Expensive</a:t>
                      </a:r>
                      <a:r>
                        <a:rPr lang="en-US" sz="2000" b="0" i="0" u="none" strike="noStrike" kern="1200" baseline="0" dirty="0">
                          <a:solidFill>
                            <a:schemeClr val="dk1"/>
                          </a:solidFill>
                          <a:latin typeface="+mn-lt"/>
                          <a:ea typeface="+mn-ea"/>
                          <a:cs typeface="+mn-cs"/>
                        </a:rPr>
                        <a:t>: Requires advanced, costly hardware. </a:t>
                      </a:r>
                    </a:p>
                    <a:p>
                      <a:r>
                        <a:rPr lang="en-US" sz="2000" b="1" i="0" u="none" strike="noStrike" kern="1200" baseline="0" dirty="0">
                          <a:solidFill>
                            <a:schemeClr val="dk1"/>
                          </a:solidFill>
                          <a:latin typeface="+mn-lt"/>
                          <a:ea typeface="+mn-ea"/>
                          <a:cs typeface="+mn-cs"/>
                        </a:rPr>
                        <a:t>User Discomfort</a:t>
                      </a:r>
                      <a:r>
                        <a:rPr lang="en-US" sz="2000" b="0" i="0" u="none" strike="noStrike" kern="1200" baseline="0" dirty="0">
                          <a:solidFill>
                            <a:schemeClr val="dk1"/>
                          </a:solidFill>
                          <a:latin typeface="+mn-lt"/>
                          <a:ea typeface="+mn-ea"/>
                          <a:cs typeface="+mn-cs"/>
                        </a:rPr>
                        <a:t>: Some users may find it uncomfortable to scan their eyes. </a:t>
                      </a:r>
                    </a:p>
                    <a:p>
                      <a:r>
                        <a:rPr lang="en-US" sz="2000" b="1" i="0" u="none" strike="noStrike" kern="1200" baseline="0" dirty="0">
                          <a:solidFill>
                            <a:schemeClr val="dk1"/>
                          </a:solidFill>
                          <a:latin typeface="+mn-lt"/>
                          <a:ea typeface="+mn-ea"/>
                          <a:cs typeface="+mn-cs"/>
                        </a:rPr>
                        <a:t>Limited Deployment</a:t>
                      </a:r>
                      <a:r>
                        <a:rPr lang="en-US" sz="2000" b="0" i="0" u="none" strike="noStrike" kern="1200" baseline="0" dirty="0">
                          <a:solidFill>
                            <a:schemeClr val="dk1"/>
                          </a:solidFill>
                          <a:latin typeface="+mn-lt"/>
                          <a:ea typeface="+mn-ea"/>
                          <a:cs typeface="+mn-cs"/>
                        </a:rPr>
                        <a:t>: Less commonly used in everyday scenarios compared to other biometric methods. </a:t>
                      </a:r>
                      <a:r>
                        <a:rPr lang="en-US" sz="18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62058"/>
                  </a:ext>
                </a:extLst>
              </a:tr>
            </a:tbl>
          </a:graphicData>
        </a:graphic>
      </p:graphicFrame>
    </p:spTree>
    <p:extLst>
      <p:ext uri="{BB962C8B-B14F-4D97-AF65-F5344CB8AC3E}">
        <p14:creationId xmlns:p14="http://schemas.microsoft.com/office/powerpoint/2010/main" val="425232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810500"/>
            <a:ext cx="5791200" cy="2476500"/>
          </a:xfrm>
          <a:custGeom>
            <a:avLst/>
            <a:gdLst/>
            <a:ahLst/>
            <a:cxnLst/>
            <a:rect l="l" t="t" r="r" b="b"/>
            <a:pathLst>
              <a:path w="4726697" h="2518907">
                <a:moveTo>
                  <a:pt x="0" y="0"/>
                </a:moveTo>
                <a:lnTo>
                  <a:pt x="4726697" y="0"/>
                </a:lnTo>
                <a:lnTo>
                  <a:pt x="4726697" y="2518907"/>
                </a:lnTo>
                <a:lnTo>
                  <a:pt x="0" y="2518907"/>
                </a:lnTo>
                <a:lnTo>
                  <a:pt x="0" y="0"/>
                </a:lnTo>
                <a:close/>
              </a:path>
            </a:pathLst>
          </a:custGeom>
          <a:blipFill>
            <a:blip r:embed="rId3">
              <a:alphaModFix amt="19999"/>
              <a:extLst>
                <a:ext uri="{96DAC541-7B7A-43D3-8B79-37D633B846F1}">
                  <asvg:svgBlip xmlns:asvg="http://schemas.microsoft.com/office/drawing/2016/SVG/main" r:embed="rId4"/>
                </a:ext>
              </a:extLst>
            </a:blip>
            <a:stretch>
              <a:fillRect l="-61139" b="-210273"/>
            </a:stretch>
          </a:blipFill>
        </p:spPr>
      </p:sp>
      <p:sp>
        <p:nvSpPr>
          <p:cNvPr id="5" name="TextBox 5"/>
          <p:cNvSpPr txBox="1"/>
          <p:nvPr/>
        </p:nvSpPr>
        <p:spPr>
          <a:xfrm>
            <a:off x="4758498" y="231775"/>
            <a:ext cx="8424102" cy="1152944"/>
          </a:xfrm>
          <a:prstGeom prst="rect">
            <a:avLst/>
          </a:prstGeom>
        </p:spPr>
        <p:txBody>
          <a:bodyPr wrap="square" lIns="0" tIns="0" rIns="0" bIns="0" rtlCol="0" anchor="t">
            <a:spAutoFit/>
          </a:bodyPr>
          <a:lstStyle/>
          <a:p>
            <a:pPr algn="ctr">
              <a:lnSpc>
                <a:spcPts val="9799"/>
              </a:lnSpc>
            </a:pPr>
            <a:r>
              <a:rPr lang="en-US" sz="6600" dirty="0">
                <a:solidFill>
                  <a:srgbClr val="000000"/>
                </a:solidFill>
                <a:latin typeface="Times New Roman Bold"/>
                <a:ea typeface="Times New Roman Bold"/>
                <a:cs typeface="Times New Roman Bold"/>
                <a:sym typeface="Times New Roman Bold"/>
              </a:rPr>
              <a:t>EXISTING SYSTEM</a:t>
            </a:r>
          </a:p>
        </p:txBody>
      </p:sp>
      <p:sp>
        <p:nvSpPr>
          <p:cNvPr id="6" name="Freeform 6"/>
          <p:cNvSpPr/>
          <p:nvPr/>
        </p:nvSpPr>
        <p:spPr>
          <a:xfrm rot="-5460823">
            <a:off x="14759545" y="-256816"/>
            <a:ext cx="3210259" cy="3790449"/>
          </a:xfrm>
          <a:custGeom>
            <a:avLst/>
            <a:gdLst/>
            <a:ahLst/>
            <a:cxnLst/>
            <a:rect l="l" t="t" r="r" b="b"/>
            <a:pathLst>
              <a:path w="3210259" h="3790449">
                <a:moveTo>
                  <a:pt x="0" y="0"/>
                </a:moveTo>
                <a:lnTo>
                  <a:pt x="3210259" y="0"/>
                </a:lnTo>
                <a:lnTo>
                  <a:pt x="3210259" y="3790449"/>
                </a:lnTo>
                <a:lnTo>
                  <a:pt x="0" y="3790449"/>
                </a:lnTo>
                <a:lnTo>
                  <a:pt x="0" y="0"/>
                </a:lnTo>
                <a:close/>
              </a:path>
            </a:pathLst>
          </a:custGeom>
          <a:blipFill>
            <a:blip r:embed="rId3">
              <a:extLst>
                <a:ext uri="{96DAC541-7B7A-43D3-8B79-37D633B846F1}">
                  <asvg:svgBlip xmlns:asvg="http://schemas.microsoft.com/office/drawing/2016/SVG/main" r:embed="rId4"/>
                </a:ext>
              </a:extLst>
            </a:blip>
            <a:stretch>
              <a:fillRect r="-137256" b="-106189"/>
            </a:stretch>
          </a:blipFill>
        </p:spPr>
      </p:sp>
      <p:graphicFrame>
        <p:nvGraphicFramePr>
          <p:cNvPr id="8" name="Table 7">
            <a:extLst>
              <a:ext uri="{FF2B5EF4-FFF2-40B4-BE49-F238E27FC236}">
                <a16:creationId xmlns:a16="http://schemas.microsoft.com/office/drawing/2014/main" id="{A8D1FEA8-851E-4517-66AE-7786DB6AE2CB}"/>
              </a:ext>
            </a:extLst>
          </p:cNvPr>
          <p:cNvGraphicFramePr>
            <a:graphicFrameLocks noGrp="1"/>
          </p:cNvGraphicFramePr>
          <p:nvPr>
            <p:extLst>
              <p:ext uri="{D42A27DB-BD31-4B8C-83A1-F6EECF244321}">
                <p14:modId xmlns:p14="http://schemas.microsoft.com/office/powerpoint/2010/main" val="1598672043"/>
              </p:ext>
            </p:extLst>
          </p:nvPr>
        </p:nvGraphicFramePr>
        <p:xfrm>
          <a:off x="1752600" y="1384718"/>
          <a:ext cx="15087599" cy="8102181"/>
        </p:xfrm>
        <a:graphic>
          <a:graphicData uri="http://schemas.openxmlformats.org/drawingml/2006/table">
            <a:tbl>
              <a:tblPr firstRow="1" bandRow="1">
                <a:tableStyleId>{5C22544A-7EE6-4342-B048-85BDC9FD1C3A}</a:tableStyleId>
              </a:tblPr>
              <a:tblGrid>
                <a:gridCol w="4976261">
                  <a:extLst>
                    <a:ext uri="{9D8B030D-6E8A-4147-A177-3AD203B41FA5}">
                      <a16:colId xmlns:a16="http://schemas.microsoft.com/office/drawing/2014/main" val="1336241106"/>
                    </a:ext>
                  </a:extLst>
                </a:gridCol>
                <a:gridCol w="5055669">
                  <a:extLst>
                    <a:ext uri="{9D8B030D-6E8A-4147-A177-3AD203B41FA5}">
                      <a16:colId xmlns:a16="http://schemas.microsoft.com/office/drawing/2014/main" val="2422871780"/>
                    </a:ext>
                  </a:extLst>
                </a:gridCol>
                <a:gridCol w="5055669">
                  <a:extLst>
                    <a:ext uri="{9D8B030D-6E8A-4147-A177-3AD203B41FA5}">
                      <a16:colId xmlns:a16="http://schemas.microsoft.com/office/drawing/2014/main" val="1298300082"/>
                    </a:ext>
                  </a:extLst>
                </a:gridCol>
              </a:tblGrid>
              <a:tr h="1597775">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Attendance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Advantages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Disadvantages </a:t>
                      </a:r>
                      <a:r>
                        <a:rPr lang="en-IN" sz="1800" b="0" i="0" u="none" strike="noStrike" kern="1200" baseline="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746430"/>
                  </a:ext>
                </a:extLst>
              </a:tr>
              <a:tr h="1139515">
                <a:tc>
                  <a:txBody>
                    <a:bodyPr/>
                    <a:lstStyle/>
                    <a:p>
                      <a:endParaRPr lang="en-IN" sz="1800" b="0" i="0" u="none" strike="noStrike" kern="1200" baseline="0" dirty="0">
                        <a:solidFill>
                          <a:schemeClr val="dk1"/>
                        </a:solidFill>
                        <a:latin typeface="+mn-lt"/>
                        <a:ea typeface="+mn-ea"/>
                        <a:cs typeface="+mn-cs"/>
                      </a:endParaRPr>
                    </a:p>
                    <a:p>
                      <a:pPr algn="ctr"/>
                      <a:r>
                        <a:rPr lang="en-IN" sz="2000" b="0" i="0" u="none" strike="noStrike" kern="1200" baseline="0" dirty="0">
                          <a:solidFill>
                            <a:schemeClr val="dk1"/>
                          </a:solidFill>
                          <a:latin typeface="Bahnschrift" panose="020B0502040204020203" pitchFamily="34" charset="0"/>
                          <a:ea typeface="+mn-ea"/>
                          <a:cs typeface="+mn-cs"/>
                        </a:rPr>
                        <a:t>                 RFID-based Attendance </a:t>
                      </a:r>
                      <a:r>
                        <a:rPr lang="en-IN" sz="1800" b="0" i="0" u="none" strike="noStrike" kern="1200" baseline="0" dirty="0">
                          <a:solidFill>
                            <a:schemeClr val="dk1"/>
                          </a:solidFill>
                          <a:latin typeface="+mn-lt"/>
                          <a:ea typeface="+mn-ea"/>
                          <a:cs typeface="+mn-cs"/>
                        </a:rPr>
                        <a:t>	</a:t>
                      </a:r>
                    </a:p>
                    <a:p>
                      <a:endParaRPr lang="en-IN" sz="200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b="0" i="0" u="none" strike="noStrike" kern="1200" baseline="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b="0" i="0" u="none" strike="noStrike" kern="1200" baseline="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9170921"/>
                  </a:ext>
                </a:extLst>
              </a:tr>
              <a:tr h="2622932">
                <a:tc>
                  <a:txBody>
                    <a:bodyPr/>
                    <a:lstStyle/>
                    <a:p>
                      <a:endParaRPr lang="en-IN" dirty="0">
                        <a:solidFill>
                          <a:schemeClr val="tx1"/>
                        </a:solidFill>
                      </a:endParaRPr>
                    </a:p>
                    <a:p>
                      <a:endParaRPr lang="en-IN" dirty="0">
                        <a:solidFill>
                          <a:schemeClr val="tx1"/>
                        </a:solidFill>
                      </a:endParaRPr>
                    </a:p>
                    <a:p>
                      <a:r>
                        <a:rPr lang="en-IN" dirty="0">
                          <a:solidFill>
                            <a:schemeClr val="tx1"/>
                          </a:solidFill>
                        </a:rPr>
                        <a:t>          </a:t>
                      </a:r>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p>
                      <a:pPr algn="ctr"/>
                      <a:r>
                        <a:rPr lang="en-IN" sz="1800" b="0" i="0" u="none" strike="noStrike" kern="1200" baseline="0" dirty="0">
                          <a:solidFill>
                            <a:schemeClr val="dk1"/>
                          </a:solidFill>
                          <a:latin typeface="+mn-lt"/>
                          <a:ea typeface="+mn-ea"/>
                          <a:cs typeface="+mn-cs"/>
                        </a:rPr>
                        <a:t> </a:t>
                      </a:r>
                      <a:r>
                        <a:rPr lang="en-IN" sz="2000" b="0" i="0" u="none" strike="noStrike" kern="1200" baseline="0" dirty="0">
                          <a:solidFill>
                            <a:schemeClr val="dk1"/>
                          </a:solidFill>
                          <a:latin typeface="Bahnschrift" panose="020B0502040204020203" pitchFamily="34" charset="0"/>
                          <a:ea typeface="+mn-ea"/>
                          <a:cs typeface="+mn-cs"/>
                        </a:rPr>
                        <a:t>A)Card Swipe </a:t>
                      </a:r>
                      <a:r>
                        <a:rPr lang="en-IN" sz="1800" b="0" i="0" u="none" strike="noStrike" kern="1200" baseline="0" dirty="0">
                          <a:solidFill>
                            <a:schemeClr val="dk1"/>
                          </a:solidFill>
                          <a:latin typeface="+mn-lt"/>
                          <a:ea typeface="+mn-ea"/>
                          <a:cs typeface="+mn-cs"/>
                        </a:rPr>
                        <a:t>	</a:t>
                      </a:r>
                    </a:p>
                    <a:p>
                      <a:pPr algn="ctr"/>
                      <a:r>
                        <a:rPr lang="en-IN" sz="2000" b="0" i="0" u="none" strike="noStrike" kern="1200" baseline="0" dirty="0">
                          <a:solidFill>
                            <a:schemeClr val="dk1"/>
                          </a:solidFill>
                          <a:latin typeface="+mn-lt"/>
                          <a:ea typeface="+mn-ea"/>
                          <a:cs typeface="+mn-cs"/>
                        </a:rPr>
                        <a:t>	</a:t>
                      </a:r>
                    </a:p>
                    <a:p>
                      <a:endParaRPr lang="en-IN" sz="200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i="0" u="none" strike="noStrike" kern="1200" baseline="0">
                          <a:solidFill>
                            <a:schemeClr val="dk1"/>
                          </a:solidFill>
                          <a:latin typeface="+mn-lt"/>
                          <a:ea typeface="+mn-ea"/>
                          <a:cs typeface="+mn-cs"/>
                        </a:rPr>
                        <a:t> </a:t>
                      </a:r>
                      <a:endParaRPr lang="en-US" sz="20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Easy to Implement</a:t>
                      </a:r>
                      <a:r>
                        <a:rPr lang="en-US" sz="2000" b="0" i="0" u="none" strike="noStrike" kern="1200" baseline="0" dirty="0">
                          <a:solidFill>
                            <a:schemeClr val="dk1"/>
                          </a:solidFill>
                          <a:latin typeface="+mn-lt"/>
                          <a:ea typeface="+mn-ea"/>
                          <a:cs typeface="+mn-cs"/>
                        </a:rPr>
                        <a:t>: Simple setup process. </a:t>
                      </a:r>
                    </a:p>
                    <a:p>
                      <a:r>
                        <a:rPr lang="en-US" sz="2000" b="1" i="0" u="none" strike="noStrike" kern="1200" baseline="0" dirty="0">
                          <a:solidFill>
                            <a:schemeClr val="dk1"/>
                          </a:solidFill>
                          <a:latin typeface="+mn-lt"/>
                          <a:ea typeface="+mn-ea"/>
                          <a:cs typeface="+mn-cs"/>
                        </a:rPr>
                        <a:t>Reliable</a:t>
                      </a:r>
                      <a:r>
                        <a:rPr lang="en-US" sz="2000" b="0" i="0" u="none" strike="noStrike" kern="1200" baseline="0" dirty="0">
                          <a:solidFill>
                            <a:schemeClr val="dk1"/>
                          </a:solidFill>
                          <a:latin typeface="+mn-lt"/>
                          <a:ea typeface="+mn-ea"/>
                          <a:cs typeface="+mn-cs"/>
                        </a:rPr>
                        <a:t>: Can handle a large number of users with minimal error. </a:t>
                      </a:r>
                      <a:r>
                        <a:rPr lang="en-US"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1"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Lost or Damaged Cards</a:t>
                      </a:r>
                      <a:r>
                        <a:rPr lang="en-US" sz="2000" b="0" i="0" u="none" strike="noStrike" kern="1200" baseline="0" dirty="0">
                          <a:solidFill>
                            <a:schemeClr val="dk1"/>
                          </a:solidFill>
                          <a:latin typeface="+mn-lt"/>
                          <a:ea typeface="+mn-ea"/>
                          <a:cs typeface="+mn-cs"/>
                        </a:rPr>
                        <a:t>: Users may lose their RFID cards, and they can be easily damaged. </a:t>
                      </a:r>
                    </a:p>
                    <a:p>
                      <a:r>
                        <a:rPr lang="en-US" sz="2000" b="1" i="0" u="none" strike="noStrike" kern="1200" baseline="0" dirty="0">
                          <a:solidFill>
                            <a:schemeClr val="dk1"/>
                          </a:solidFill>
                          <a:latin typeface="+mn-lt"/>
                          <a:ea typeface="+mn-ea"/>
                          <a:cs typeface="+mn-cs"/>
                        </a:rPr>
                        <a:t>Proxy Attendance</a:t>
                      </a:r>
                      <a:r>
                        <a:rPr lang="en-US" sz="2000" b="0" i="0" u="none" strike="noStrike" kern="1200" baseline="0" dirty="0">
                          <a:solidFill>
                            <a:schemeClr val="dk1"/>
                          </a:solidFill>
                          <a:latin typeface="+mn-lt"/>
                          <a:ea typeface="+mn-ea"/>
                          <a:cs typeface="+mn-cs"/>
                        </a:rPr>
                        <a:t>: Cards can be shared, leading to buddy punching. </a:t>
                      </a:r>
                    </a:p>
                    <a:p>
                      <a:r>
                        <a:rPr lang="en-US" sz="2000" b="1" i="0" u="none" strike="noStrike" kern="1200" baseline="0" dirty="0">
                          <a:solidFill>
                            <a:schemeClr val="dk1"/>
                          </a:solidFill>
                          <a:latin typeface="+mn-lt"/>
                          <a:ea typeface="+mn-ea"/>
                          <a:cs typeface="+mn-cs"/>
                        </a:rPr>
                        <a:t>Maintenance</a:t>
                      </a:r>
                      <a:r>
                        <a:rPr lang="en-US" sz="2000" b="0" i="0" u="none" strike="noStrike" kern="1200" baseline="0" dirty="0">
                          <a:solidFill>
                            <a:schemeClr val="dk1"/>
                          </a:solidFill>
                          <a:latin typeface="+mn-lt"/>
                          <a:ea typeface="+mn-ea"/>
                          <a:cs typeface="+mn-cs"/>
                        </a:rPr>
                        <a:t>: Readers may require regular maintenance. </a:t>
                      </a:r>
                      <a:r>
                        <a:rPr lang="en-US" sz="1800" b="0" i="0" u="none" strike="noStrike" kern="1200" baseline="0" dirty="0">
                          <a:solidFill>
                            <a:schemeClr val="dk1"/>
                          </a:solidFill>
                          <a:latin typeface="+mn-lt"/>
                          <a:ea typeface="+mn-ea"/>
                          <a:cs typeface="+mn-cs"/>
                        </a:rPr>
                        <a:t>	</a:t>
                      </a:r>
                    </a:p>
                    <a:p>
                      <a:r>
                        <a:rPr lang="en-US"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10300"/>
                  </a:ext>
                </a:extLst>
              </a:tr>
              <a:tr h="2741959">
                <a:tc>
                  <a:txBody>
                    <a:bodyPr/>
                    <a:lstStyle/>
                    <a:p>
                      <a:endParaRPr lang="en-IN" sz="1800" b="0" i="0" u="none" strike="noStrike" kern="1200" baseline="0" dirty="0">
                        <a:solidFill>
                          <a:schemeClr val="dk1"/>
                        </a:solidFill>
                        <a:latin typeface="+mn-lt"/>
                        <a:ea typeface="+mn-ea"/>
                        <a:cs typeface="+mn-cs"/>
                      </a:endParaRPr>
                    </a:p>
                    <a:p>
                      <a:endParaRPr lang="en-IN" sz="20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Bahnschrift" panose="020B0502040204020203" pitchFamily="34" charset="0"/>
                          <a:ea typeface="+mn-ea"/>
                          <a:cs typeface="+mn-cs"/>
                        </a:rPr>
                        <a:t>             (B) Contactless RFID/NFC </a:t>
                      </a:r>
                      <a:r>
                        <a:rPr lang="en-IN" sz="1800" b="0" i="0" u="none" strike="noStrike" kern="1200" baseline="0" dirty="0">
                          <a:solidFill>
                            <a:schemeClr val="dk1"/>
                          </a:solidFill>
                          <a:latin typeface="+mn-lt"/>
                          <a:ea typeface="+mn-ea"/>
                          <a:cs typeface="+mn-cs"/>
                        </a:rPr>
                        <a:t>	</a:t>
                      </a:r>
                    </a:p>
                    <a:p>
                      <a:pPr algn="ctr"/>
                      <a:r>
                        <a:rPr lang="en-IN" sz="1800" b="0" i="0" u="none" strike="noStrike" kern="1200" baseline="0" dirty="0">
                          <a:solidFill>
                            <a:schemeClr val="dk1"/>
                          </a:solidFill>
                          <a:latin typeface="+mn-lt"/>
                          <a:ea typeface="+mn-ea"/>
                          <a:cs typeface="+mn-cs"/>
                        </a:rPr>
                        <a:t>	</a:t>
                      </a:r>
                    </a:p>
                    <a:p>
                      <a:r>
                        <a:rPr lang="en-IN" sz="1800" b="0" i="0" u="none" strike="noStrike" kern="1200" baseline="0" dirty="0">
                          <a:solidFill>
                            <a:schemeClr val="dk1"/>
                          </a:solidFill>
                          <a:latin typeface="+mn-lt"/>
                          <a:ea typeface="+mn-ea"/>
                          <a:cs typeface="+mn-cs"/>
                        </a:rPr>
                        <a:t>	</a:t>
                      </a:r>
                    </a:p>
                    <a:p>
                      <a:endParaRPr lang="en-IN" dirty="0">
                        <a:solidFill>
                          <a:schemeClr val="tx1"/>
                        </a:solidFill>
                      </a:endParaRP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i="0" u="none" strike="noStrike" kern="1200" baseline="0" dirty="0">
                          <a:solidFill>
                            <a:schemeClr val="dk1"/>
                          </a:solidFill>
                          <a:latin typeface="+mn-lt"/>
                          <a:ea typeface="+mn-ea"/>
                          <a:cs typeface="+mn-cs"/>
                        </a:rPr>
                        <a:t>Convenient</a:t>
                      </a:r>
                      <a:r>
                        <a:rPr lang="en-US" sz="2000" b="0" i="0" u="none" strike="noStrike" kern="1200" baseline="0" dirty="0">
                          <a:solidFill>
                            <a:schemeClr val="dk1"/>
                          </a:solidFill>
                          <a:latin typeface="+mn-lt"/>
                          <a:ea typeface="+mn-ea"/>
                          <a:cs typeface="+mn-cs"/>
                        </a:rPr>
                        <a:t>: Users only need to tap or get close to the reader. </a:t>
                      </a:r>
                    </a:p>
                    <a:p>
                      <a:r>
                        <a:rPr lang="en-US" sz="2000" b="1" i="0" u="none" strike="noStrike" kern="1200" baseline="0" dirty="0">
                          <a:solidFill>
                            <a:schemeClr val="dk1"/>
                          </a:solidFill>
                          <a:latin typeface="+mn-lt"/>
                          <a:ea typeface="+mn-ea"/>
                          <a:cs typeface="+mn-cs"/>
                        </a:rPr>
                        <a:t>Fast</a:t>
                      </a:r>
                      <a:r>
                        <a:rPr lang="en-US" sz="2000" b="0" i="0" u="none" strike="noStrike" kern="1200" baseline="0" dirty="0">
                          <a:solidFill>
                            <a:schemeClr val="dk1"/>
                          </a:solidFill>
                          <a:latin typeface="+mn-lt"/>
                          <a:ea typeface="+mn-ea"/>
                          <a:cs typeface="+mn-cs"/>
                        </a:rPr>
                        <a:t>: Quick and efficient for high-traffic environments. </a:t>
                      </a:r>
                      <a:r>
                        <a:rPr lang="en-US" sz="1800" b="0" i="0" u="none" strike="noStrike" kern="1200" baseline="0" dirty="0">
                          <a:solidFill>
                            <a:schemeClr val="dk1"/>
                          </a:solidFill>
                          <a:latin typeface="+mn-lt"/>
                          <a:ea typeface="+mn-ea"/>
                          <a:cs typeface="+mn-cs"/>
                        </a:rPr>
                        <a:t>	</a:t>
                      </a:r>
                      <a:r>
                        <a:rPr lang="en-IN" sz="18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i="0" u="none" strike="noStrike" kern="1200" baseline="0" dirty="0">
                          <a:solidFill>
                            <a:schemeClr val="dk1"/>
                          </a:solidFill>
                          <a:latin typeface="+mn-lt"/>
                          <a:ea typeface="+mn-ea"/>
                          <a:cs typeface="+mn-cs"/>
                        </a:rPr>
                        <a:t>Risk of Proxy Attendance</a:t>
                      </a:r>
                      <a:r>
                        <a:rPr lang="en-US" sz="2000" b="0" i="0" u="none" strike="noStrike" kern="1200" baseline="0" dirty="0">
                          <a:solidFill>
                            <a:schemeClr val="dk1"/>
                          </a:solidFill>
                          <a:latin typeface="+mn-lt"/>
                          <a:ea typeface="+mn-ea"/>
                          <a:cs typeface="+mn-cs"/>
                        </a:rPr>
                        <a:t>: NFC cards can be passed around. </a:t>
                      </a:r>
                    </a:p>
                    <a:p>
                      <a:r>
                        <a:rPr lang="en-US" sz="2000" b="1" i="0" u="none" strike="noStrike" kern="1200" baseline="0" dirty="0">
                          <a:solidFill>
                            <a:schemeClr val="dk1"/>
                          </a:solidFill>
                          <a:latin typeface="+mn-lt"/>
                          <a:ea typeface="+mn-ea"/>
                          <a:cs typeface="+mn-cs"/>
                        </a:rPr>
                        <a:t>Initial Setup Cost</a:t>
                      </a:r>
                      <a:r>
                        <a:rPr lang="en-US" sz="2000" b="0" i="0" u="none" strike="noStrike" kern="1200" baseline="0" dirty="0">
                          <a:solidFill>
                            <a:schemeClr val="dk1"/>
                          </a:solidFill>
                          <a:latin typeface="+mn-lt"/>
                          <a:ea typeface="+mn-ea"/>
                          <a:cs typeface="+mn-cs"/>
                        </a:rPr>
                        <a:t>: Requires readers and cards to be distributed to everyone. </a:t>
                      </a:r>
                    </a:p>
                    <a:p>
                      <a:r>
                        <a:rPr lang="en-US" sz="2000" b="1" i="0" u="none" strike="noStrike" kern="1200" baseline="0" dirty="0">
                          <a:solidFill>
                            <a:schemeClr val="dk1"/>
                          </a:solidFill>
                          <a:latin typeface="+mn-lt"/>
                          <a:ea typeface="+mn-ea"/>
                          <a:cs typeface="+mn-cs"/>
                        </a:rPr>
                        <a:t>Security Concerns</a:t>
                      </a:r>
                      <a:r>
                        <a:rPr lang="en-US" sz="2000" b="0" i="0" u="none" strike="noStrike" kern="1200" baseline="0" dirty="0">
                          <a:solidFill>
                            <a:schemeClr val="dk1"/>
                          </a:solidFill>
                          <a:latin typeface="+mn-lt"/>
                          <a:ea typeface="+mn-ea"/>
                          <a:cs typeface="+mn-cs"/>
                        </a:rPr>
                        <a:t>: NFC signals can potentially be intercepted if not secured properly.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62058"/>
                  </a:ext>
                </a:extLst>
              </a:tr>
            </a:tbl>
          </a:graphicData>
        </a:graphic>
      </p:graphicFrame>
    </p:spTree>
    <p:extLst>
      <p:ext uri="{BB962C8B-B14F-4D97-AF65-F5344CB8AC3E}">
        <p14:creationId xmlns:p14="http://schemas.microsoft.com/office/powerpoint/2010/main" val="319599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810500"/>
            <a:ext cx="5791200" cy="2476500"/>
          </a:xfrm>
          <a:custGeom>
            <a:avLst/>
            <a:gdLst/>
            <a:ahLst/>
            <a:cxnLst/>
            <a:rect l="l" t="t" r="r" b="b"/>
            <a:pathLst>
              <a:path w="4726697" h="2518907">
                <a:moveTo>
                  <a:pt x="0" y="0"/>
                </a:moveTo>
                <a:lnTo>
                  <a:pt x="4726697" y="0"/>
                </a:lnTo>
                <a:lnTo>
                  <a:pt x="4726697" y="2518907"/>
                </a:lnTo>
                <a:lnTo>
                  <a:pt x="0" y="2518907"/>
                </a:lnTo>
                <a:lnTo>
                  <a:pt x="0" y="0"/>
                </a:lnTo>
                <a:close/>
              </a:path>
            </a:pathLst>
          </a:custGeom>
          <a:blipFill>
            <a:blip r:embed="rId3">
              <a:alphaModFix amt="19999"/>
              <a:extLst>
                <a:ext uri="{96DAC541-7B7A-43D3-8B79-37D633B846F1}">
                  <asvg:svgBlip xmlns:asvg="http://schemas.microsoft.com/office/drawing/2016/SVG/main" r:embed="rId4"/>
                </a:ext>
              </a:extLst>
            </a:blip>
            <a:stretch>
              <a:fillRect l="-61139" b="-210273"/>
            </a:stretch>
          </a:blipFill>
        </p:spPr>
      </p:sp>
      <p:sp>
        <p:nvSpPr>
          <p:cNvPr id="5" name="TextBox 5"/>
          <p:cNvSpPr txBox="1"/>
          <p:nvPr/>
        </p:nvSpPr>
        <p:spPr>
          <a:xfrm>
            <a:off x="4758498" y="231775"/>
            <a:ext cx="8424102" cy="1152944"/>
          </a:xfrm>
          <a:prstGeom prst="rect">
            <a:avLst/>
          </a:prstGeom>
        </p:spPr>
        <p:txBody>
          <a:bodyPr wrap="square" lIns="0" tIns="0" rIns="0" bIns="0" rtlCol="0" anchor="t">
            <a:spAutoFit/>
          </a:bodyPr>
          <a:lstStyle/>
          <a:p>
            <a:pPr algn="ctr">
              <a:lnSpc>
                <a:spcPts val="9799"/>
              </a:lnSpc>
            </a:pPr>
            <a:r>
              <a:rPr lang="en-US" sz="6600" dirty="0">
                <a:solidFill>
                  <a:srgbClr val="000000"/>
                </a:solidFill>
                <a:latin typeface="Times New Roman Bold"/>
                <a:ea typeface="Times New Roman Bold"/>
                <a:cs typeface="Times New Roman Bold"/>
                <a:sym typeface="Times New Roman Bold"/>
              </a:rPr>
              <a:t>EXISTING SYSTEM</a:t>
            </a:r>
          </a:p>
        </p:txBody>
      </p:sp>
      <p:sp>
        <p:nvSpPr>
          <p:cNvPr id="6" name="Freeform 6"/>
          <p:cNvSpPr/>
          <p:nvPr/>
        </p:nvSpPr>
        <p:spPr>
          <a:xfrm rot="-5460823">
            <a:off x="14759545" y="-256816"/>
            <a:ext cx="3210259" cy="3790449"/>
          </a:xfrm>
          <a:custGeom>
            <a:avLst/>
            <a:gdLst/>
            <a:ahLst/>
            <a:cxnLst/>
            <a:rect l="l" t="t" r="r" b="b"/>
            <a:pathLst>
              <a:path w="3210259" h="3790449">
                <a:moveTo>
                  <a:pt x="0" y="0"/>
                </a:moveTo>
                <a:lnTo>
                  <a:pt x="3210259" y="0"/>
                </a:lnTo>
                <a:lnTo>
                  <a:pt x="3210259" y="3790449"/>
                </a:lnTo>
                <a:lnTo>
                  <a:pt x="0" y="3790449"/>
                </a:lnTo>
                <a:lnTo>
                  <a:pt x="0" y="0"/>
                </a:lnTo>
                <a:close/>
              </a:path>
            </a:pathLst>
          </a:custGeom>
          <a:blipFill>
            <a:blip r:embed="rId3">
              <a:extLst>
                <a:ext uri="{96DAC541-7B7A-43D3-8B79-37D633B846F1}">
                  <asvg:svgBlip xmlns:asvg="http://schemas.microsoft.com/office/drawing/2016/SVG/main" r:embed="rId4"/>
                </a:ext>
              </a:extLst>
            </a:blip>
            <a:stretch>
              <a:fillRect r="-137256" b="-106189"/>
            </a:stretch>
          </a:blipFill>
        </p:spPr>
      </p:sp>
      <p:graphicFrame>
        <p:nvGraphicFramePr>
          <p:cNvPr id="8" name="Table 7">
            <a:extLst>
              <a:ext uri="{FF2B5EF4-FFF2-40B4-BE49-F238E27FC236}">
                <a16:creationId xmlns:a16="http://schemas.microsoft.com/office/drawing/2014/main" id="{A8D1FEA8-851E-4517-66AE-7786DB6AE2CB}"/>
              </a:ext>
            </a:extLst>
          </p:cNvPr>
          <p:cNvGraphicFramePr>
            <a:graphicFrameLocks noGrp="1"/>
          </p:cNvGraphicFramePr>
          <p:nvPr>
            <p:extLst>
              <p:ext uri="{D42A27DB-BD31-4B8C-83A1-F6EECF244321}">
                <p14:modId xmlns:p14="http://schemas.microsoft.com/office/powerpoint/2010/main" val="1650363933"/>
              </p:ext>
            </p:extLst>
          </p:nvPr>
        </p:nvGraphicFramePr>
        <p:xfrm>
          <a:off x="1752600" y="1384718"/>
          <a:ext cx="15240001" cy="7644983"/>
        </p:xfrm>
        <a:graphic>
          <a:graphicData uri="http://schemas.openxmlformats.org/drawingml/2006/table">
            <a:tbl>
              <a:tblPr firstRow="1" bandRow="1">
                <a:tableStyleId>{5C22544A-7EE6-4342-B048-85BDC9FD1C3A}</a:tableStyleId>
              </a:tblPr>
              <a:tblGrid>
                <a:gridCol w="5026527">
                  <a:extLst>
                    <a:ext uri="{9D8B030D-6E8A-4147-A177-3AD203B41FA5}">
                      <a16:colId xmlns:a16="http://schemas.microsoft.com/office/drawing/2014/main" val="1336241106"/>
                    </a:ext>
                  </a:extLst>
                </a:gridCol>
                <a:gridCol w="5106737">
                  <a:extLst>
                    <a:ext uri="{9D8B030D-6E8A-4147-A177-3AD203B41FA5}">
                      <a16:colId xmlns:a16="http://schemas.microsoft.com/office/drawing/2014/main" val="2422871780"/>
                    </a:ext>
                  </a:extLst>
                </a:gridCol>
                <a:gridCol w="5106737">
                  <a:extLst>
                    <a:ext uri="{9D8B030D-6E8A-4147-A177-3AD203B41FA5}">
                      <a16:colId xmlns:a16="http://schemas.microsoft.com/office/drawing/2014/main" val="1298300082"/>
                    </a:ext>
                  </a:extLst>
                </a:gridCol>
              </a:tblGrid>
              <a:tr h="1904046">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Attendance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Advantages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Disadvantages </a:t>
                      </a:r>
                      <a:r>
                        <a:rPr lang="en-IN" sz="1800" b="0" i="0" u="none" strike="noStrike" kern="1200" baseline="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746430"/>
                  </a:ext>
                </a:extLst>
              </a:tr>
              <a:tr h="2615226">
                <a:tc>
                  <a:txBody>
                    <a:bodyPr/>
                    <a:lstStyle/>
                    <a:p>
                      <a:endParaRPr lang="en-IN" sz="1800" b="0" i="0" u="none" strike="noStrike" kern="1200" baseline="0" dirty="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Bahnschrift" panose="020B0502040204020203" pitchFamily="34" charset="0"/>
                          <a:ea typeface="+mn-ea"/>
                          <a:cs typeface="+mn-cs"/>
                        </a:rPr>
                        <a:t>          QR Code-based Attendance </a:t>
                      </a:r>
                      <a:r>
                        <a:rPr lang="en-IN" sz="1800" b="0" i="0" u="none" strike="noStrike" kern="1200" baseline="0" dirty="0">
                          <a:solidFill>
                            <a:schemeClr val="dk1"/>
                          </a:solidFill>
                          <a:latin typeface="+mn-lt"/>
                          <a:ea typeface="+mn-ea"/>
                          <a:cs typeface="+mn-cs"/>
                        </a:rPr>
                        <a:t>	</a:t>
                      </a:r>
                    </a:p>
                    <a:p>
                      <a:pPr algn="ctr"/>
                      <a:r>
                        <a:rPr lang="en-IN" sz="1800" b="0" i="0" u="none" strike="noStrike" kern="1200" baseline="0" dirty="0">
                          <a:solidFill>
                            <a:schemeClr val="dk1"/>
                          </a:solidFill>
                          <a:latin typeface="+mn-lt"/>
                          <a:ea typeface="+mn-ea"/>
                          <a:cs typeface="+mn-cs"/>
                        </a:rPr>
                        <a:t>	</a:t>
                      </a:r>
                    </a:p>
                    <a:p>
                      <a:endParaRPr lang="en-IN" sz="200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i="0" u="none" strike="noStrike" kern="1200" baseline="0" dirty="0">
                          <a:solidFill>
                            <a:schemeClr val="dk1"/>
                          </a:solidFill>
                          <a:latin typeface="+mn-lt"/>
                          <a:ea typeface="+mn-ea"/>
                          <a:cs typeface="+mn-cs"/>
                        </a:rPr>
                        <a:t>Easy to Implement</a:t>
                      </a:r>
                      <a:r>
                        <a:rPr lang="en-US" sz="2000" b="0" i="0" u="none" strike="noStrike" kern="1200" baseline="0" dirty="0">
                          <a:solidFill>
                            <a:schemeClr val="dk1"/>
                          </a:solidFill>
                          <a:latin typeface="+mn-lt"/>
                          <a:ea typeface="+mn-ea"/>
                          <a:cs typeface="+mn-cs"/>
                        </a:rPr>
                        <a:t>: Users only need a smartphone and a QR code scanner. </a:t>
                      </a:r>
                    </a:p>
                    <a:p>
                      <a:r>
                        <a:rPr lang="en-US" sz="2000" b="1" i="0" u="none" strike="noStrike" kern="1200" baseline="0" dirty="0">
                          <a:solidFill>
                            <a:schemeClr val="dk1"/>
                          </a:solidFill>
                          <a:latin typeface="+mn-lt"/>
                          <a:ea typeface="+mn-ea"/>
                          <a:cs typeface="+mn-cs"/>
                        </a:rPr>
                        <a:t>Contactless</a:t>
                      </a:r>
                      <a:r>
                        <a:rPr lang="en-US" sz="2000" b="0" i="0" u="none" strike="noStrike" kern="1200" baseline="0" dirty="0">
                          <a:solidFill>
                            <a:schemeClr val="dk1"/>
                          </a:solidFill>
                          <a:latin typeface="+mn-lt"/>
                          <a:ea typeface="+mn-ea"/>
                          <a:cs typeface="+mn-cs"/>
                        </a:rPr>
                        <a:t>: No physical contact, making it hygienic. </a:t>
                      </a:r>
                    </a:p>
                    <a:p>
                      <a:r>
                        <a:rPr lang="en-US" sz="2000" b="1" i="0" u="none" strike="noStrike" kern="1200" baseline="0" dirty="0">
                          <a:solidFill>
                            <a:schemeClr val="dk1"/>
                          </a:solidFill>
                          <a:latin typeface="+mn-lt"/>
                          <a:ea typeface="+mn-ea"/>
                          <a:cs typeface="+mn-cs"/>
                        </a:rPr>
                        <a:t>Low Cost</a:t>
                      </a:r>
                      <a:r>
                        <a:rPr lang="en-US" sz="2000" b="0" i="0" u="none" strike="noStrike" kern="1200" baseline="0" dirty="0">
                          <a:solidFill>
                            <a:schemeClr val="dk1"/>
                          </a:solidFill>
                          <a:latin typeface="+mn-lt"/>
                          <a:ea typeface="+mn-ea"/>
                          <a:cs typeface="+mn-cs"/>
                        </a:rPr>
                        <a:t>: No need for specialized hardware except a smartphone camera. </a:t>
                      </a:r>
                      <a:r>
                        <a:rPr lang="en-US" sz="1800" b="0" i="0" u="none" strike="noStrike" kern="1200" baseline="0" dirty="0">
                          <a:solidFill>
                            <a:schemeClr val="dk1"/>
                          </a:solidFill>
                          <a:latin typeface="+mn-lt"/>
                          <a:ea typeface="+mn-ea"/>
                          <a:cs typeface="+mn-cs"/>
                        </a:rPr>
                        <a:t>	</a:t>
                      </a:r>
                    </a:p>
                    <a:p>
                      <a:endParaRPr lang="en-US" sz="1800" b="0" i="0" u="none" strike="noStrike" kern="1200" baseline="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i="0" u="none" strike="noStrike" kern="1200" baseline="0" dirty="0">
                          <a:solidFill>
                            <a:schemeClr val="dk1"/>
                          </a:solidFill>
                          <a:latin typeface="+mn-lt"/>
                          <a:ea typeface="+mn-ea"/>
                          <a:cs typeface="+mn-cs"/>
                        </a:rPr>
                        <a:t>Dependence on Smartphones</a:t>
                      </a:r>
                      <a:r>
                        <a:rPr lang="en-US" sz="2000" b="0" i="0" u="none" strike="noStrike" kern="1200" baseline="0" dirty="0">
                          <a:solidFill>
                            <a:schemeClr val="dk1"/>
                          </a:solidFill>
                          <a:latin typeface="+mn-lt"/>
                          <a:ea typeface="+mn-ea"/>
                          <a:cs typeface="+mn-cs"/>
                        </a:rPr>
                        <a:t>: Users without smartphones are excluded. </a:t>
                      </a:r>
                    </a:p>
                    <a:p>
                      <a:r>
                        <a:rPr lang="en-US" sz="2000" b="1" i="0" u="none" strike="noStrike" kern="1200" baseline="0" dirty="0">
                          <a:solidFill>
                            <a:schemeClr val="dk1"/>
                          </a:solidFill>
                          <a:latin typeface="+mn-lt"/>
                          <a:ea typeface="+mn-ea"/>
                          <a:cs typeface="+mn-cs"/>
                        </a:rPr>
                        <a:t>Cheating</a:t>
                      </a:r>
                      <a:r>
                        <a:rPr lang="en-US" sz="2000" b="0" i="0" u="none" strike="noStrike" kern="1200" baseline="0" dirty="0">
                          <a:solidFill>
                            <a:schemeClr val="dk1"/>
                          </a:solidFill>
                          <a:latin typeface="+mn-lt"/>
                          <a:ea typeface="+mn-ea"/>
                          <a:cs typeface="+mn-cs"/>
                        </a:rPr>
                        <a:t>: QR codes can be shared or replicated. </a:t>
                      </a:r>
                    </a:p>
                    <a:p>
                      <a:r>
                        <a:rPr lang="en-US" sz="2000" b="1" i="0" u="none" strike="noStrike" kern="1200" baseline="0" dirty="0">
                          <a:solidFill>
                            <a:schemeClr val="dk1"/>
                          </a:solidFill>
                          <a:latin typeface="+mn-lt"/>
                          <a:ea typeface="+mn-ea"/>
                          <a:cs typeface="+mn-cs"/>
                        </a:rPr>
                        <a:t>Slower for Large Groups</a:t>
                      </a:r>
                      <a:r>
                        <a:rPr lang="en-US" sz="2000" b="0" i="0" u="none" strike="noStrike" kern="1200" baseline="0" dirty="0">
                          <a:solidFill>
                            <a:schemeClr val="dk1"/>
                          </a:solidFill>
                          <a:latin typeface="+mn-lt"/>
                          <a:ea typeface="+mn-ea"/>
                          <a:cs typeface="+mn-cs"/>
                        </a:rPr>
                        <a:t>: Scanning QR codes for large groups can take time. 	</a:t>
                      </a:r>
                    </a:p>
                    <a:p>
                      <a:endParaRPr lang="en-US" sz="1800" b="0" i="0" u="none" strike="noStrike" kern="1200" baseline="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9170921"/>
                  </a:ext>
                </a:extLst>
              </a:tr>
              <a:tr h="3125711">
                <a:tc>
                  <a:txBody>
                    <a:bodyPr/>
                    <a:lstStyle/>
                    <a:p>
                      <a:endParaRPr lang="en-IN" dirty="0">
                        <a:solidFill>
                          <a:schemeClr val="tx1"/>
                        </a:solidFill>
                      </a:endParaRPr>
                    </a:p>
                    <a:p>
                      <a:endParaRPr lang="en-IN" dirty="0">
                        <a:solidFill>
                          <a:schemeClr val="tx1"/>
                        </a:solidFill>
                      </a:endParaRPr>
                    </a:p>
                    <a:p>
                      <a:r>
                        <a:rPr lang="en-IN" dirty="0">
                          <a:solidFill>
                            <a:schemeClr val="tx1"/>
                          </a:solidFill>
                        </a:rPr>
                        <a:t>          </a:t>
                      </a:r>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p>
                      <a:pPr algn="ctr"/>
                      <a:r>
                        <a:rPr lang="en-IN" sz="2000" b="0" i="0" u="none" strike="noStrike" kern="1200" baseline="0" dirty="0">
                          <a:solidFill>
                            <a:schemeClr val="dk1"/>
                          </a:solidFill>
                          <a:latin typeface="Bahnschrift" panose="020B0502040204020203" pitchFamily="34" charset="0"/>
                          <a:ea typeface="+mn-ea"/>
                          <a:cs typeface="+mn-cs"/>
                        </a:rPr>
                        <a:t>Mobile-based Attendance </a:t>
                      </a:r>
                    </a:p>
                    <a:p>
                      <a:pPr algn="ctr"/>
                      <a:r>
                        <a:rPr lang="en-IN" sz="2000" b="0" i="0" u="none" strike="noStrike" kern="1200" baseline="0" dirty="0">
                          <a:solidFill>
                            <a:schemeClr val="dk1"/>
                          </a:solidFill>
                          <a:latin typeface="Bahnschrift" panose="020B0502040204020203" pitchFamily="34" charset="0"/>
                          <a:ea typeface="+mn-ea"/>
                          <a:cs typeface="+mn-cs"/>
                        </a:rPr>
                        <a:t> GPS-based </a:t>
                      </a:r>
                      <a:r>
                        <a:rPr lang="en-IN" sz="1800" b="0" i="0" u="none" strike="noStrike" kern="1200" baseline="0" dirty="0">
                          <a:solidFill>
                            <a:schemeClr val="dk1"/>
                          </a:solidFill>
                          <a:latin typeface="+mn-lt"/>
                          <a:ea typeface="+mn-ea"/>
                          <a:cs typeface="+mn-cs"/>
                        </a:rPr>
                        <a:t>	</a:t>
                      </a:r>
                    </a:p>
                    <a:p>
                      <a:pPr algn="l"/>
                      <a:r>
                        <a:rPr lang="en-IN" sz="2000" b="0" i="0" u="none" strike="noStrike" kern="1200" baseline="0" dirty="0">
                          <a:solidFill>
                            <a:schemeClr val="dk1"/>
                          </a:solidFill>
                          <a:latin typeface="+mn-lt"/>
                          <a:ea typeface="+mn-ea"/>
                          <a:cs typeface="+mn-cs"/>
                        </a:rPr>
                        <a:t>	</a:t>
                      </a:r>
                    </a:p>
                    <a:p>
                      <a:endParaRPr lang="en-IN" sz="200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1"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Remote Attendance</a:t>
                      </a:r>
                      <a:r>
                        <a:rPr lang="en-US" sz="2000" b="0" i="0" u="none" strike="noStrike" kern="1200" baseline="0" dirty="0">
                          <a:solidFill>
                            <a:schemeClr val="dk1"/>
                          </a:solidFill>
                          <a:latin typeface="+mn-lt"/>
                          <a:ea typeface="+mn-ea"/>
                          <a:cs typeface="+mn-cs"/>
                        </a:rPr>
                        <a:t>: Ideal for field workers or remote employees. </a:t>
                      </a:r>
                    </a:p>
                    <a:p>
                      <a:r>
                        <a:rPr lang="en-US" sz="2000" b="1" i="0" u="none" strike="noStrike" kern="1200" baseline="0" dirty="0">
                          <a:solidFill>
                            <a:schemeClr val="dk1"/>
                          </a:solidFill>
                          <a:latin typeface="+mn-lt"/>
                          <a:ea typeface="+mn-ea"/>
                          <a:cs typeface="+mn-cs"/>
                        </a:rPr>
                        <a:t>Accurate</a:t>
                      </a:r>
                      <a:r>
                        <a:rPr lang="en-US" sz="2000" b="0" i="0" u="none" strike="noStrike" kern="1200" baseline="0" dirty="0">
                          <a:solidFill>
                            <a:schemeClr val="dk1"/>
                          </a:solidFill>
                          <a:latin typeface="+mn-lt"/>
                          <a:ea typeface="+mn-ea"/>
                          <a:cs typeface="+mn-cs"/>
                        </a:rPr>
                        <a:t>: Tracks exact location, preventing false check-ins. </a:t>
                      </a:r>
                      <a:r>
                        <a:rPr lang="en-US" sz="1800" b="0" i="0" u="none" strike="noStrike" kern="1200" baseline="0" dirty="0">
                          <a:solidFill>
                            <a:schemeClr val="dk1"/>
                          </a:solidFill>
                          <a:latin typeface="+mn-lt"/>
                          <a:ea typeface="+mn-ea"/>
                          <a:cs typeface="+mn-cs"/>
                        </a:rPr>
                        <a:t>	</a:t>
                      </a:r>
                    </a:p>
                    <a:p>
                      <a:r>
                        <a:rPr lang="en-US"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1" i="0" u="none" strike="noStrike" kern="1200" baseline="0" dirty="0">
                        <a:solidFill>
                          <a:schemeClr val="dk1"/>
                        </a:solidFill>
                        <a:latin typeface="+mn-lt"/>
                        <a:ea typeface="+mn-ea"/>
                        <a:cs typeface="+mn-cs"/>
                      </a:endParaRPr>
                    </a:p>
                    <a:p>
                      <a:r>
                        <a:rPr lang="en-IN" sz="2000" b="1" i="0" u="none" strike="noStrike" kern="1200" baseline="0" dirty="0">
                          <a:solidFill>
                            <a:schemeClr val="dk1"/>
                          </a:solidFill>
                          <a:latin typeface="+mn-lt"/>
                          <a:ea typeface="+mn-ea"/>
                          <a:cs typeface="+mn-cs"/>
                        </a:rPr>
                        <a:t>Battery Drain</a:t>
                      </a:r>
                      <a:r>
                        <a:rPr lang="en-IN" sz="2000" b="0" i="0" u="none" strike="noStrike" kern="1200" baseline="0" dirty="0">
                          <a:solidFill>
                            <a:schemeClr val="dk1"/>
                          </a:solidFill>
                          <a:latin typeface="+mn-lt"/>
                          <a:ea typeface="+mn-ea"/>
                          <a:cs typeface="+mn-cs"/>
                        </a:rPr>
                        <a:t>: Continuous GPS usage can quickly drain device batteries. </a:t>
                      </a:r>
                    </a:p>
                    <a:p>
                      <a:r>
                        <a:rPr lang="en-US" sz="2000" b="1" i="0" u="none" strike="noStrike" kern="1200" baseline="0" dirty="0">
                          <a:solidFill>
                            <a:schemeClr val="dk1"/>
                          </a:solidFill>
                          <a:latin typeface="+mn-lt"/>
                          <a:ea typeface="+mn-ea"/>
                          <a:cs typeface="+mn-cs"/>
                        </a:rPr>
                        <a:t>Privacy Concerns: </a:t>
                      </a:r>
                      <a:r>
                        <a:rPr lang="en-US" sz="2000" b="0" i="0" u="none" strike="noStrike" kern="1200" baseline="0" dirty="0">
                          <a:solidFill>
                            <a:schemeClr val="dk1"/>
                          </a:solidFill>
                          <a:latin typeface="+mn-lt"/>
                          <a:ea typeface="+mn-ea"/>
                          <a:cs typeface="+mn-cs"/>
                        </a:rPr>
                        <a:t>Constant location tracking may raise concerns about user privacy. </a:t>
                      </a:r>
                    </a:p>
                    <a:p>
                      <a:r>
                        <a:rPr lang="en-US" sz="2000" b="1" i="0" u="none" strike="noStrike" kern="1200" baseline="0" dirty="0">
                          <a:solidFill>
                            <a:schemeClr val="dk1"/>
                          </a:solidFill>
                          <a:latin typeface="+mn-lt"/>
                          <a:ea typeface="+mn-ea"/>
                          <a:cs typeface="+mn-cs"/>
                        </a:rPr>
                        <a:t>Signal Issues</a:t>
                      </a:r>
                      <a:r>
                        <a:rPr lang="en-US" sz="2000" b="0" i="0" u="none" strike="noStrike" kern="1200" baseline="0" dirty="0">
                          <a:solidFill>
                            <a:schemeClr val="dk1"/>
                          </a:solidFill>
                          <a:latin typeface="+mn-lt"/>
                          <a:ea typeface="+mn-ea"/>
                          <a:cs typeface="+mn-cs"/>
                        </a:rPr>
                        <a:t>: GPS accuracy depends on good signal reception, which can be problematic indoors or in remote areas.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10300"/>
                  </a:ext>
                </a:extLst>
              </a:tr>
            </a:tbl>
          </a:graphicData>
        </a:graphic>
      </p:graphicFrame>
    </p:spTree>
    <p:extLst>
      <p:ext uri="{BB962C8B-B14F-4D97-AF65-F5344CB8AC3E}">
        <p14:creationId xmlns:p14="http://schemas.microsoft.com/office/powerpoint/2010/main" val="409658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7CD1D-5BFB-1C0A-86CA-D08ACA7AE7CD}"/>
              </a:ext>
            </a:extLst>
          </p:cNvPr>
          <p:cNvSpPr txBox="1"/>
          <p:nvPr/>
        </p:nvSpPr>
        <p:spPr>
          <a:xfrm>
            <a:off x="4572000" y="266700"/>
            <a:ext cx="9144000" cy="1020279"/>
          </a:xfrm>
          <a:prstGeom prst="rect">
            <a:avLst/>
          </a:prstGeom>
          <a:noFill/>
        </p:spPr>
        <p:txBody>
          <a:bodyPr wrap="square">
            <a:spAutoFit/>
          </a:bodyPr>
          <a:lstStyle/>
          <a:p>
            <a:pPr algn="ctr"/>
            <a:r>
              <a:rPr lang="en-US" sz="6030" dirty="0">
                <a:solidFill>
                  <a:srgbClr val="000000"/>
                </a:solidFill>
                <a:latin typeface="Times New Roman Bold"/>
                <a:cs typeface="Times New Roman Bold"/>
                <a:sym typeface="Times New Roman Bold"/>
              </a:rPr>
              <a:t>FLOW DIAGRAM</a:t>
            </a:r>
            <a:endParaRPr lang="en-IN" sz="6030" dirty="0"/>
          </a:p>
        </p:txBody>
      </p:sp>
      <p:sp>
        <p:nvSpPr>
          <p:cNvPr id="4" name="Oval 3">
            <a:extLst>
              <a:ext uri="{FF2B5EF4-FFF2-40B4-BE49-F238E27FC236}">
                <a16:creationId xmlns:a16="http://schemas.microsoft.com/office/drawing/2014/main" id="{A3442D1C-B424-591F-10A4-0A798FA7836C}"/>
              </a:ext>
            </a:extLst>
          </p:cNvPr>
          <p:cNvSpPr/>
          <p:nvPr/>
        </p:nvSpPr>
        <p:spPr>
          <a:xfrm>
            <a:off x="609600" y="1825204"/>
            <a:ext cx="1981200" cy="1020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a:t>START</a:t>
            </a:r>
          </a:p>
        </p:txBody>
      </p:sp>
      <p:cxnSp>
        <p:nvCxnSpPr>
          <p:cNvPr id="6" name="Straight Arrow Connector 5">
            <a:extLst>
              <a:ext uri="{FF2B5EF4-FFF2-40B4-BE49-F238E27FC236}">
                <a16:creationId xmlns:a16="http://schemas.microsoft.com/office/drawing/2014/main" id="{10B1DDC3-BE7E-9D6F-EB67-D92B69005CD4}"/>
              </a:ext>
            </a:extLst>
          </p:cNvPr>
          <p:cNvCxnSpPr>
            <a:cxnSpLocks/>
            <a:stCxn id="4" idx="6"/>
          </p:cNvCxnSpPr>
          <p:nvPr/>
        </p:nvCxnSpPr>
        <p:spPr>
          <a:xfrm flipV="1">
            <a:off x="2590800" y="2335343"/>
            <a:ext cx="129540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1B88E9C-4415-CDD9-2B58-E65B5D3DC017}"/>
              </a:ext>
            </a:extLst>
          </p:cNvPr>
          <p:cNvSpPr/>
          <p:nvPr/>
        </p:nvSpPr>
        <p:spPr>
          <a:xfrm>
            <a:off x="3886200" y="1825204"/>
            <a:ext cx="2590800" cy="1020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a:t>HOME PAGE</a:t>
            </a:r>
          </a:p>
        </p:txBody>
      </p:sp>
      <p:cxnSp>
        <p:nvCxnSpPr>
          <p:cNvPr id="12" name="Straight Arrow Connector 11">
            <a:extLst>
              <a:ext uri="{FF2B5EF4-FFF2-40B4-BE49-F238E27FC236}">
                <a16:creationId xmlns:a16="http://schemas.microsoft.com/office/drawing/2014/main" id="{AC05A99B-C77B-BE0C-54B0-344797078A6B}"/>
              </a:ext>
            </a:extLst>
          </p:cNvPr>
          <p:cNvCxnSpPr/>
          <p:nvPr/>
        </p:nvCxnSpPr>
        <p:spPr>
          <a:xfrm>
            <a:off x="3962400" y="2845483"/>
            <a:ext cx="0" cy="926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2709177-AA6C-0129-EF60-967FD2EEC48C}"/>
              </a:ext>
            </a:extLst>
          </p:cNvPr>
          <p:cNvSpPr/>
          <p:nvPr/>
        </p:nvSpPr>
        <p:spPr>
          <a:xfrm>
            <a:off x="2914650" y="3825240"/>
            <a:ext cx="2095500" cy="914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STUDENT</a:t>
            </a:r>
          </a:p>
        </p:txBody>
      </p:sp>
      <p:cxnSp>
        <p:nvCxnSpPr>
          <p:cNvPr id="15" name="Straight Arrow Connector 14">
            <a:extLst>
              <a:ext uri="{FF2B5EF4-FFF2-40B4-BE49-F238E27FC236}">
                <a16:creationId xmlns:a16="http://schemas.microsoft.com/office/drawing/2014/main" id="{3EA39DC5-F84D-2D9C-DF72-9AE1C58F81F1}"/>
              </a:ext>
            </a:extLst>
          </p:cNvPr>
          <p:cNvCxnSpPr/>
          <p:nvPr/>
        </p:nvCxnSpPr>
        <p:spPr>
          <a:xfrm>
            <a:off x="6019800" y="2845483"/>
            <a:ext cx="914400" cy="914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63F5C2E-5DD7-10EC-7C9C-433164FB1FE6}"/>
              </a:ext>
            </a:extLst>
          </p:cNvPr>
          <p:cNvSpPr/>
          <p:nvPr/>
        </p:nvSpPr>
        <p:spPr>
          <a:xfrm>
            <a:off x="6019800" y="3825224"/>
            <a:ext cx="2286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TAKE ATTENDANCE</a:t>
            </a:r>
          </a:p>
        </p:txBody>
      </p:sp>
      <p:cxnSp>
        <p:nvCxnSpPr>
          <p:cNvPr id="18" name="Straight Arrow Connector 17">
            <a:extLst>
              <a:ext uri="{FF2B5EF4-FFF2-40B4-BE49-F238E27FC236}">
                <a16:creationId xmlns:a16="http://schemas.microsoft.com/office/drawing/2014/main" id="{FD06CA19-0E22-1168-6BC8-F651659105B7}"/>
              </a:ext>
            </a:extLst>
          </p:cNvPr>
          <p:cNvCxnSpPr>
            <a:cxnSpLocks/>
          </p:cNvCxnSpPr>
          <p:nvPr/>
        </p:nvCxnSpPr>
        <p:spPr>
          <a:xfrm>
            <a:off x="6522720" y="2335343"/>
            <a:ext cx="3124200" cy="1489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AA10FC3-55E8-CA0F-6EBB-784F6BA714F0}"/>
              </a:ext>
            </a:extLst>
          </p:cNvPr>
          <p:cNvSpPr/>
          <p:nvPr/>
        </p:nvSpPr>
        <p:spPr>
          <a:xfrm>
            <a:off x="9132570" y="3825223"/>
            <a:ext cx="2286000" cy="949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ATTENDANCE</a:t>
            </a:r>
          </a:p>
        </p:txBody>
      </p:sp>
      <p:cxnSp>
        <p:nvCxnSpPr>
          <p:cNvPr id="21" name="Straight Arrow Connector 20">
            <a:extLst>
              <a:ext uri="{FF2B5EF4-FFF2-40B4-BE49-F238E27FC236}">
                <a16:creationId xmlns:a16="http://schemas.microsoft.com/office/drawing/2014/main" id="{0EE80B1C-8A13-286A-119F-BFD41F14B789}"/>
              </a:ext>
            </a:extLst>
          </p:cNvPr>
          <p:cNvCxnSpPr/>
          <p:nvPr/>
        </p:nvCxnSpPr>
        <p:spPr>
          <a:xfrm>
            <a:off x="6477000" y="1943100"/>
            <a:ext cx="6400800" cy="18167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6B5FF57-76FA-9D93-3FE7-D75B569BD993}"/>
              </a:ext>
            </a:extLst>
          </p:cNvPr>
          <p:cNvSpPr/>
          <p:nvPr/>
        </p:nvSpPr>
        <p:spPr>
          <a:xfrm>
            <a:off x="11887201" y="3825222"/>
            <a:ext cx="2171699" cy="949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STUDENTS</a:t>
            </a:r>
          </a:p>
        </p:txBody>
      </p:sp>
      <p:cxnSp>
        <p:nvCxnSpPr>
          <p:cNvPr id="24" name="Straight Arrow Connector 23">
            <a:extLst>
              <a:ext uri="{FF2B5EF4-FFF2-40B4-BE49-F238E27FC236}">
                <a16:creationId xmlns:a16="http://schemas.microsoft.com/office/drawing/2014/main" id="{609D5560-4B28-5874-F3FA-0BBF175A7A58}"/>
              </a:ext>
            </a:extLst>
          </p:cNvPr>
          <p:cNvCxnSpPr/>
          <p:nvPr/>
        </p:nvCxnSpPr>
        <p:spPr>
          <a:xfrm>
            <a:off x="3429000" y="4739624"/>
            <a:ext cx="0" cy="131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1C7366-A573-D9EC-2C77-5A9B53295096}"/>
              </a:ext>
            </a:extLst>
          </p:cNvPr>
          <p:cNvSpPr/>
          <p:nvPr/>
        </p:nvSpPr>
        <p:spPr>
          <a:xfrm>
            <a:off x="1562101" y="6080760"/>
            <a:ext cx="3733797" cy="1790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 CAM FOR IMAGE CAPTURE,</a:t>
            </a:r>
          </a:p>
          <a:p>
            <a:pPr algn="ctr"/>
            <a:r>
              <a:rPr lang="en-IN" dirty="0"/>
              <a:t>GENERATE EMBEDDINGS FOR IMAGE AND STORE EMBEDDINGS WITH NAME IN DB</a:t>
            </a:r>
          </a:p>
          <a:p>
            <a:pPr algn="ctr"/>
            <a:r>
              <a:rPr lang="en-IN" dirty="0"/>
              <a:t>DISPLAY SUCCESS MESSAGE</a:t>
            </a:r>
          </a:p>
        </p:txBody>
      </p:sp>
      <p:sp>
        <p:nvSpPr>
          <p:cNvPr id="28" name="Oval 27">
            <a:extLst>
              <a:ext uri="{FF2B5EF4-FFF2-40B4-BE49-F238E27FC236}">
                <a16:creationId xmlns:a16="http://schemas.microsoft.com/office/drawing/2014/main" id="{2B9F01A7-BC1A-C20A-83DA-685C4B0B32B1}"/>
              </a:ext>
            </a:extLst>
          </p:cNvPr>
          <p:cNvSpPr/>
          <p:nvPr/>
        </p:nvSpPr>
        <p:spPr>
          <a:xfrm>
            <a:off x="8298426" y="8807913"/>
            <a:ext cx="2133600" cy="990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GO TO HOME PAGE</a:t>
            </a:r>
          </a:p>
        </p:txBody>
      </p:sp>
      <p:sp>
        <p:nvSpPr>
          <p:cNvPr id="31" name="Rectangle 30">
            <a:extLst>
              <a:ext uri="{FF2B5EF4-FFF2-40B4-BE49-F238E27FC236}">
                <a16:creationId xmlns:a16="http://schemas.microsoft.com/office/drawing/2014/main" id="{5C0DADE4-09EB-5D57-01D8-43B0F74559F1}"/>
              </a:ext>
            </a:extLst>
          </p:cNvPr>
          <p:cNvSpPr/>
          <p:nvPr/>
        </p:nvSpPr>
        <p:spPr>
          <a:xfrm>
            <a:off x="5718812" y="6080760"/>
            <a:ext cx="3398518" cy="1790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 CAM FOR IMAGE CAPTURE,RECOGNIZE FACES BY EMBEDDINGS IN DB,SAVES ATTENDANCE WITH TIMESTAMP IN DB,DISPLAY STATUS TO USER</a:t>
            </a:r>
          </a:p>
        </p:txBody>
      </p:sp>
      <p:sp>
        <p:nvSpPr>
          <p:cNvPr id="36" name="Rectangle 35">
            <a:extLst>
              <a:ext uri="{FF2B5EF4-FFF2-40B4-BE49-F238E27FC236}">
                <a16:creationId xmlns:a16="http://schemas.microsoft.com/office/drawing/2014/main" id="{2832958C-B2C9-415E-447F-F206894BF4BF}"/>
              </a:ext>
            </a:extLst>
          </p:cNvPr>
          <p:cNvSpPr/>
          <p:nvPr/>
        </p:nvSpPr>
        <p:spPr>
          <a:xfrm>
            <a:off x="9677400" y="6080761"/>
            <a:ext cx="2438394" cy="1790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ATTENDANCE RECORD FOR STUDENTS WITH TIMESTAMP AND DATE</a:t>
            </a:r>
          </a:p>
        </p:txBody>
      </p:sp>
      <p:sp>
        <p:nvSpPr>
          <p:cNvPr id="41" name="Rectangle 40">
            <a:extLst>
              <a:ext uri="{FF2B5EF4-FFF2-40B4-BE49-F238E27FC236}">
                <a16:creationId xmlns:a16="http://schemas.microsoft.com/office/drawing/2014/main" id="{013E43D5-17ED-62BA-6C92-8ADF310EDD17}"/>
              </a:ext>
            </a:extLst>
          </p:cNvPr>
          <p:cNvSpPr/>
          <p:nvPr/>
        </p:nvSpPr>
        <p:spPr>
          <a:xfrm>
            <a:off x="12957810" y="6115574"/>
            <a:ext cx="3124200" cy="1661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REGISTERED STUDENTS IN THE SYSTEM</a:t>
            </a:r>
          </a:p>
        </p:txBody>
      </p:sp>
      <p:cxnSp>
        <p:nvCxnSpPr>
          <p:cNvPr id="7" name="Straight Arrow Connector 6">
            <a:extLst>
              <a:ext uri="{FF2B5EF4-FFF2-40B4-BE49-F238E27FC236}">
                <a16:creationId xmlns:a16="http://schemas.microsoft.com/office/drawing/2014/main" id="{950A2489-7187-FBAD-966B-ACEC206573F0}"/>
              </a:ext>
            </a:extLst>
          </p:cNvPr>
          <p:cNvCxnSpPr>
            <a:stCxn id="25" idx="2"/>
            <a:endCxn id="28" idx="2"/>
          </p:cNvCxnSpPr>
          <p:nvPr/>
        </p:nvCxnSpPr>
        <p:spPr>
          <a:xfrm>
            <a:off x="3429000" y="7871403"/>
            <a:ext cx="4869426" cy="14318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49FC5C-B583-74EB-E385-9C3F8B14F2C6}"/>
              </a:ext>
            </a:extLst>
          </p:cNvPr>
          <p:cNvCxnSpPr>
            <a:stCxn id="31" idx="2"/>
            <a:endCxn id="28" idx="1"/>
          </p:cNvCxnSpPr>
          <p:nvPr/>
        </p:nvCxnSpPr>
        <p:spPr>
          <a:xfrm>
            <a:off x="7418071" y="7871403"/>
            <a:ext cx="1192813" cy="10815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2BD4E73-CD72-C17D-179C-477BEEF266CF}"/>
              </a:ext>
            </a:extLst>
          </p:cNvPr>
          <p:cNvCxnSpPr>
            <a:stCxn id="36" idx="2"/>
            <a:endCxn id="28" idx="7"/>
          </p:cNvCxnSpPr>
          <p:nvPr/>
        </p:nvCxnSpPr>
        <p:spPr>
          <a:xfrm flipH="1">
            <a:off x="10119568" y="7871403"/>
            <a:ext cx="777029" cy="10815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B08E71-29EA-7B33-A114-6C7466F50F24}"/>
              </a:ext>
            </a:extLst>
          </p:cNvPr>
          <p:cNvCxnSpPr>
            <a:stCxn id="41" idx="2"/>
            <a:endCxn id="28" idx="6"/>
          </p:cNvCxnSpPr>
          <p:nvPr/>
        </p:nvCxnSpPr>
        <p:spPr>
          <a:xfrm flipH="1">
            <a:off x="10432026" y="7776677"/>
            <a:ext cx="4087884" cy="1526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241EC8-33B9-4074-D3B7-5A5A2E56DD40}"/>
              </a:ext>
            </a:extLst>
          </p:cNvPr>
          <p:cNvCxnSpPr>
            <a:stCxn id="16" idx="2"/>
          </p:cNvCxnSpPr>
          <p:nvPr/>
        </p:nvCxnSpPr>
        <p:spPr>
          <a:xfrm>
            <a:off x="7162800" y="4739624"/>
            <a:ext cx="0" cy="131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3D344F-70E8-CBD8-125A-AE7EBE5FDB28}"/>
              </a:ext>
            </a:extLst>
          </p:cNvPr>
          <p:cNvCxnSpPr>
            <a:stCxn id="19" idx="2"/>
          </p:cNvCxnSpPr>
          <p:nvPr/>
        </p:nvCxnSpPr>
        <p:spPr>
          <a:xfrm>
            <a:off x="10275570" y="4774512"/>
            <a:ext cx="0" cy="130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F64F087-909E-92F4-54E8-35CAC1669151}"/>
              </a:ext>
            </a:extLst>
          </p:cNvPr>
          <p:cNvCxnSpPr/>
          <p:nvPr/>
        </p:nvCxnSpPr>
        <p:spPr>
          <a:xfrm>
            <a:off x="13563600" y="4774511"/>
            <a:ext cx="0" cy="1341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45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591645" y="231775"/>
            <a:ext cx="9104709" cy="1327150"/>
          </a:xfrm>
          <a:prstGeom prst="rect">
            <a:avLst/>
          </a:prstGeom>
        </p:spPr>
        <p:txBody>
          <a:bodyPr lIns="0" tIns="0" rIns="0" bIns="0" rtlCol="0" anchor="t">
            <a:spAutoFit/>
          </a:bodyPr>
          <a:lstStyle/>
          <a:p>
            <a:pPr algn="ctr">
              <a:lnSpc>
                <a:spcPts val="9799"/>
              </a:lnSpc>
            </a:pPr>
            <a:r>
              <a:rPr lang="en-US" sz="6999" dirty="0">
                <a:solidFill>
                  <a:srgbClr val="000000"/>
                </a:solidFill>
                <a:latin typeface="Times New Roman Bold"/>
                <a:ea typeface="Times New Roman Bold"/>
                <a:cs typeface="Times New Roman Bold"/>
                <a:sym typeface="Times New Roman Bold"/>
              </a:rPr>
              <a:t>PROPOSED SYSTEM</a:t>
            </a:r>
          </a:p>
        </p:txBody>
      </p:sp>
      <p:sp>
        <p:nvSpPr>
          <p:cNvPr id="6" name="Freeform 6"/>
          <p:cNvSpPr/>
          <p:nvPr/>
        </p:nvSpPr>
        <p:spPr>
          <a:xfrm rot="-5460823">
            <a:off x="14773941" y="-319936"/>
            <a:ext cx="3210259" cy="3790449"/>
          </a:xfrm>
          <a:custGeom>
            <a:avLst/>
            <a:gdLst/>
            <a:ahLst/>
            <a:cxnLst/>
            <a:rect l="l" t="t" r="r" b="b"/>
            <a:pathLst>
              <a:path w="3210259" h="3790449">
                <a:moveTo>
                  <a:pt x="0" y="0"/>
                </a:moveTo>
                <a:lnTo>
                  <a:pt x="3210258" y="0"/>
                </a:lnTo>
                <a:lnTo>
                  <a:pt x="3210258" y="3790448"/>
                </a:lnTo>
                <a:lnTo>
                  <a:pt x="0" y="3790448"/>
                </a:lnTo>
                <a:lnTo>
                  <a:pt x="0" y="0"/>
                </a:lnTo>
                <a:close/>
              </a:path>
            </a:pathLst>
          </a:custGeom>
          <a:blipFill>
            <a:blip r:embed="rId2">
              <a:extLst>
                <a:ext uri="{96DAC541-7B7A-43D3-8B79-37D633B846F1}">
                  <asvg:svgBlip xmlns:asvg="http://schemas.microsoft.com/office/drawing/2016/SVG/main" r:embed="rId3"/>
                </a:ext>
              </a:extLst>
            </a:blip>
            <a:stretch>
              <a:fillRect r="-137256" b="-106189"/>
            </a:stretch>
          </a:blipFill>
        </p:spPr>
      </p:sp>
      <p:sp>
        <p:nvSpPr>
          <p:cNvPr id="7" name="Freeform 7"/>
          <p:cNvSpPr/>
          <p:nvPr/>
        </p:nvSpPr>
        <p:spPr>
          <a:xfrm>
            <a:off x="31800" y="7661779"/>
            <a:ext cx="4726697" cy="2518907"/>
          </a:xfrm>
          <a:custGeom>
            <a:avLst/>
            <a:gdLst/>
            <a:ahLst/>
            <a:cxnLst/>
            <a:rect l="l" t="t" r="r" b="b"/>
            <a:pathLst>
              <a:path w="4726697" h="2518907">
                <a:moveTo>
                  <a:pt x="0" y="0"/>
                </a:moveTo>
                <a:lnTo>
                  <a:pt x="4726698" y="0"/>
                </a:lnTo>
                <a:lnTo>
                  <a:pt x="4726698" y="2518907"/>
                </a:lnTo>
                <a:lnTo>
                  <a:pt x="0" y="2518907"/>
                </a:lnTo>
                <a:lnTo>
                  <a:pt x="0" y="0"/>
                </a:lnTo>
                <a:close/>
              </a:path>
            </a:pathLst>
          </a:custGeom>
          <a:blipFill>
            <a:blip r:embed="rId2">
              <a:alphaModFix amt="19999"/>
              <a:extLst>
                <a:ext uri="{96DAC541-7B7A-43D3-8B79-37D633B846F1}">
                  <asvg:svgBlip xmlns:asvg="http://schemas.microsoft.com/office/drawing/2016/SVG/main" r:embed="rId3"/>
                </a:ext>
              </a:extLst>
            </a:blip>
            <a:stretch>
              <a:fillRect l="-61139" b="-210273"/>
            </a:stretch>
          </a:blipFill>
        </p:spPr>
      </p:sp>
      <p:sp>
        <p:nvSpPr>
          <p:cNvPr id="2" name="TextBox 1">
            <a:extLst>
              <a:ext uri="{FF2B5EF4-FFF2-40B4-BE49-F238E27FC236}">
                <a16:creationId xmlns:a16="http://schemas.microsoft.com/office/drawing/2014/main" id="{7A888AC3-9DD3-826B-C7B5-7AC4258CC114}"/>
              </a:ext>
            </a:extLst>
          </p:cNvPr>
          <p:cNvSpPr txBox="1"/>
          <p:nvPr/>
        </p:nvSpPr>
        <p:spPr>
          <a:xfrm>
            <a:off x="5181600" y="1901946"/>
            <a:ext cx="9274144" cy="6278642"/>
          </a:xfrm>
          <a:prstGeom prst="rect">
            <a:avLst/>
          </a:prstGeom>
          <a:noFill/>
        </p:spPr>
        <p:txBody>
          <a:bodyPr wrap="square" rtlCol="0">
            <a:spAutoFit/>
          </a:bodyPr>
          <a:lstStyle/>
          <a:p>
            <a:endParaRPr lang="en-IN" dirty="0"/>
          </a:p>
          <a:p>
            <a:endParaRPr lang="en-IN" dirty="0"/>
          </a:p>
          <a:p>
            <a:endParaRPr lang="en-IN" dirty="0"/>
          </a:p>
          <a:p>
            <a:r>
              <a:rPr lang="en-IN" sz="5000" b="1" dirty="0">
                <a:latin typeface="Times New Roman" panose="02020603050405020304" pitchFamily="18" charset="0"/>
                <a:cs typeface="Times New Roman" panose="02020603050405020304" pitchFamily="18" charset="0"/>
              </a:rPr>
              <a:t>             MODULES</a:t>
            </a:r>
          </a:p>
          <a:p>
            <a:endParaRPr lang="en-IN" sz="34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IN" sz="4400" dirty="0"/>
              <a:t>User Interface Module (UI)</a:t>
            </a:r>
          </a:p>
          <a:p>
            <a:pPr marL="571500" indent="-571500">
              <a:buFont typeface="Arial" panose="020B0604020202020204" pitchFamily="34" charset="0"/>
              <a:buChar char="•"/>
            </a:pPr>
            <a:r>
              <a:rPr lang="en-IN" sz="4400" dirty="0"/>
              <a:t>Face Recognition Module</a:t>
            </a:r>
          </a:p>
          <a:p>
            <a:pPr marL="571500" indent="-571500">
              <a:buFont typeface="Arial" panose="020B0604020202020204" pitchFamily="34" charset="0"/>
              <a:buChar char="•"/>
            </a:pPr>
            <a:r>
              <a:rPr lang="en-IN" sz="4400" dirty="0"/>
              <a:t>Student Management Module</a:t>
            </a:r>
          </a:p>
          <a:p>
            <a:pPr marL="571500" indent="-571500">
              <a:buFont typeface="Arial" panose="020B0604020202020204" pitchFamily="34" charset="0"/>
              <a:buChar char="•"/>
            </a:pPr>
            <a:r>
              <a:rPr lang="en-IN" sz="4400" dirty="0"/>
              <a:t>Attendance Management Module</a:t>
            </a:r>
          </a:p>
          <a:p>
            <a:pPr marL="571500" indent="-571500">
              <a:buFont typeface="Arial" panose="020B0604020202020204" pitchFamily="34" charset="0"/>
              <a:buChar char="•"/>
            </a:pPr>
            <a:r>
              <a:rPr lang="en-IN" sz="4400" dirty="0"/>
              <a:t>Database Module</a:t>
            </a:r>
          </a:p>
          <a:p>
            <a:pPr marL="571500" indent="-571500">
              <a:buFont typeface="Arial" panose="020B0604020202020204" pitchFamily="34" charset="0"/>
              <a:buChar char="•"/>
            </a:pPr>
            <a:r>
              <a:rPr lang="en-IN" sz="4400" dirty="0"/>
              <a:t>Webcam Integration Module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0841D-0661-B9F6-DAE1-20E2CF5B41B3}"/>
              </a:ext>
            </a:extLst>
          </p:cNvPr>
          <p:cNvSpPr txBox="1"/>
          <p:nvPr/>
        </p:nvSpPr>
        <p:spPr>
          <a:xfrm>
            <a:off x="4572000" y="4602679"/>
            <a:ext cx="9144000" cy="1089016"/>
          </a:xfrm>
          <a:prstGeom prst="rect">
            <a:avLst/>
          </a:prstGeom>
          <a:noFill/>
        </p:spPr>
        <p:txBody>
          <a:bodyPr wrap="square">
            <a:spAutoFit/>
          </a:bodyPr>
          <a:lstStyle/>
          <a:p>
            <a:pPr algn="ctr">
              <a:lnSpc>
                <a:spcPts val="9799"/>
              </a:lnSpc>
            </a:pPr>
            <a:endParaRPr lang="en-US" sz="1800" dirty="0">
              <a:solidFill>
                <a:srgbClr val="000000"/>
              </a:solidFill>
              <a:latin typeface="Times New Roman Bold"/>
              <a:ea typeface="Times New Roman Bold"/>
              <a:cs typeface="Times New Roman Bold"/>
              <a:sym typeface="Times New Roman Bold"/>
            </a:endParaRPr>
          </a:p>
        </p:txBody>
      </p:sp>
      <p:sp>
        <p:nvSpPr>
          <p:cNvPr id="17" name="TextBox 16">
            <a:extLst>
              <a:ext uri="{FF2B5EF4-FFF2-40B4-BE49-F238E27FC236}">
                <a16:creationId xmlns:a16="http://schemas.microsoft.com/office/drawing/2014/main" id="{5E17372E-AE70-A2F1-F577-CDFD6C42F383}"/>
              </a:ext>
            </a:extLst>
          </p:cNvPr>
          <p:cNvSpPr txBox="1"/>
          <p:nvPr/>
        </p:nvSpPr>
        <p:spPr>
          <a:xfrm>
            <a:off x="8686800" y="4689987"/>
            <a:ext cx="914400" cy="914400"/>
          </a:xfrm>
          <a:prstGeom prst="rect">
            <a:avLst/>
          </a:prstGeom>
          <a:noFill/>
        </p:spPr>
        <p:txBody>
          <a:bodyPr wrap="square" rtlCol="0">
            <a:spAutoFit/>
          </a:bodyPr>
          <a:lstStyle/>
          <a:p>
            <a:endParaRPr lang="en-IN" dirty="0"/>
          </a:p>
        </p:txBody>
      </p:sp>
      <p:sp>
        <p:nvSpPr>
          <p:cNvPr id="32" name="TextBox 31">
            <a:extLst>
              <a:ext uri="{FF2B5EF4-FFF2-40B4-BE49-F238E27FC236}">
                <a16:creationId xmlns:a16="http://schemas.microsoft.com/office/drawing/2014/main" id="{D0A7C680-027B-0AF1-6302-B0B829B8469A}"/>
              </a:ext>
            </a:extLst>
          </p:cNvPr>
          <p:cNvSpPr txBox="1"/>
          <p:nvPr/>
        </p:nvSpPr>
        <p:spPr>
          <a:xfrm>
            <a:off x="838200" y="477992"/>
            <a:ext cx="16916400" cy="9331016"/>
          </a:xfrm>
          <a:prstGeom prst="rect">
            <a:avLst/>
          </a:prstGeom>
          <a:noFill/>
        </p:spPr>
        <p:txBody>
          <a:bodyPr wrap="square">
            <a:spAutoFit/>
          </a:bodyPr>
          <a:lstStyle/>
          <a:p>
            <a:pPr marL="342900" indent="-342900" algn="just">
              <a:lnSpc>
                <a:spcPct val="150000"/>
              </a:lnSpc>
              <a:buAutoNum type="arabicPeriod"/>
            </a:pPr>
            <a:r>
              <a:rPr lang="en-US" sz="3000" b="1" u="sng" dirty="0">
                <a:latin typeface="Bahnschrift" panose="020B0502040204020203" pitchFamily="34" charset="0"/>
              </a:rPr>
              <a:t>User Interface Module (UI):</a:t>
            </a:r>
            <a:r>
              <a:rPr lang="en-US" sz="3000" b="1" dirty="0">
                <a:latin typeface="Bahnschrift" panose="020B0502040204020203" pitchFamily="34" charset="0"/>
              </a:rPr>
              <a:t>           [STATUS: 50% COMPLETED]</a:t>
            </a:r>
          </a:p>
          <a:p>
            <a:pPr algn="just">
              <a:lnSpc>
                <a:spcPct val="150000"/>
              </a:lnSpc>
            </a:pPr>
            <a:r>
              <a:rPr lang="en-US" sz="2500" dirty="0"/>
              <a:t>       </a:t>
            </a:r>
            <a:r>
              <a:rPr lang="en-US" sz="3000" dirty="0"/>
              <a:t>The User Interface is the front-end part of the system that provides the user with an easy-to-navigate platform to interact with the different functionalities.</a:t>
            </a:r>
          </a:p>
          <a:p>
            <a:pPr algn="just"/>
            <a:endParaRPr lang="en-US" sz="2500" dirty="0"/>
          </a:p>
          <a:p>
            <a:pPr algn="just"/>
            <a:r>
              <a:rPr lang="en-US" sz="3000" b="1" dirty="0"/>
              <a:t>Home Page (home.html):</a:t>
            </a:r>
            <a:endParaRPr lang="en-US" sz="2500" b="1" dirty="0"/>
          </a:p>
          <a:p>
            <a:pPr algn="just">
              <a:lnSpc>
                <a:spcPct val="150000"/>
              </a:lnSpc>
            </a:pPr>
            <a:r>
              <a:rPr lang="en-US" sz="2500" dirty="0"/>
              <a:t>       </a:t>
            </a:r>
            <a:r>
              <a:rPr lang="en-US" sz="3000" dirty="0"/>
              <a:t>This is the central hub of the system where the user can access different features like adding students, taking attendance, viewing attendance records, and viewing registered </a:t>
            </a:r>
            <a:r>
              <a:rPr lang="en-US" sz="3000" dirty="0" err="1"/>
              <a:t>students.The</a:t>
            </a:r>
            <a:r>
              <a:rPr lang="en-US" sz="3000" dirty="0"/>
              <a:t> page uses HTML and CSS to display buttons that link to different parts of the system, utilizing Flask’s </a:t>
            </a:r>
            <a:r>
              <a:rPr lang="en-US" sz="3000" dirty="0" err="1"/>
              <a:t>url_for</a:t>
            </a:r>
            <a:r>
              <a:rPr lang="en-US" sz="3000" dirty="0"/>
              <a:t> function to generate the routes dynamically.</a:t>
            </a:r>
          </a:p>
          <a:p>
            <a:pPr algn="just"/>
            <a:endParaRPr lang="en-US" sz="2500" dirty="0"/>
          </a:p>
          <a:p>
            <a:pPr algn="just"/>
            <a:r>
              <a:rPr lang="en-US" sz="3000" b="1" dirty="0"/>
              <a:t>Add Student Page (add_student.html):</a:t>
            </a:r>
            <a:endParaRPr lang="en-US" sz="2500" b="1" dirty="0"/>
          </a:p>
          <a:p>
            <a:pPr algn="just">
              <a:lnSpc>
                <a:spcPct val="150000"/>
              </a:lnSpc>
            </a:pPr>
            <a:r>
              <a:rPr lang="en-US" sz="2500" dirty="0"/>
              <a:t>       </a:t>
            </a:r>
            <a:r>
              <a:rPr lang="en-US" sz="3000" dirty="0"/>
              <a:t>This page is where new students are registered into the </a:t>
            </a:r>
            <a:r>
              <a:rPr lang="en-US" sz="3000" dirty="0" err="1"/>
              <a:t>system.It</a:t>
            </a:r>
            <a:r>
              <a:rPr lang="en-US" sz="3000" dirty="0"/>
              <a:t> includes a webcam feed that captures at least 10 images of the student and stores them for face embedding </a:t>
            </a:r>
            <a:r>
              <a:rPr lang="en-US" sz="3000" dirty="0" err="1"/>
              <a:t>generation.A</a:t>
            </a:r>
            <a:r>
              <a:rPr lang="en-US" sz="3000" dirty="0"/>
              <a:t> registration form is available where the user inputs the student’s name, and a success alert is shown after a successful registration.</a:t>
            </a:r>
          </a:p>
        </p:txBody>
      </p:sp>
    </p:spTree>
    <p:extLst>
      <p:ext uri="{BB962C8B-B14F-4D97-AF65-F5344CB8AC3E}">
        <p14:creationId xmlns:p14="http://schemas.microsoft.com/office/powerpoint/2010/main" val="390203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9268E1-D54A-1155-E8CC-0D446E672000}"/>
              </a:ext>
            </a:extLst>
          </p:cNvPr>
          <p:cNvSpPr txBox="1"/>
          <p:nvPr/>
        </p:nvSpPr>
        <p:spPr>
          <a:xfrm>
            <a:off x="1104900" y="647700"/>
            <a:ext cx="16078200" cy="9254072"/>
          </a:xfrm>
          <a:prstGeom prst="rect">
            <a:avLst/>
          </a:prstGeom>
          <a:noFill/>
        </p:spPr>
        <p:txBody>
          <a:bodyPr wrap="square">
            <a:spAutoFit/>
          </a:bodyPr>
          <a:lstStyle/>
          <a:p>
            <a:pPr algn="just"/>
            <a:r>
              <a:rPr lang="en-US" sz="3000" b="1" dirty="0"/>
              <a:t>Take Attendance Page (take_attendance.html):</a:t>
            </a:r>
          </a:p>
          <a:p>
            <a:pPr algn="just">
              <a:lnSpc>
                <a:spcPct val="150000"/>
              </a:lnSpc>
            </a:pPr>
            <a:r>
              <a:rPr lang="en-US" sz="1800" dirty="0"/>
              <a:t>   </a:t>
            </a:r>
            <a:r>
              <a:rPr lang="en-US" sz="3000" dirty="0"/>
              <a:t>    This page is designed for taking attendance. The system uses the webcam feed to detect and recognize faces in real-</a:t>
            </a:r>
            <a:r>
              <a:rPr lang="en-US" sz="3000" dirty="0" err="1"/>
              <a:t>time.After</a:t>
            </a:r>
            <a:r>
              <a:rPr lang="en-US" sz="3000" dirty="0"/>
              <a:t> clicking the "Take Attendance" button, the system captures frames from the webcam, compares them with the stored student embeddings, and records attendance for the recognized </a:t>
            </a:r>
            <a:r>
              <a:rPr lang="en-US" sz="3000" dirty="0" err="1"/>
              <a:t>students.Feedback</a:t>
            </a:r>
            <a:r>
              <a:rPr lang="en-US" sz="3000" dirty="0"/>
              <a:t> is displayed if students are successfully recognized and marked as present.</a:t>
            </a:r>
          </a:p>
          <a:p>
            <a:pPr algn="just"/>
            <a:endParaRPr lang="en-US" sz="3000" dirty="0"/>
          </a:p>
          <a:p>
            <a:pPr algn="just"/>
            <a:r>
              <a:rPr lang="en-US" sz="3000" b="1" dirty="0"/>
              <a:t>View Attendance Page (view_attendance.html):</a:t>
            </a:r>
          </a:p>
          <a:p>
            <a:pPr algn="just">
              <a:lnSpc>
                <a:spcPct val="150000"/>
              </a:lnSpc>
            </a:pPr>
            <a:r>
              <a:rPr lang="en-US" sz="3000" dirty="0"/>
              <a:t>       This page lists the attendance records stored in the </a:t>
            </a:r>
            <a:r>
              <a:rPr lang="en-US" sz="3000" dirty="0" err="1"/>
              <a:t>system.A</a:t>
            </a:r>
            <a:r>
              <a:rPr lang="en-US" sz="3000" dirty="0"/>
              <a:t> table is used to display student details such as student ID, name, and the timestamp of their attendance.</a:t>
            </a:r>
          </a:p>
          <a:p>
            <a:pPr algn="just"/>
            <a:endParaRPr lang="en-US" sz="3000" dirty="0"/>
          </a:p>
          <a:p>
            <a:pPr algn="just"/>
            <a:r>
              <a:rPr lang="en-US" sz="3000" b="1" dirty="0"/>
              <a:t>View Registered Students Page (view_students.html):</a:t>
            </a:r>
          </a:p>
          <a:p>
            <a:pPr algn="just">
              <a:lnSpc>
                <a:spcPct val="150000"/>
              </a:lnSpc>
            </a:pPr>
            <a:r>
              <a:rPr lang="en-US" sz="1800" dirty="0"/>
              <a:t>  </a:t>
            </a:r>
            <a:r>
              <a:rPr lang="en-US" sz="3000" dirty="0"/>
              <a:t>     This page lists all the students currently registered in the system, along with their ID, name, and </a:t>
            </a:r>
            <a:r>
              <a:rPr lang="en-US" sz="3000" dirty="0" err="1"/>
              <a:t>image.Each</a:t>
            </a:r>
            <a:r>
              <a:rPr lang="en-US" sz="3000" dirty="0"/>
              <a:t> student has an associated "Delete" button that allows for removal from the database after a confirmation prompt.</a:t>
            </a:r>
            <a:endParaRPr lang="en-IN" sz="3000" dirty="0"/>
          </a:p>
        </p:txBody>
      </p:sp>
    </p:spTree>
    <p:extLst>
      <p:ext uri="{BB962C8B-B14F-4D97-AF65-F5344CB8AC3E}">
        <p14:creationId xmlns:p14="http://schemas.microsoft.com/office/powerpoint/2010/main" val="128997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98F32-380D-6AC3-00BF-E0CC0FB21BF7}"/>
              </a:ext>
            </a:extLst>
          </p:cNvPr>
          <p:cNvSpPr txBox="1"/>
          <p:nvPr/>
        </p:nvSpPr>
        <p:spPr>
          <a:xfrm>
            <a:off x="800100" y="1333500"/>
            <a:ext cx="16687800" cy="8171468"/>
          </a:xfrm>
          <a:prstGeom prst="rect">
            <a:avLst/>
          </a:prstGeom>
          <a:noFill/>
        </p:spPr>
        <p:txBody>
          <a:bodyPr wrap="square">
            <a:spAutoFit/>
          </a:bodyPr>
          <a:lstStyle/>
          <a:p>
            <a:pPr algn="just"/>
            <a:r>
              <a:rPr lang="en-US" dirty="0"/>
              <a:t> </a:t>
            </a:r>
            <a:r>
              <a:rPr lang="en-US" sz="3000" dirty="0">
                <a:latin typeface="Bahnschrift" panose="020B0502040204020203" pitchFamily="34" charset="0"/>
              </a:rPr>
              <a:t>2.</a:t>
            </a:r>
            <a:r>
              <a:rPr lang="en-US" sz="3000" b="1" u="sng" dirty="0">
                <a:latin typeface="Bahnschrift" panose="020B0502040204020203" pitchFamily="34" charset="0"/>
              </a:rPr>
              <a:t>Face Recognition Module</a:t>
            </a:r>
            <a:r>
              <a:rPr lang="en-US" sz="3000" b="1" dirty="0">
                <a:latin typeface="Bahnschrift" panose="020B0502040204020203" pitchFamily="34" charset="0"/>
              </a:rPr>
              <a:t>:   [STATUS:60%COMPLETED]</a:t>
            </a:r>
            <a:endParaRPr lang="en-US" sz="3000" dirty="0">
              <a:latin typeface="Bahnschrift" panose="020B0502040204020203" pitchFamily="34" charset="0"/>
            </a:endParaRPr>
          </a:p>
          <a:p>
            <a:pPr algn="just">
              <a:lnSpc>
                <a:spcPct val="150000"/>
              </a:lnSpc>
            </a:pPr>
            <a:r>
              <a:rPr lang="en-US" sz="2500" dirty="0"/>
              <a:t>           </a:t>
            </a:r>
            <a:r>
              <a:rPr lang="en-US" sz="3000" dirty="0"/>
              <a:t>This is the core module of the system where face detection, embedding, and recognition are performed.</a:t>
            </a:r>
          </a:p>
          <a:p>
            <a:pPr algn="just"/>
            <a:endParaRPr lang="en-US" sz="2500" dirty="0"/>
          </a:p>
          <a:p>
            <a:pPr algn="just"/>
            <a:r>
              <a:rPr lang="en-US" sz="3000" b="1" dirty="0"/>
              <a:t>Face Detection</a:t>
            </a:r>
            <a:r>
              <a:rPr lang="en-US" sz="3000" dirty="0"/>
              <a:t>:</a:t>
            </a:r>
          </a:p>
          <a:p>
            <a:pPr algn="just">
              <a:lnSpc>
                <a:spcPct val="150000"/>
              </a:lnSpc>
            </a:pPr>
            <a:r>
              <a:rPr lang="en-US" sz="3000" dirty="0"/>
              <a:t>         This feature uses a library like </a:t>
            </a:r>
            <a:r>
              <a:rPr lang="en-US" sz="3000" dirty="0" err="1"/>
              <a:t>face_recognition</a:t>
            </a:r>
            <a:r>
              <a:rPr lang="en-US" sz="3000" dirty="0"/>
              <a:t> or OpenCV to detect faces in the images or video </a:t>
            </a:r>
            <a:r>
              <a:rPr lang="en-US" sz="3000" dirty="0" err="1"/>
              <a:t>stream.In</a:t>
            </a:r>
            <a:r>
              <a:rPr lang="en-US" sz="3000" dirty="0"/>
              <a:t> real-time attendance and student registration, the system detects faces from the webcam </a:t>
            </a:r>
            <a:r>
              <a:rPr lang="en-US" sz="3000" dirty="0" err="1"/>
              <a:t>feed.Detected</a:t>
            </a:r>
            <a:r>
              <a:rPr lang="en-US" sz="3000" dirty="0"/>
              <a:t> faces are cropped and processed further for recognition or embedding.</a:t>
            </a:r>
          </a:p>
          <a:p>
            <a:pPr algn="just"/>
            <a:endParaRPr lang="en-US" sz="2500" dirty="0"/>
          </a:p>
          <a:p>
            <a:pPr algn="just"/>
            <a:r>
              <a:rPr lang="en-US" sz="3000" b="1" dirty="0"/>
              <a:t>Face Embedding Generation</a:t>
            </a:r>
            <a:r>
              <a:rPr lang="en-US" sz="3000" dirty="0"/>
              <a:t>:</a:t>
            </a:r>
          </a:p>
          <a:p>
            <a:pPr algn="just">
              <a:lnSpc>
                <a:spcPct val="150000"/>
              </a:lnSpc>
            </a:pPr>
            <a:r>
              <a:rPr lang="en-US" sz="3000" dirty="0"/>
              <a:t>         After detecting a face, the system generates a face embedding (a numerical representation of the face) using a pre-trained deep learning model (like the one in </a:t>
            </a:r>
            <a:r>
              <a:rPr lang="en-US" sz="3000" dirty="0" err="1"/>
              <a:t>face_recognition</a:t>
            </a:r>
            <a:r>
              <a:rPr lang="en-US" sz="3000" dirty="0"/>
              <a:t>).This embedding is unique for each person and is stored in the database during student registration.</a:t>
            </a:r>
          </a:p>
          <a:p>
            <a:endParaRPr lang="en-US" sz="2500" dirty="0"/>
          </a:p>
        </p:txBody>
      </p:sp>
    </p:spTree>
    <p:extLst>
      <p:ext uri="{BB962C8B-B14F-4D97-AF65-F5344CB8AC3E}">
        <p14:creationId xmlns:p14="http://schemas.microsoft.com/office/powerpoint/2010/main" val="337736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E981D8-C73B-3868-3EB7-A984EF3D88F3}"/>
              </a:ext>
            </a:extLst>
          </p:cNvPr>
          <p:cNvSpPr txBox="1"/>
          <p:nvPr/>
        </p:nvSpPr>
        <p:spPr>
          <a:xfrm>
            <a:off x="1219200" y="190500"/>
            <a:ext cx="15849600" cy="2790764"/>
          </a:xfrm>
          <a:prstGeom prst="rect">
            <a:avLst/>
          </a:prstGeom>
          <a:noFill/>
        </p:spPr>
        <p:txBody>
          <a:bodyPr wrap="square">
            <a:spAutoFit/>
          </a:bodyPr>
          <a:lstStyle/>
          <a:p>
            <a:pPr algn="just">
              <a:lnSpc>
                <a:spcPct val="150000"/>
              </a:lnSpc>
            </a:pPr>
            <a:r>
              <a:rPr lang="en-US" sz="3000" b="1" dirty="0"/>
              <a:t>Face Matching</a:t>
            </a:r>
            <a:r>
              <a:rPr lang="en-US" sz="3000" dirty="0"/>
              <a:t>:</a:t>
            </a:r>
          </a:p>
          <a:p>
            <a:pPr algn="just">
              <a:lnSpc>
                <a:spcPct val="150000"/>
              </a:lnSpc>
            </a:pPr>
            <a:r>
              <a:rPr lang="en-US" sz="3000" dirty="0"/>
              <a:t>          When taking attendance, the system compares the embeddings generated from real-time webcam feeds to the stored embeddings of registered </a:t>
            </a:r>
            <a:r>
              <a:rPr lang="en-US" sz="3000" dirty="0" err="1"/>
              <a:t>students.If</a:t>
            </a:r>
            <a:r>
              <a:rPr lang="en-US" sz="3000" dirty="0"/>
              <a:t> a match is found, the system logs that the student is present, and the attendance is recorded.</a:t>
            </a:r>
            <a:endParaRPr lang="en-IN" sz="3000" dirty="0"/>
          </a:p>
        </p:txBody>
      </p:sp>
      <p:sp>
        <p:nvSpPr>
          <p:cNvPr id="5" name="TextBox 4">
            <a:extLst>
              <a:ext uri="{FF2B5EF4-FFF2-40B4-BE49-F238E27FC236}">
                <a16:creationId xmlns:a16="http://schemas.microsoft.com/office/drawing/2014/main" id="{659CACBC-4C9A-AC11-27B0-435E542F185B}"/>
              </a:ext>
            </a:extLst>
          </p:cNvPr>
          <p:cNvSpPr txBox="1"/>
          <p:nvPr/>
        </p:nvSpPr>
        <p:spPr>
          <a:xfrm>
            <a:off x="1295400" y="2838644"/>
            <a:ext cx="15849600" cy="6945748"/>
          </a:xfrm>
          <a:prstGeom prst="rect">
            <a:avLst/>
          </a:prstGeom>
          <a:noFill/>
        </p:spPr>
        <p:txBody>
          <a:bodyPr wrap="square">
            <a:spAutoFit/>
          </a:bodyPr>
          <a:lstStyle/>
          <a:p>
            <a:pPr algn="just">
              <a:lnSpc>
                <a:spcPct val="150000"/>
              </a:lnSpc>
            </a:pPr>
            <a:r>
              <a:rPr lang="en-US" sz="3000" dirty="0">
                <a:latin typeface="Bahnschrift" panose="020B0502040204020203" pitchFamily="34" charset="0"/>
              </a:rPr>
              <a:t>3.</a:t>
            </a:r>
            <a:r>
              <a:rPr lang="en-US" sz="3000" b="1" u="sng" dirty="0">
                <a:latin typeface="Bahnschrift" panose="020B0502040204020203" pitchFamily="34" charset="0"/>
              </a:rPr>
              <a:t>Student Management Module</a:t>
            </a:r>
            <a:r>
              <a:rPr lang="en-US" sz="3000" b="1" dirty="0">
                <a:latin typeface="Bahnschrift" panose="020B0502040204020203" pitchFamily="34" charset="0"/>
              </a:rPr>
              <a:t> [STATUS:60%COMPLETED]</a:t>
            </a:r>
          </a:p>
          <a:p>
            <a:pPr algn="just">
              <a:lnSpc>
                <a:spcPct val="150000"/>
              </a:lnSpc>
            </a:pPr>
            <a:r>
              <a:rPr lang="en-US" dirty="0"/>
              <a:t>                  </a:t>
            </a:r>
            <a:r>
              <a:rPr lang="en-US" sz="3000" dirty="0"/>
              <a:t>This module handles adding and managing student records in the system.</a:t>
            </a:r>
          </a:p>
          <a:p>
            <a:pPr algn="just">
              <a:lnSpc>
                <a:spcPct val="150000"/>
              </a:lnSpc>
            </a:pPr>
            <a:r>
              <a:rPr lang="en-US" sz="3000" b="1" dirty="0"/>
              <a:t>Add Student:</a:t>
            </a:r>
          </a:p>
          <a:p>
            <a:pPr algn="just">
              <a:lnSpc>
                <a:spcPct val="150000"/>
              </a:lnSpc>
            </a:pPr>
            <a:r>
              <a:rPr lang="en-US" sz="3000" dirty="0"/>
              <a:t>              When a new student is added, the system captures at least 10 images from the webcam, generates embeddings for those images, and stores them in the </a:t>
            </a:r>
            <a:r>
              <a:rPr lang="en-US" sz="3000" dirty="0" err="1"/>
              <a:t>database.The</a:t>
            </a:r>
            <a:r>
              <a:rPr lang="en-US" sz="3000" dirty="0"/>
              <a:t> student's name, images, and embeddings are linked and saved in a structured format.</a:t>
            </a:r>
          </a:p>
          <a:p>
            <a:pPr algn="just">
              <a:lnSpc>
                <a:spcPct val="150000"/>
              </a:lnSpc>
            </a:pPr>
            <a:r>
              <a:rPr lang="en-US" sz="3000" b="1" dirty="0"/>
              <a:t>Delete Student:</a:t>
            </a:r>
          </a:p>
          <a:p>
            <a:pPr algn="just">
              <a:lnSpc>
                <a:spcPct val="150000"/>
              </a:lnSpc>
            </a:pPr>
            <a:r>
              <a:rPr lang="en-US" sz="3000" dirty="0"/>
              <a:t>                   In the "Registered Students" page, the user can choose to delete any student from the </a:t>
            </a:r>
            <a:r>
              <a:rPr lang="en-US" sz="3000" dirty="0" err="1"/>
              <a:t>system.Upon</a:t>
            </a:r>
            <a:r>
              <a:rPr lang="en-US" sz="3000" dirty="0"/>
              <a:t> deletion, the corresponding student details (name, images, embeddings) are removed from the database and the storage folder.</a:t>
            </a:r>
          </a:p>
        </p:txBody>
      </p:sp>
    </p:spTree>
    <p:extLst>
      <p:ext uri="{BB962C8B-B14F-4D97-AF65-F5344CB8AC3E}">
        <p14:creationId xmlns:p14="http://schemas.microsoft.com/office/powerpoint/2010/main" val="416563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2D18D9-1477-0BF8-C548-89CF2C822264}"/>
              </a:ext>
            </a:extLst>
          </p:cNvPr>
          <p:cNvSpPr txBox="1"/>
          <p:nvPr/>
        </p:nvSpPr>
        <p:spPr>
          <a:xfrm>
            <a:off x="1447800" y="984767"/>
            <a:ext cx="15849600" cy="369332"/>
          </a:xfrm>
          <a:prstGeom prst="rect">
            <a:avLst/>
          </a:prstGeom>
          <a:noFill/>
        </p:spPr>
        <p:txBody>
          <a:bodyPr wrap="square">
            <a:spAutoFit/>
          </a:bodyPr>
          <a:lstStyle/>
          <a:p>
            <a:r>
              <a:rPr lang="en-US" dirty="0"/>
              <a:t> </a:t>
            </a:r>
            <a:endParaRPr lang="en-US" sz="2500" dirty="0"/>
          </a:p>
        </p:txBody>
      </p:sp>
      <p:sp>
        <p:nvSpPr>
          <p:cNvPr id="5" name="TextBox 4">
            <a:extLst>
              <a:ext uri="{FF2B5EF4-FFF2-40B4-BE49-F238E27FC236}">
                <a16:creationId xmlns:a16="http://schemas.microsoft.com/office/drawing/2014/main" id="{815A9937-06A3-D4F1-FF7A-00C5CE7EE236}"/>
              </a:ext>
            </a:extLst>
          </p:cNvPr>
          <p:cNvSpPr txBox="1"/>
          <p:nvPr/>
        </p:nvSpPr>
        <p:spPr>
          <a:xfrm>
            <a:off x="1219200" y="1005298"/>
            <a:ext cx="15849600" cy="7638245"/>
          </a:xfrm>
          <a:prstGeom prst="rect">
            <a:avLst/>
          </a:prstGeom>
          <a:noFill/>
        </p:spPr>
        <p:txBody>
          <a:bodyPr wrap="square">
            <a:spAutoFit/>
          </a:bodyPr>
          <a:lstStyle/>
          <a:p>
            <a:pPr algn="just">
              <a:lnSpc>
                <a:spcPct val="150000"/>
              </a:lnSpc>
            </a:pPr>
            <a:r>
              <a:rPr lang="en-US" sz="3000" dirty="0">
                <a:latin typeface="Bahnschrift" panose="020B0502040204020203" pitchFamily="34" charset="0"/>
              </a:rPr>
              <a:t>4. </a:t>
            </a:r>
            <a:r>
              <a:rPr lang="en-US" sz="3000" b="1" u="sng" dirty="0">
                <a:latin typeface="Bahnschrift" panose="020B0502040204020203" pitchFamily="34" charset="0"/>
              </a:rPr>
              <a:t>Attendance Management Module </a:t>
            </a:r>
            <a:r>
              <a:rPr lang="en-US" sz="3000" b="1" dirty="0">
                <a:latin typeface="Bahnschrift" panose="020B0502040204020203" pitchFamily="34" charset="0"/>
              </a:rPr>
              <a:t>[STATUS:70% COMPLETED]</a:t>
            </a:r>
            <a:endParaRPr lang="en-US" sz="3000" u="sng" dirty="0">
              <a:latin typeface="Bahnschrift" panose="020B0502040204020203" pitchFamily="34" charset="0"/>
            </a:endParaRPr>
          </a:p>
          <a:p>
            <a:pPr algn="just">
              <a:lnSpc>
                <a:spcPct val="150000"/>
              </a:lnSpc>
            </a:pPr>
            <a:r>
              <a:rPr lang="en-US" sz="2500" dirty="0"/>
              <a:t>                  </a:t>
            </a:r>
            <a:r>
              <a:rPr lang="en-US" sz="3000" dirty="0"/>
              <a:t>This module deals with the capturing and viewing of attendance records.</a:t>
            </a:r>
          </a:p>
          <a:p>
            <a:pPr algn="just">
              <a:lnSpc>
                <a:spcPct val="150000"/>
              </a:lnSpc>
            </a:pPr>
            <a:r>
              <a:rPr lang="en-US" sz="3000" b="1" dirty="0"/>
              <a:t>Take Attendance:</a:t>
            </a:r>
          </a:p>
          <a:p>
            <a:pPr algn="just">
              <a:lnSpc>
                <a:spcPct val="150000"/>
              </a:lnSpc>
            </a:pPr>
            <a:r>
              <a:rPr lang="en-US" sz="3000" dirty="0"/>
              <a:t>               In this module, the system captures real-time images from the </a:t>
            </a:r>
            <a:r>
              <a:rPr lang="en-US" sz="3000" dirty="0" err="1"/>
              <a:t>webcam.Detected</a:t>
            </a:r>
            <a:r>
              <a:rPr lang="en-US" sz="3000" dirty="0"/>
              <a:t> faces are matched with registered students by comparing the </a:t>
            </a:r>
            <a:r>
              <a:rPr lang="en-US" sz="3000" dirty="0" err="1"/>
              <a:t>embeddings.If</a:t>
            </a:r>
            <a:r>
              <a:rPr lang="en-US" sz="3000" dirty="0"/>
              <a:t> a match is found, the system logs the attendance for that student along with the timestamp (date and time).The attendance is saved in the database, linking the student to the specific class session.</a:t>
            </a:r>
          </a:p>
          <a:p>
            <a:pPr algn="just">
              <a:lnSpc>
                <a:spcPct val="150000"/>
              </a:lnSpc>
            </a:pPr>
            <a:r>
              <a:rPr lang="en-US" sz="3000" b="1" dirty="0"/>
              <a:t>View Attendance:</a:t>
            </a:r>
          </a:p>
          <a:p>
            <a:pPr algn="just">
              <a:lnSpc>
                <a:spcPct val="150000"/>
              </a:lnSpc>
            </a:pPr>
            <a:r>
              <a:rPr lang="en-US" sz="3000" dirty="0"/>
              <a:t>               This functionality allows users to view the recorded </a:t>
            </a:r>
            <a:r>
              <a:rPr lang="en-US" sz="3000" dirty="0" err="1"/>
              <a:t>attendance.A</a:t>
            </a:r>
            <a:r>
              <a:rPr lang="en-US" sz="3000" dirty="0"/>
              <a:t> table lists all attendance records, including the student's ID, name, and the exact time when they were marked </a:t>
            </a:r>
            <a:r>
              <a:rPr lang="en-US" sz="3000" dirty="0" err="1"/>
              <a:t>present.Users</a:t>
            </a:r>
            <a:r>
              <a:rPr lang="en-US" sz="3000" dirty="0"/>
              <a:t> can easily track which students attended the class and at what time.</a:t>
            </a:r>
            <a:endParaRPr lang="en-IN" sz="3000" dirty="0"/>
          </a:p>
        </p:txBody>
      </p:sp>
    </p:spTree>
    <p:extLst>
      <p:ext uri="{BB962C8B-B14F-4D97-AF65-F5344CB8AC3E}">
        <p14:creationId xmlns:p14="http://schemas.microsoft.com/office/powerpoint/2010/main" val="216411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492542" y="421200"/>
            <a:ext cx="16230600" cy="1612901"/>
          </a:xfrm>
          <a:prstGeom prst="rect">
            <a:avLst/>
          </a:prstGeom>
        </p:spPr>
        <p:txBody>
          <a:bodyPr lIns="0" tIns="0" rIns="0" bIns="0" rtlCol="0" anchor="t">
            <a:spAutoFit/>
          </a:bodyPr>
          <a:lstStyle/>
          <a:p>
            <a:pPr algn="ctr">
              <a:lnSpc>
                <a:spcPts val="11899"/>
              </a:lnSpc>
            </a:pPr>
            <a:r>
              <a:rPr lang="en-US" sz="8499">
                <a:solidFill>
                  <a:srgbClr val="000000"/>
                </a:solidFill>
                <a:latin typeface="Times New Roman Bold"/>
                <a:ea typeface="Times New Roman Bold"/>
                <a:cs typeface="Times New Roman Bold"/>
                <a:sym typeface="Times New Roman Bold"/>
              </a:rPr>
              <a:t>TEAM-11</a:t>
            </a:r>
          </a:p>
        </p:txBody>
      </p:sp>
      <p:sp>
        <p:nvSpPr>
          <p:cNvPr id="4" name="TextBox 4"/>
          <p:cNvSpPr txBox="1"/>
          <p:nvPr/>
        </p:nvSpPr>
        <p:spPr>
          <a:xfrm>
            <a:off x="3111275" y="2947636"/>
            <a:ext cx="11423219" cy="3277303"/>
          </a:xfrm>
          <a:prstGeom prst="rect">
            <a:avLst/>
          </a:prstGeom>
        </p:spPr>
        <p:txBody>
          <a:bodyPr lIns="0" tIns="0" rIns="0" bIns="0" rtlCol="0" anchor="t">
            <a:spAutoFit/>
          </a:bodyPr>
          <a:lstStyle/>
          <a:p>
            <a:pPr algn="just">
              <a:lnSpc>
                <a:spcPts val="5211"/>
              </a:lnSpc>
            </a:pPr>
            <a:r>
              <a:rPr lang="en-US" sz="3722" dirty="0">
                <a:solidFill>
                  <a:srgbClr val="000000"/>
                </a:solidFill>
                <a:latin typeface="Canva Sans Bold"/>
                <a:ea typeface="Canva Sans Bold"/>
                <a:cs typeface="Canva Sans Bold"/>
                <a:sym typeface="Canva Sans Bold"/>
              </a:rPr>
              <a:t>TEAM MEMBERS:</a:t>
            </a:r>
            <a:r>
              <a:rPr lang="en-US" sz="3722" dirty="0">
                <a:solidFill>
                  <a:srgbClr val="000000"/>
                </a:solidFill>
                <a:latin typeface="Canva Sans"/>
                <a:ea typeface="Canva Sans"/>
                <a:cs typeface="Canva Sans"/>
                <a:sym typeface="Canva Sans"/>
              </a:rPr>
              <a:t>                   </a:t>
            </a:r>
          </a:p>
          <a:p>
            <a:pPr algn="just">
              <a:lnSpc>
                <a:spcPts val="5211"/>
              </a:lnSpc>
            </a:pPr>
            <a:r>
              <a:rPr lang="en-US" sz="3722" dirty="0">
                <a:solidFill>
                  <a:srgbClr val="000000"/>
                </a:solidFill>
                <a:latin typeface="Canva Sans"/>
                <a:ea typeface="Canva Sans"/>
                <a:cs typeface="Canva Sans"/>
                <a:sym typeface="Canva Sans"/>
              </a:rPr>
              <a:t>                   LOGESHWARAN V </a:t>
            </a:r>
            <a:r>
              <a:rPr lang="en-US" sz="3722" dirty="0" err="1">
                <a:solidFill>
                  <a:srgbClr val="000000"/>
                </a:solidFill>
                <a:latin typeface="Canva Sans"/>
                <a:ea typeface="Canva Sans"/>
                <a:cs typeface="Canva Sans"/>
                <a:sym typeface="Canva Sans"/>
              </a:rPr>
              <a:t>V</a:t>
            </a:r>
            <a:r>
              <a:rPr lang="en-US" sz="3722" dirty="0">
                <a:solidFill>
                  <a:srgbClr val="000000"/>
                </a:solidFill>
                <a:latin typeface="Canva Sans"/>
                <a:ea typeface="Canva Sans"/>
                <a:cs typeface="Canva Sans"/>
                <a:sym typeface="Canva Sans"/>
              </a:rPr>
              <a:t> (2118125)</a:t>
            </a:r>
          </a:p>
          <a:p>
            <a:pPr algn="just">
              <a:lnSpc>
                <a:spcPts val="5211"/>
              </a:lnSpc>
            </a:pPr>
            <a:r>
              <a:rPr lang="en-US" sz="3722" dirty="0">
                <a:solidFill>
                  <a:srgbClr val="000000"/>
                </a:solidFill>
                <a:latin typeface="Canva Sans"/>
                <a:ea typeface="Canva Sans"/>
                <a:cs typeface="Canva Sans"/>
                <a:sym typeface="Canva Sans"/>
              </a:rPr>
              <a:t>                   SEDHU RAM P (2118138)</a:t>
            </a:r>
          </a:p>
          <a:p>
            <a:pPr algn="just">
              <a:lnSpc>
                <a:spcPts val="5211"/>
              </a:lnSpc>
            </a:pPr>
            <a:r>
              <a:rPr lang="en-US" sz="3722" dirty="0">
                <a:solidFill>
                  <a:srgbClr val="000000"/>
                </a:solidFill>
                <a:latin typeface="Canva Sans"/>
                <a:ea typeface="Canva Sans"/>
                <a:cs typeface="Canva Sans"/>
                <a:sym typeface="Canva Sans"/>
              </a:rPr>
              <a:t>                   SRIDHAR E (2118145)</a:t>
            </a:r>
          </a:p>
          <a:p>
            <a:pPr algn="just">
              <a:lnSpc>
                <a:spcPts val="5211"/>
              </a:lnSpc>
            </a:pPr>
            <a:r>
              <a:rPr lang="en-US" sz="3722" dirty="0">
                <a:solidFill>
                  <a:srgbClr val="000000"/>
                </a:solidFill>
                <a:latin typeface="Canva Sans"/>
                <a:ea typeface="Canva Sans"/>
                <a:cs typeface="Canva Sans"/>
                <a:sym typeface="Canva Sans"/>
              </a:rPr>
              <a:t>                   TAMIZHARASU M (2118L10)</a:t>
            </a:r>
          </a:p>
        </p:txBody>
      </p:sp>
      <p:sp>
        <p:nvSpPr>
          <p:cNvPr id="5" name="TextBox 5"/>
          <p:cNvSpPr txBox="1"/>
          <p:nvPr/>
        </p:nvSpPr>
        <p:spPr>
          <a:xfrm>
            <a:off x="3111275" y="7398362"/>
            <a:ext cx="11423219" cy="1363322"/>
          </a:xfrm>
          <a:prstGeom prst="rect">
            <a:avLst/>
          </a:prstGeom>
        </p:spPr>
        <p:txBody>
          <a:bodyPr lIns="0" tIns="0" rIns="0" bIns="0" rtlCol="0" anchor="t">
            <a:spAutoFit/>
          </a:bodyPr>
          <a:lstStyle/>
          <a:p>
            <a:pPr algn="l">
              <a:lnSpc>
                <a:spcPts val="5456"/>
              </a:lnSpc>
            </a:pPr>
            <a:r>
              <a:rPr lang="en-US" sz="3897" dirty="0">
                <a:solidFill>
                  <a:srgbClr val="000000"/>
                </a:solidFill>
                <a:latin typeface="Canva Sans Bold"/>
                <a:ea typeface="Canva Sans Bold"/>
                <a:cs typeface="Canva Sans Bold"/>
                <a:sym typeface="Canva Sans Bold"/>
              </a:rPr>
              <a:t>PROJECT GUIDE:</a:t>
            </a:r>
          </a:p>
          <a:p>
            <a:pPr algn="just">
              <a:lnSpc>
                <a:spcPts val="5456"/>
              </a:lnSpc>
            </a:pPr>
            <a:r>
              <a:rPr lang="en-US" sz="3897" dirty="0">
                <a:solidFill>
                  <a:srgbClr val="000000"/>
                </a:solidFill>
                <a:latin typeface="Canva Sans Bold"/>
                <a:ea typeface="Canva Sans Bold"/>
                <a:cs typeface="Canva Sans Bold"/>
                <a:sym typeface="Canva Sans Bold"/>
              </a:rPr>
              <a:t>                   </a:t>
            </a:r>
            <a:r>
              <a:rPr lang="en-US" sz="3897" dirty="0" err="1">
                <a:solidFill>
                  <a:srgbClr val="000000"/>
                </a:solidFill>
                <a:latin typeface="Canva Sans"/>
                <a:ea typeface="Canva Sans"/>
                <a:cs typeface="Canva Sans"/>
                <a:sym typeface="Canva Sans"/>
              </a:rPr>
              <a:t>Dr.R.Devi</a:t>
            </a:r>
            <a:r>
              <a:rPr lang="en-US" sz="3897" dirty="0">
                <a:solidFill>
                  <a:srgbClr val="000000"/>
                </a:solidFill>
                <a:latin typeface="Canva Sans"/>
                <a:ea typeface="Canva Sans"/>
                <a:cs typeface="Canva Sans"/>
                <a:sym typeface="Canva Sans"/>
              </a:rPr>
              <a:t> </a:t>
            </a:r>
            <a:r>
              <a:rPr lang="en-US" sz="3897" dirty="0" err="1">
                <a:solidFill>
                  <a:srgbClr val="000000"/>
                </a:solidFill>
                <a:latin typeface="Canva Sans"/>
                <a:ea typeface="Canva Sans"/>
                <a:cs typeface="Canva Sans"/>
                <a:sym typeface="Canva Sans"/>
              </a:rPr>
              <a:t>M.Tech</a:t>
            </a:r>
            <a:r>
              <a:rPr lang="en-US" sz="3897" dirty="0">
                <a:solidFill>
                  <a:srgbClr val="000000"/>
                </a:solidFill>
                <a:latin typeface="Canva Sans"/>
                <a:ea typeface="Canva Sans"/>
                <a:cs typeface="Canva Sans"/>
                <a:sym typeface="Canva Sans"/>
              </a:rPr>
              <a:t>., Ph.D.,</a:t>
            </a:r>
          </a:p>
        </p:txBody>
      </p:sp>
      <p:sp>
        <p:nvSpPr>
          <p:cNvPr id="6" name="Freeform 6"/>
          <p:cNvSpPr/>
          <p:nvPr/>
        </p:nvSpPr>
        <p:spPr>
          <a:xfrm>
            <a:off x="0" y="4625"/>
            <a:ext cx="5686508" cy="4624525"/>
          </a:xfrm>
          <a:custGeom>
            <a:avLst/>
            <a:gdLst/>
            <a:ahLst/>
            <a:cxnLst/>
            <a:rect l="l" t="t" r="r" b="b"/>
            <a:pathLst>
              <a:path w="5686508" h="4624525">
                <a:moveTo>
                  <a:pt x="0" y="0"/>
                </a:moveTo>
                <a:lnTo>
                  <a:pt x="5686508" y="0"/>
                </a:lnTo>
                <a:lnTo>
                  <a:pt x="5686508" y="4624525"/>
                </a:lnTo>
                <a:lnTo>
                  <a:pt x="0" y="4624525"/>
                </a:lnTo>
                <a:lnTo>
                  <a:pt x="0" y="0"/>
                </a:lnTo>
                <a:close/>
              </a:path>
            </a:pathLst>
          </a:custGeom>
          <a:blipFill>
            <a:blip r:embed="rId3">
              <a:extLst>
                <a:ext uri="{96DAC541-7B7A-43D3-8B79-37D633B846F1}">
                  <asvg:svgBlip xmlns:asvg="http://schemas.microsoft.com/office/drawing/2016/SVG/main" r:embed="rId4"/>
                </a:ext>
              </a:extLst>
            </a:blip>
            <a:stretch>
              <a:fillRect l="-58667" t="-100200"/>
            </a:stretch>
          </a:blipFill>
        </p:spPr>
      </p:sp>
      <p:sp>
        <p:nvSpPr>
          <p:cNvPr id="7" name="Freeform 7"/>
          <p:cNvSpPr/>
          <p:nvPr/>
        </p:nvSpPr>
        <p:spPr>
          <a:xfrm rot="-10800000">
            <a:off x="12695638" y="5739038"/>
            <a:ext cx="5592362" cy="4547962"/>
          </a:xfrm>
          <a:custGeom>
            <a:avLst/>
            <a:gdLst/>
            <a:ahLst/>
            <a:cxnLst/>
            <a:rect l="l" t="t" r="r" b="b"/>
            <a:pathLst>
              <a:path w="5592362" h="4547962">
                <a:moveTo>
                  <a:pt x="0" y="0"/>
                </a:moveTo>
                <a:lnTo>
                  <a:pt x="5592362" y="0"/>
                </a:lnTo>
                <a:lnTo>
                  <a:pt x="5592362" y="4547962"/>
                </a:lnTo>
                <a:lnTo>
                  <a:pt x="0" y="4547962"/>
                </a:lnTo>
                <a:lnTo>
                  <a:pt x="0" y="0"/>
                </a:lnTo>
                <a:close/>
              </a:path>
            </a:pathLst>
          </a:custGeom>
          <a:blipFill>
            <a:blip r:embed="rId3">
              <a:extLst>
                <a:ext uri="{96DAC541-7B7A-43D3-8B79-37D633B846F1}">
                  <asvg:svgBlip xmlns:asvg="http://schemas.microsoft.com/office/drawing/2016/SVG/main" r:embed="rId4"/>
                </a:ext>
              </a:extLst>
            </a:blip>
            <a:stretch>
              <a:fillRect l="-58667" t="-100200"/>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E2159-82AB-0319-8E84-F53B7B369940}"/>
              </a:ext>
            </a:extLst>
          </p:cNvPr>
          <p:cNvSpPr txBox="1"/>
          <p:nvPr/>
        </p:nvSpPr>
        <p:spPr>
          <a:xfrm>
            <a:off x="1066800" y="723900"/>
            <a:ext cx="16459200" cy="8099910"/>
          </a:xfrm>
          <a:prstGeom prst="rect">
            <a:avLst/>
          </a:prstGeom>
          <a:noFill/>
        </p:spPr>
        <p:txBody>
          <a:bodyPr wrap="square">
            <a:spAutoFit/>
          </a:bodyPr>
          <a:lstStyle/>
          <a:p>
            <a:pPr algn="just">
              <a:lnSpc>
                <a:spcPct val="150000"/>
              </a:lnSpc>
            </a:pPr>
            <a:r>
              <a:rPr lang="en-US" sz="3000" dirty="0">
                <a:latin typeface="Bahnschrift" panose="020B0502040204020203" pitchFamily="34" charset="0"/>
              </a:rPr>
              <a:t>5. </a:t>
            </a:r>
            <a:r>
              <a:rPr lang="en-US" sz="3000" b="1" u="sng" dirty="0">
                <a:latin typeface="Bahnschrift" panose="020B0502040204020203" pitchFamily="34" charset="0"/>
              </a:rPr>
              <a:t>Database Module:  </a:t>
            </a:r>
            <a:r>
              <a:rPr lang="en-US" sz="3000" b="1" dirty="0">
                <a:latin typeface="Bahnschrift" panose="020B0502040204020203" pitchFamily="34" charset="0"/>
              </a:rPr>
              <a:t>[STATUS:80%COMPLETED]</a:t>
            </a:r>
            <a:endParaRPr lang="en-US" sz="3000" u="sng" dirty="0">
              <a:latin typeface="Bahnschrift" panose="020B0502040204020203" pitchFamily="34" charset="0"/>
            </a:endParaRPr>
          </a:p>
          <a:p>
            <a:pPr algn="just">
              <a:lnSpc>
                <a:spcPct val="150000"/>
              </a:lnSpc>
            </a:pPr>
            <a:r>
              <a:rPr lang="en-US" sz="3000" dirty="0"/>
              <a:t>              The system uses </a:t>
            </a:r>
            <a:r>
              <a:rPr lang="en-US" sz="3000" dirty="0" err="1"/>
              <a:t>SQLAlchemy</a:t>
            </a:r>
            <a:r>
              <a:rPr lang="en-US" sz="3000" dirty="0"/>
              <a:t> as its Object-Relational Mapping (ORM) tool to interact with the database. The database stores all necessary information, such as student details and attendance records.</a:t>
            </a:r>
          </a:p>
          <a:p>
            <a:pPr algn="just">
              <a:lnSpc>
                <a:spcPct val="150000"/>
              </a:lnSpc>
            </a:pPr>
            <a:r>
              <a:rPr lang="en-US" sz="3000" b="1" dirty="0"/>
              <a:t>Student Table:</a:t>
            </a:r>
          </a:p>
          <a:p>
            <a:pPr algn="just">
              <a:lnSpc>
                <a:spcPct val="150000"/>
              </a:lnSpc>
            </a:pPr>
            <a:r>
              <a:rPr lang="en-US" sz="3000" dirty="0"/>
              <a:t>             Contains fields such as id, name, </a:t>
            </a:r>
            <a:r>
              <a:rPr lang="en-US" sz="3000" dirty="0" err="1"/>
              <a:t>image_file</a:t>
            </a:r>
            <a:r>
              <a:rPr lang="en-US" sz="3000" dirty="0"/>
              <a:t>, and </a:t>
            </a:r>
            <a:r>
              <a:rPr lang="en-US" sz="3000" dirty="0" err="1"/>
              <a:t>embeddings.The</a:t>
            </a:r>
            <a:r>
              <a:rPr lang="en-US" sz="3000" dirty="0"/>
              <a:t> student’s face images and their embeddings are linked to this table, allowing for efficient retrieval during attendance matching.</a:t>
            </a:r>
          </a:p>
          <a:p>
            <a:pPr algn="just"/>
            <a:r>
              <a:rPr lang="en-US" sz="3000" b="1" dirty="0"/>
              <a:t>Attendance Table:</a:t>
            </a:r>
          </a:p>
          <a:p>
            <a:pPr algn="just">
              <a:lnSpc>
                <a:spcPct val="150000"/>
              </a:lnSpc>
            </a:pPr>
            <a:r>
              <a:rPr lang="en-US" sz="3000" dirty="0"/>
              <a:t>             Stores attendance records with fields like </a:t>
            </a:r>
            <a:r>
              <a:rPr lang="en-US" sz="3000" dirty="0" err="1"/>
              <a:t>student_id</a:t>
            </a:r>
            <a:r>
              <a:rPr lang="en-US" sz="3000" dirty="0"/>
              <a:t>, timestamp, and the student’s </a:t>
            </a:r>
            <a:r>
              <a:rPr lang="en-US" sz="3000" dirty="0" err="1"/>
              <a:t>name.Each</a:t>
            </a:r>
            <a:r>
              <a:rPr lang="en-US" sz="3000" dirty="0"/>
              <a:t> time attendance is taken, a new record is added to this table, associating a student’s ID with the time they were marked </a:t>
            </a:r>
            <a:r>
              <a:rPr lang="en-US" sz="3000" dirty="0" err="1"/>
              <a:t>present.SQLAlchemy</a:t>
            </a:r>
            <a:r>
              <a:rPr lang="en-US" sz="3000" dirty="0"/>
              <a:t> makes database interactions easier by using Python objects instead of raw SQL queries. This modular approach helps in scalability and easy management of the database.</a:t>
            </a:r>
            <a:endParaRPr lang="en-IN" sz="3000" dirty="0"/>
          </a:p>
        </p:txBody>
      </p:sp>
    </p:spTree>
    <p:extLst>
      <p:ext uri="{BB962C8B-B14F-4D97-AF65-F5344CB8AC3E}">
        <p14:creationId xmlns:p14="http://schemas.microsoft.com/office/powerpoint/2010/main" val="276966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59FF3-891A-5EF5-E707-22FCBAA46E2D}"/>
              </a:ext>
            </a:extLst>
          </p:cNvPr>
          <p:cNvSpPr txBox="1"/>
          <p:nvPr/>
        </p:nvSpPr>
        <p:spPr>
          <a:xfrm>
            <a:off x="952500" y="978129"/>
            <a:ext cx="16383000" cy="7407412"/>
          </a:xfrm>
          <a:prstGeom prst="rect">
            <a:avLst/>
          </a:prstGeom>
          <a:noFill/>
        </p:spPr>
        <p:txBody>
          <a:bodyPr wrap="square">
            <a:spAutoFit/>
          </a:bodyPr>
          <a:lstStyle/>
          <a:p>
            <a:pPr algn="just">
              <a:lnSpc>
                <a:spcPct val="150000"/>
              </a:lnSpc>
            </a:pPr>
            <a:r>
              <a:rPr lang="en-US" sz="3000" b="1" dirty="0"/>
              <a:t>6</a:t>
            </a:r>
            <a:r>
              <a:rPr lang="en-US" sz="2000" dirty="0"/>
              <a:t>. </a:t>
            </a:r>
            <a:r>
              <a:rPr lang="en-US" sz="3000" b="1" u="sng" dirty="0">
                <a:latin typeface="Bahnschrift" panose="020B0502040204020203" pitchFamily="34" charset="0"/>
              </a:rPr>
              <a:t>Webcam Integration Module: </a:t>
            </a:r>
            <a:r>
              <a:rPr lang="en-US" sz="3000" b="1" dirty="0">
                <a:latin typeface="Bahnschrift" panose="020B0502040204020203" pitchFamily="34" charset="0"/>
              </a:rPr>
              <a:t>[STATUS : 100%COMPLETED]</a:t>
            </a:r>
          </a:p>
          <a:p>
            <a:pPr algn="just">
              <a:lnSpc>
                <a:spcPct val="150000"/>
              </a:lnSpc>
            </a:pPr>
            <a:r>
              <a:rPr lang="en-US" sz="1800" dirty="0"/>
              <a:t>                </a:t>
            </a:r>
            <a:r>
              <a:rPr lang="en-US" sz="3000" dirty="0"/>
              <a:t>This module handles the integration of the webcam with the system for capturing real-time video feeds.</a:t>
            </a:r>
          </a:p>
          <a:p>
            <a:pPr algn="just"/>
            <a:endParaRPr lang="en-US" sz="3000" dirty="0"/>
          </a:p>
          <a:p>
            <a:pPr algn="just"/>
            <a:r>
              <a:rPr lang="en-US" sz="3000" b="1" dirty="0"/>
              <a:t>Video Feed:</a:t>
            </a:r>
          </a:p>
          <a:p>
            <a:pPr algn="just">
              <a:lnSpc>
                <a:spcPct val="150000"/>
              </a:lnSpc>
            </a:pPr>
            <a:r>
              <a:rPr lang="en-US" sz="3000" dirty="0"/>
              <a:t>                The webcam feed is displayed on the "Add Student" and "Take Attendance" pages using a video stream generated by OpenCV and </a:t>
            </a:r>
            <a:r>
              <a:rPr lang="en-US" sz="3000" dirty="0" err="1"/>
              <a:t>Flask.The</a:t>
            </a:r>
            <a:r>
              <a:rPr lang="en-US" sz="3000" dirty="0"/>
              <a:t> video stream provides a live view from the camera, allowing the user to see the faces being captured or used for attendance.</a:t>
            </a:r>
          </a:p>
          <a:p>
            <a:pPr algn="just"/>
            <a:endParaRPr lang="en-US" sz="3000" dirty="0"/>
          </a:p>
          <a:p>
            <a:pPr algn="just"/>
            <a:r>
              <a:rPr lang="en-US" sz="3000" b="1" dirty="0"/>
              <a:t>Image Capture:</a:t>
            </a:r>
          </a:p>
          <a:p>
            <a:pPr algn="just">
              <a:lnSpc>
                <a:spcPct val="150000"/>
              </a:lnSpc>
            </a:pPr>
            <a:r>
              <a:rPr lang="en-US" sz="3000" dirty="0"/>
              <a:t>                 In the "Add Student" page, the system captures at least 10 images of the student using the webcam </a:t>
            </a:r>
            <a:r>
              <a:rPr lang="en-US" sz="3000" dirty="0" err="1"/>
              <a:t>feed.These</a:t>
            </a:r>
            <a:r>
              <a:rPr lang="en-US" sz="3000" dirty="0"/>
              <a:t> images are processed and saved, and the corresponding embeddings are generated.</a:t>
            </a:r>
            <a:endParaRPr lang="en-IN" sz="3000" dirty="0"/>
          </a:p>
        </p:txBody>
      </p:sp>
    </p:spTree>
    <p:extLst>
      <p:ext uri="{BB962C8B-B14F-4D97-AF65-F5344CB8AC3E}">
        <p14:creationId xmlns:p14="http://schemas.microsoft.com/office/powerpoint/2010/main" val="131157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B65600-21B9-9F93-0095-EB9458CBD4AF}"/>
              </a:ext>
            </a:extLst>
          </p:cNvPr>
          <p:cNvSpPr txBox="1"/>
          <p:nvPr/>
        </p:nvSpPr>
        <p:spPr>
          <a:xfrm>
            <a:off x="1066800" y="800100"/>
            <a:ext cx="16383000" cy="7956024"/>
          </a:xfrm>
          <a:prstGeom prst="rect">
            <a:avLst/>
          </a:prstGeom>
          <a:noFill/>
        </p:spPr>
        <p:txBody>
          <a:bodyPr wrap="square">
            <a:spAutoFit/>
          </a:bodyPr>
          <a:lstStyle/>
          <a:p>
            <a:pPr algn="just"/>
            <a:r>
              <a:rPr lang="en-IN" sz="3000" b="1" u="sng" dirty="0">
                <a:latin typeface="Bahnschrift" panose="020B0502040204020203" pitchFamily="34" charset="0"/>
              </a:rPr>
              <a:t>REFERENCES</a:t>
            </a:r>
          </a:p>
          <a:p>
            <a:pPr algn="just"/>
            <a:endParaRPr lang="en-IN" sz="2000" dirty="0">
              <a:latin typeface="Bahnschrift" panose="020B0502040204020203" pitchFamily="34" charset="0"/>
            </a:endParaRPr>
          </a:p>
          <a:p>
            <a:pPr marL="514350" indent="-514350" algn="just">
              <a:buAutoNum type="arabicPeriod"/>
            </a:pPr>
            <a:r>
              <a:rPr lang="en-IN" sz="2500" dirty="0"/>
              <a:t>Muhammad Haikal Mohd Kamil, </a:t>
            </a:r>
            <a:r>
              <a:rPr lang="en-IN" sz="2500" dirty="0" err="1"/>
              <a:t>Norliza</a:t>
            </a:r>
            <a:r>
              <a:rPr lang="en-IN" sz="2500" dirty="0"/>
              <a:t> </a:t>
            </a:r>
            <a:r>
              <a:rPr lang="en-IN" sz="2500" dirty="0" err="1"/>
              <a:t>Zaini</a:t>
            </a:r>
            <a:r>
              <a:rPr lang="en-IN" sz="2500" dirty="0"/>
              <a:t>, </a:t>
            </a:r>
            <a:r>
              <a:rPr lang="en-IN" sz="2500" dirty="0" err="1"/>
              <a:t>Lucyantie</a:t>
            </a:r>
            <a:r>
              <a:rPr lang="en-IN" sz="2500" dirty="0"/>
              <a:t> </a:t>
            </a:r>
            <a:r>
              <a:rPr lang="en-IN" sz="2500" dirty="0" err="1"/>
              <a:t>Mazalan</a:t>
            </a:r>
            <a:r>
              <a:rPr lang="en-IN" sz="2500" dirty="0"/>
              <a:t>, Afiq Harith Ahamad – 2023 “</a:t>
            </a:r>
            <a:r>
              <a:rPr lang="en-US" sz="2500" b="0" i="0" u="none" strike="noStrike" kern="1200" baseline="0" dirty="0">
                <a:solidFill>
                  <a:schemeClr val="dk1"/>
                </a:solidFill>
                <a:latin typeface="+mn-lt"/>
                <a:ea typeface="+mn-ea"/>
                <a:cs typeface="+mn-cs"/>
              </a:rPr>
              <a:t>Online attendance system based on facial recognition with face mask detection”[Springer]</a:t>
            </a:r>
          </a:p>
          <a:p>
            <a:pPr marL="514350" indent="-514350" algn="just">
              <a:buFontTx/>
              <a:buAutoNum type="arabicPeriod"/>
            </a:pPr>
            <a:r>
              <a:rPr lang="en-IN" sz="2500" b="0" dirty="0">
                <a:solidFill>
                  <a:schemeClr val="tx1"/>
                </a:solidFill>
              </a:rPr>
              <a:t>Bao-Thien Nguyen-Tat, Minh-Quoc Bui, Vuong M. Ngo – 2024 “</a:t>
            </a:r>
            <a:r>
              <a:rPr lang="en-US" sz="2500" b="0" i="0" u="none" strike="noStrike" kern="1200" baseline="0" dirty="0">
                <a:solidFill>
                  <a:schemeClr val="dk1"/>
                </a:solidFill>
                <a:latin typeface="+mn-lt"/>
                <a:ea typeface="+mn-ea"/>
                <a:cs typeface="+mn-cs"/>
              </a:rPr>
              <a:t>Automating attendance management in human resources: A design science approach using computer vision and facial recognition “[ELSEVIER]</a:t>
            </a:r>
          </a:p>
          <a:p>
            <a:pPr marL="514350" indent="-514350" algn="just">
              <a:buFontTx/>
              <a:buAutoNum type="arabicPeriod"/>
            </a:pPr>
            <a:r>
              <a:rPr lang="en-US" sz="2500" dirty="0"/>
              <a:t>Andre Budiman, Fabiana, Ricky </a:t>
            </a:r>
            <a:r>
              <a:rPr lang="en-US" sz="2500" dirty="0" err="1"/>
              <a:t>Aryatama</a:t>
            </a:r>
            <a:r>
              <a:rPr lang="en-US" sz="2500" dirty="0"/>
              <a:t> </a:t>
            </a:r>
            <a:r>
              <a:rPr lang="en-US" sz="2500" dirty="0" err="1"/>
              <a:t>Yaputera</a:t>
            </a:r>
            <a:r>
              <a:rPr lang="en-US" sz="2500" dirty="0"/>
              <a:t>, Said </a:t>
            </a:r>
            <a:r>
              <a:rPr lang="en-US" sz="2500" dirty="0" err="1"/>
              <a:t>Achmad</a:t>
            </a:r>
            <a:r>
              <a:rPr lang="en-US" sz="2500" dirty="0"/>
              <a:t>, Aditya Kurniawan – 2023 “</a:t>
            </a:r>
            <a:r>
              <a:rPr lang="en-US" sz="2500" b="0" i="0" u="none" strike="noStrike" kern="1200" baseline="0" dirty="0">
                <a:solidFill>
                  <a:schemeClr val="dk1"/>
                </a:solidFill>
                <a:latin typeface="+mn-lt"/>
                <a:ea typeface="+mn-ea"/>
                <a:cs typeface="+mn-cs"/>
              </a:rPr>
              <a:t>Student attendance with face recognition (LBPH or CNN)”[ELSEVIER]</a:t>
            </a:r>
          </a:p>
          <a:p>
            <a:pPr marL="514350" indent="-514350" algn="just">
              <a:buFontTx/>
              <a:buAutoNum type="arabicPeriod"/>
            </a:pPr>
            <a:r>
              <a:rPr lang="en-IN" sz="2500" b="0" dirty="0">
                <a:solidFill>
                  <a:schemeClr val="tx1"/>
                </a:solidFill>
              </a:rPr>
              <a:t>Aditya </a:t>
            </a:r>
            <a:r>
              <a:rPr lang="en-IN" sz="2500" b="0" dirty="0" err="1">
                <a:solidFill>
                  <a:schemeClr val="tx1"/>
                </a:solidFill>
              </a:rPr>
              <a:t>UmalkarShivang</a:t>
            </a:r>
            <a:r>
              <a:rPr lang="en-IN" sz="2500" b="0" dirty="0">
                <a:solidFill>
                  <a:schemeClr val="tx1"/>
                </a:solidFill>
              </a:rPr>
              <a:t> Singh </a:t>
            </a:r>
            <a:r>
              <a:rPr lang="en-IN" sz="2500" b="0" dirty="0" err="1">
                <a:solidFill>
                  <a:schemeClr val="tx1"/>
                </a:solidFill>
              </a:rPr>
              <a:t>ManhasImaz</a:t>
            </a:r>
            <a:r>
              <a:rPr lang="en-IN" sz="2500" b="0" dirty="0">
                <a:solidFill>
                  <a:schemeClr val="tx1"/>
                </a:solidFill>
              </a:rPr>
              <a:t> </a:t>
            </a:r>
            <a:r>
              <a:rPr lang="en-IN" sz="2500" b="0" dirty="0" err="1">
                <a:solidFill>
                  <a:schemeClr val="tx1"/>
                </a:solidFill>
              </a:rPr>
              <a:t>ChandiwalaNarendra</a:t>
            </a:r>
            <a:r>
              <a:rPr lang="en-IN" sz="2500" b="0" dirty="0">
                <a:solidFill>
                  <a:schemeClr val="tx1"/>
                </a:solidFill>
              </a:rPr>
              <a:t> Bhagat​ -2023”</a:t>
            </a:r>
            <a:r>
              <a:rPr lang="en-US" sz="2500" b="0" i="0" u="none" strike="noStrike" kern="1200" baseline="0" dirty="0">
                <a:solidFill>
                  <a:schemeClr val="tx1"/>
                </a:solidFill>
                <a:latin typeface="+mn-lt"/>
                <a:ea typeface="+mn-ea"/>
                <a:cs typeface="+mn-cs"/>
              </a:rPr>
              <a:t> Face Recognition Based Attendance System Using Real Time Data “[IJCRT]</a:t>
            </a:r>
          </a:p>
          <a:p>
            <a:pPr marL="514350" indent="-514350" algn="just">
              <a:buFontTx/>
              <a:buAutoNum type="arabicPeriod"/>
            </a:pPr>
            <a:r>
              <a:rPr lang="en-US" sz="2500" dirty="0"/>
              <a:t>Ashish Kumar Shukla, Archana Shukla,  </a:t>
            </a:r>
            <a:r>
              <a:rPr lang="en-US" sz="2500" dirty="0" err="1"/>
              <a:t>Raghvendra</a:t>
            </a:r>
            <a:r>
              <a:rPr lang="en-US" sz="2500" dirty="0"/>
              <a:t> Singh-2023” Automatic attendance system based on CNN–LSTM and face recognition”[IJIT]</a:t>
            </a:r>
          </a:p>
          <a:p>
            <a:pPr marL="514350" indent="-514350" algn="just">
              <a:buFontTx/>
              <a:buAutoNum type="arabicPeriod"/>
            </a:pPr>
            <a:r>
              <a:rPr lang="en-IN" sz="2500" b="0" dirty="0">
                <a:solidFill>
                  <a:schemeClr val="tx1"/>
                </a:solidFill>
              </a:rPr>
              <a:t>Kamal G. Oladele  , </a:t>
            </a:r>
            <a:r>
              <a:rPr lang="en-IN" sz="2500" b="0" dirty="0" err="1">
                <a:solidFill>
                  <a:schemeClr val="tx1"/>
                </a:solidFill>
              </a:rPr>
              <a:t>Edidiong</a:t>
            </a:r>
            <a:r>
              <a:rPr lang="en-IN" sz="2500" b="0" dirty="0">
                <a:solidFill>
                  <a:schemeClr val="tx1"/>
                </a:solidFill>
              </a:rPr>
              <a:t> J. </a:t>
            </a:r>
            <a:r>
              <a:rPr lang="en-IN" sz="2500" b="0" dirty="0" err="1">
                <a:solidFill>
                  <a:schemeClr val="tx1"/>
                </a:solidFill>
              </a:rPr>
              <a:t>Iseh</a:t>
            </a:r>
            <a:r>
              <a:rPr lang="en-IN" sz="2500" b="0" dirty="0">
                <a:solidFill>
                  <a:schemeClr val="tx1"/>
                </a:solidFill>
              </a:rPr>
              <a:t> , Jamal O. Oladele  , Pawan R. Bhaladhare</a:t>
            </a:r>
            <a:r>
              <a:rPr lang="en-IN" sz="2500" dirty="0"/>
              <a:t>-2024”</a:t>
            </a:r>
            <a:r>
              <a:rPr lang="en-US" sz="2500" b="0" dirty="0">
                <a:solidFill>
                  <a:schemeClr val="tx1"/>
                </a:solidFill>
              </a:rPr>
              <a:t> AI-Based Face Recognition Attendance System”[IJIRMPS]</a:t>
            </a:r>
          </a:p>
          <a:p>
            <a:pPr marL="514350" indent="-514350" algn="just">
              <a:buFontTx/>
              <a:buAutoNum type="arabicPeriod"/>
            </a:pPr>
            <a:r>
              <a:rPr lang="en-IN" sz="2500" dirty="0"/>
              <a:t>Olufemi S. Ojo , Mayowa O. </a:t>
            </a:r>
            <a:r>
              <a:rPr lang="en-IN" sz="2500" dirty="0" err="1"/>
              <a:t>Oyediran</a:t>
            </a:r>
            <a:r>
              <a:rPr lang="en-IN" sz="2500" dirty="0"/>
              <a:t> , Babatunde J. </a:t>
            </a:r>
            <a:r>
              <a:rPr lang="en-IN" sz="2500" dirty="0" err="1"/>
              <a:t>Bamgbade</a:t>
            </a:r>
            <a:r>
              <a:rPr lang="en-IN" sz="2500" dirty="0"/>
              <a:t> ID , </a:t>
            </a:r>
            <a:r>
              <a:rPr lang="en-IN" sz="2500" dirty="0" err="1"/>
              <a:t>Abidemi</a:t>
            </a:r>
            <a:r>
              <a:rPr lang="en-IN" sz="2500" dirty="0"/>
              <a:t> Emmanuel Adeniyi ID , Godwin </a:t>
            </a:r>
            <a:r>
              <a:rPr lang="en-IN" sz="2500" dirty="0" err="1"/>
              <a:t>Nse</a:t>
            </a:r>
            <a:r>
              <a:rPr lang="en-IN" sz="2500" dirty="0"/>
              <a:t> </a:t>
            </a:r>
            <a:r>
              <a:rPr lang="en-IN" sz="2500" dirty="0" err="1"/>
              <a:t>Ebong</a:t>
            </a:r>
            <a:r>
              <a:rPr lang="en-IN" sz="2500" dirty="0"/>
              <a:t> ID  , and Sunday Adeola </a:t>
            </a:r>
            <a:r>
              <a:rPr lang="en-IN" sz="2500" dirty="0" err="1"/>
              <a:t>Ajagbe</a:t>
            </a:r>
            <a:r>
              <a:rPr lang="en-IN" sz="2500" dirty="0"/>
              <a:t> – 2023”</a:t>
            </a:r>
            <a:r>
              <a:rPr lang="en-US" sz="2500" dirty="0"/>
              <a:t> Development of an Improved Convolutional Neural Network for an Automated Face-Based University Attendance System”[PARADIGM Plus]</a:t>
            </a:r>
          </a:p>
          <a:p>
            <a:pPr marL="514350" indent="-514350" algn="just">
              <a:buFontTx/>
              <a:buAutoNum type="arabicPeriod"/>
            </a:pPr>
            <a:r>
              <a:rPr lang="en-US" sz="2500" dirty="0"/>
              <a:t> </a:t>
            </a:r>
            <a:r>
              <a:rPr lang="en-IN" sz="2500" b="0" dirty="0">
                <a:solidFill>
                  <a:schemeClr val="tx1"/>
                </a:solidFill>
              </a:rPr>
              <a:t>Ahmad S. Lateef , Mohammed Y. Kamil -2023 “</a:t>
            </a:r>
            <a:r>
              <a:rPr lang="en-US" sz="2500" b="0" dirty="0">
                <a:solidFill>
                  <a:schemeClr val="tx1"/>
                </a:solidFill>
              </a:rPr>
              <a:t>Face Recognition-Based Automatic Attendance System in a Smart Classroom </a:t>
            </a:r>
            <a:r>
              <a:rPr lang="en-IN" sz="2500" dirty="0"/>
              <a:t>“[IJEEE]</a:t>
            </a:r>
            <a:endParaRPr lang="en-IN" sz="2500" dirty="0">
              <a:solidFill>
                <a:schemeClr val="tx1"/>
              </a:solidFill>
            </a:endParaRPr>
          </a:p>
          <a:p>
            <a:pPr marL="514350" indent="-514350">
              <a:buFontTx/>
              <a:buAutoNum type="arabicPeriod"/>
            </a:pPr>
            <a:endParaRPr lang="en-US" sz="1800" dirty="0"/>
          </a:p>
          <a:p>
            <a:pPr marL="514350" indent="-514350">
              <a:buFontTx/>
              <a:buAutoNum type="arabicPeriod"/>
            </a:pPr>
            <a:endParaRPr lang="en-US" sz="1800" b="0" dirty="0">
              <a:solidFill>
                <a:schemeClr val="tx1"/>
              </a:solidFill>
            </a:endParaRPr>
          </a:p>
        </p:txBody>
      </p:sp>
    </p:spTree>
    <p:extLst>
      <p:ext uri="{BB962C8B-B14F-4D97-AF65-F5344CB8AC3E}">
        <p14:creationId xmlns:p14="http://schemas.microsoft.com/office/powerpoint/2010/main" val="128102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5400000">
            <a:off x="14606371" y="6605371"/>
            <a:ext cx="4326837" cy="3036421"/>
          </a:xfrm>
          <a:custGeom>
            <a:avLst/>
            <a:gdLst/>
            <a:ahLst/>
            <a:cxnLst/>
            <a:rect l="l" t="t" r="r" b="b"/>
            <a:pathLst>
              <a:path w="4326837" h="3036421">
                <a:moveTo>
                  <a:pt x="0" y="0"/>
                </a:moveTo>
                <a:lnTo>
                  <a:pt x="4326837" y="0"/>
                </a:lnTo>
                <a:lnTo>
                  <a:pt x="4326837" y="3036421"/>
                </a:lnTo>
                <a:lnTo>
                  <a:pt x="0" y="3036421"/>
                </a:lnTo>
                <a:lnTo>
                  <a:pt x="0" y="0"/>
                </a:lnTo>
                <a:close/>
              </a:path>
            </a:pathLst>
          </a:custGeom>
          <a:blipFill>
            <a:blip r:embed="rId3">
              <a:extLst>
                <a:ext uri="{96DAC541-7B7A-43D3-8B79-37D633B846F1}">
                  <asvg:svgBlip xmlns:asvg="http://schemas.microsoft.com/office/drawing/2016/SVG/main" r:embed="rId4"/>
                </a:ext>
              </a:extLst>
            </a:blip>
            <a:stretch>
              <a:fillRect t="-157822" r="-76324"/>
            </a:stretch>
          </a:blipFill>
        </p:spPr>
      </p:sp>
      <p:sp>
        <p:nvSpPr>
          <p:cNvPr id="4" name="Freeform 4"/>
          <p:cNvSpPr/>
          <p:nvPr/>
        </p:nvSpPr>
        <p:spPr>
          <a:xfrm>
            <a:off x="78055" y="-3266"/>
            <a:ext cx="6192490" cy="3622766"/>
          </a:xfrm>
          <a:custGeom>
            <a:avLst/>
            <a:gdLst/>
            <a:ahLst/>
            <a:cxnLst/>
            <a:rect l="l" t="t" r="r" b="b"/>
            <a:pathLst>
              <a:path w="6192490" h="3523258">
                <a:moveTo>
                  <a:pt x="0" y="0"/>
                </a:moveTo>
                <a:lnTo>
                  <a:pt x="6192490" y="0"/>
                </a:lnTo>
                <a:lnTo>
                  <a:pt x="6192490" y="3523257"/>
                </a:lnTo>
                <a:lnTo>
                  <a:pt x="0" y="3523257"/>
                </a:lnTo>
                <a:lnTo>
                  <a:pt x="0" y="0"/>
                </a:lnTo>
                <a:close/>
              </a:path>
            </a:pathLst>
          </a:custGeom>
          <a:blipFill>
            <a:blip r:embed="rId3">
              <a:extLst>
                <a:ext uri="{96DAC541-7B7A-43D3-8B79-37D633B846F1}">
                  <asvg:svgBlip xmlns:asvg="http://schemas.microsoft.com/office/drawing/2016/SVG/main" r:embed="rId4"/>
                </a:ext>
              </a:extLst>
            </a:blip>
            <a:stretch>
              <a:fillRect l="-26671" t="-159876" r="-29758" b="-22246"/>
            </a:stretch>
          </a:blipFill>
        </p:spPr>
      </p:sp>
      <p:sp>
        <p:nvSpPr>
          <p:cNvPr id="5" name="TextBox 5"/>
          <p:cNvSpPr txBox="1"/>
          <p:nvPr/>
        </p:nvSpPr>
        <p:spPr>
          <a:xfrm>
            <a:off x="1253246" y="4175125"/>
            <a:ext cx="16230600" cy="1612901"/>
          </a:xfrm>
          <a:prstGeom prst="rect">
            <a:avLst/>
          </a:prstGeom>
        </p:spPr>
        <p:txBody>
          <a:bodyPr lIns="0" tIns="0" rIns="0" bIns="0" rtlCol="0" anchor="t">
            <a:spAutoFit/>
          </a:bodyPr>
          <a:lstStyle/>
          <a:p>
            <a:pPr algn="ctr">
              <a:lnSpc>
                <a:spcPts val="11899"/>
              </a:lnSpc>
            </a:pPr>
            <a:r>
              <a:rPr lang="en-US" sz="8499">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5400000">
            <a:off x="-298363" y="7301270"/>
            <a:ext cx="3284092" cy="2687367"/>
          </a:xfrm>
          <a:custGeom>
            <a:avLst/>
            <a:gdLst/>
            <a:ahLst/>
            <a:cxnLst/>
            <a:rect l="l" t="t" r="r" b="b"/>
            <a:pathLst>
              <a:path w="3284092" h="2687367">
                <a:moveTo>
                  <a:pt x="0" y="0"/>
                </a:moveTo>
                <a:lnTo>
                  <a:pt x="3284093" y="0"/>
                </a:lnTo>
                <a:lnTo>
                  <a:pt x="3284093" y="2687367"/>
                </a:lnTo>
                <a:lnTo>
                  <a:pt x="0" y="2687367"/>
                </a:lnTo>
                <a:lnTo>
                  <a:pt x="0" y="0"/>
                </a:lnTo>
                <a:close/>
              </a:path>
            </a:pathLst>
          </a:custGeom>
          <a:blipFill>
            <a:blip r:embed="rId2">
              <a:extLst>
                <a:ext uri="{96DAC541-7B7A-43D3-8B79-37D633B846F1}">
                  <asvg:svgBlip xmlns:asvg="http://schemas.microsoft.com/office/drawing/2016/SVG/main" r:embed="rId3"/>
                </a:ext>
              </a:extLst>
            </a:blip>
            <a:stretch>
              <a:fillRect r="-132310" b="-191309"/>
            </a:stretch>
          </a:blipFill>
        </p:spPr>
      </p:sp>
      <p:sp>
        <p:nvSpPr>
          <p:cNvPr id="3" name="TextBox 3"/>
          <p:cNvSpPr txBox="1"/>
          <p:nvPr/>
        </p:nvSpPr>
        <p:spPr>
          <a:xfrm>
            <a:off x="4304627" y="762000"/>
            <a:ext cx="10550962" cy="1327150"/>
          </a:xfrm>
          <a:prstGeom prst="rect">
            <a:avLst/>
          </a:prstGeom>
        </p:spPr>
        <p:txBody>
          <a:bodyPr lIns="0" tIns="0" rIns="0" bIns="0" rtlCol="0" anchor="t">
            <a:spAutoFit/>
          </a:bodyPr>
          <a:lstStyle/>
          <a:p>
            <a:pPr algn="ctr">
              <a:lnSpc>
                <a:spcPts val="9799"/>
              </a:lnSpc>
            </a:pPr>
            <a:r>
              <a:rPr lang="en-US" sz="6999" dirty="0">
                <a:solidFill>
                  <a:srgbClr val="000000"/>
                </a:solidFill>
                <a:latin typeface="Times New Roman Bold"/>
                <a:ea typeface="Times New Roman Bold"/>
                <a:cs typeface="Times New Roman Bold"/>
                <a:sym typeface="Times New Roman Bold"/>
              </a:rPr>
              <a:t>PROBLEM STATEMENT</a:t>
            </a:r>
          </a:p>
        </p:txBody>
      </p:sp>
      <p:sp>
        <p:nvSpPr>
          <p:cNvPr id="4" name="TextBox 4"/>
          <p:cNvSpPr txBox="1"/>
          <p:nvPr/>
        </p:nvSpPr>
        <p:spPr>
          <a:xfrm>
            <a:off x="2765422" y="3072473"/>
            <a:ext cx="14078556" cy="6072945"/>
          </a:xfrm>
          <a:prstGeom prst="rect">
            <a:avLst/>
          </a:prstGeom>
        </p:spPr>
        <p:txBody>
          <a:bodyPr lIns="0" tIns="0" rIns="0" bIns="0" rtlCol="0" anchor="t">
            <a:spAutoFit/>
          </a:bodyPr>
          <a:lstStyle/>
          <a:p>
            <a:pPr algn="just">
              <a:lnSpc>
                <a:spcPts val="5288"/>
              </a:lnSpc>
            </a:pPr>
            <a:r>
              <a:rPr lang="en-US" sz="3800" dirty="0">
                <a:latin typeface="Canva Sans" panose="020B0604020202020204" charset="0"/>
              </a:rPr>
              <a:t>Current attendance systems, relying on manual methods like paper-based records and outdated technologies such as punch cards or RFID tags, are prone to significant inefficiencies. These methods are often error-prone and can be easily manipulated, leading to inaccuracies.ID cards or RFID tags can be lost, damaged, or misused by others. This results in unreliable attendance tracking and frequent data inaccuracies. An efficient, automated solution is needed to address these limitations.</a:t>
            </a:r>
            <a:endParaRPr lang="en-US" sz="3800" dirty="0">
              <a:solidFill>
                <a:srgbClr val="000000"/>
              </a:solidFill>
              <a:latin typeface="Canva Sans" panose="020B0604020202020204" charset="0"/>
              <a:ea typeface="Canva Sans"/>
              <a:cs typeface="Canva Sans"/>
              <a:sym typeface="Canva Sans"/>
            </a:endParaRPr>
          </a:p>
        </p:txBody>
      </p:sp>
      <p:sp>
        <p:nvSpPr>
          <p:cNvPr id="5" name="Freeform 5"/>
          <p:cNvSpPr/>
          <p:nvPr/>
        </p:nvSpPr>
        <p:spPr>
          <a:xfrm rot="5400000">
            <a:off x="13132484" y="530991"/>
            <a:ext cx="5686508" cy="4624525"/>
          </a:xfrm>
          <a:custGeom>
            <a:avLst/>
            <a:gdLst/>
            <a:ahLst/>
            <a:cxnLst/>
            <a:rect l="l" t="t" r="r" b="b"/>
            <a:pathLst>
              <a:path w="5686508" h="4624525">
                <a:moveTo>
                  <a:pt x="0" y="0"/>
                </a:moveTo>
                <a:lnTo>
                  <a:pt x="5686507" y="0"/>
                </a:lnTo>
                <a:lnTo>
                  <a:pt x="5686507" y="4624525"/>
                </a:lnTo>
                <a:lnTo>
                  <a:pt x="0" y="4624525"/>
                </a:lnTo>
                <a:lnTo>
                  <a:pt x="0" y="0"/>
                </a:lnTo>
                <a:close/>
              </a:path>
            </a:pathLst>
          </a:custGeom>
          <a:blipFill>
            <a:blip r:embed="rId2">
              <a:alphaModFix amt="51000"/>
              <a:extLst>
                <a:ext uri="{96DAC541-7B7A-43D3-8B79-37D633B846F1}">
                  <asvg:svgBlip xmlns:asvg="http://schemas.microsoft.com/office/drawing/2016/SVG/main" r:embed="rId3"/>
                </a:ext>
              </a:extLst>
            </a:blip>
            <a:stretch>
              <a:fillRect l="-58667" t="-100200"/>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B6E3F9-D39D-5FB0-0510-02826459E1E0}"/>
              </a:ext>
            </a:extLst>
          </p:cNvPr>
          <p:cNvGraphicFramePr>
            <a:graphicFrameLocks noGrp="1"/>
          </p:cNvGraphicFramePr>
          <p:nvPr>
            <p:extLst>
              <p:ext uri="{D42A27DB-BD31-4B8C-83A1-F6EECF244321}">
                <p14:modId xmlns:p14="http://schemas.microsoft.com/office/powerpoint/2010/main" val="1128189174"/>
              </p:ext>
            </p:extLst>
          </p:nvPr>
        </p:nvGraphicFramePr>
        <p:xfrm>
          <a:off x="876300" y="1866900"/>
          <a:ext cx="16535400" cy="6126480"/>
        </p:xfrm>
        <a:graphic>
          <a:graphicData uri="http://schemas.openxmlformats.org/drawingml/2006/table">
            <a:tbl>
              <a:tblPr firstRow="1" bandRow="1">
                <a:tableStyleId>{5C22544A-7EE6-4342-B048-85BDC9FD1C3A}</a:tableStyleId>
              </a:tblPr>
              <a:tblGrid>
                <a:gridCol w="597215">
                  <a:extLst>
                    <a:ext uri="{9D8B030D-6E8A-4147-A177-3AD203B41FA5}">
                      <a16:colId xmlns:a16="http://schemas.microsoft.com/office/drawing/2014/main" val="4279013954"/>
                    </a:ext>
                  </a:extLst>
                </a:gridCol>
                <a:gridCol w="3675817">
                  <a:extLst>
                    <a:ext uri="{9D8B030D-6E8A-4147-A177-3AD203B41FA5}">
                      <a16:colId xmlns:a16="http://schemas.microsoft.com/office/drawing/2014/main" val="2612973569"/>
                    </a:ext>
                  </a:extLst>
                </a:gridCol>
                <a:gridCol w="1577153">
                  <a:extLst>
                    <a:ext uri="{9D8B030D-6E8A-4147-A177-3AD203B41FA5}">
                      <a16:colId xmlns:a16="http://schemas.microsoft.com/office/drawing/2014/main" val="3616852614"/>
                    </a:ext>
                  </a:extLst>
                </a:gridCol>
                <a:gridCol w="3058519">
                  <a:extLst>
                    <a:ext uri="{9D8B030D-6E8A-4147-A177-3AD203B41FA5}">
                      <a16:colId xmlns:a16="http://schemas.microsoft.com/office/drawing/2014/main" val="1255631106"/>
                    </a:ext>
                  </a:extLst>
                </a:gridCol>
                <a:gridCol w="2542232">
                  <a:extLst>
                    <a:ext uri="{9D8B030D-6E8A-4147-A177-3AD203B41FA5}">
                      <a16:colId xmlns:a16="http://schemas.microsoft.com/office/drawing/2014/main" val="2209178619"/>
                    </a:ext>
                  </a:extLst>
                </a:gridCol>
                <a:gridCol w="2542232">
                  <a:extLst>
                    <a:ext uri="{9D8B030D-6E8A-4147-A177-3AD203B41FA5}">
                      <a16:colId xmlns:a16="http://schemas.microsoft.com/office/drawing/2014/main" val="3137052329"/>
                    </a:ext>
                  </a:extLst>
                </a:gridCol>
                <a:gridCol w="2542232">
                  <a:extLst>
                    <a:ext uri="{9D8B030D-6E8A-4147-A177-3AD203B41FA5}">
                      <a16:colId xmlns:a16="http://schemas.microsoft.com/office/drawing/2014/main" val="4215402381"/>
                    </a:ext>
                  </a:extLst>
                </a:gridCol>
              </a:tblGrid>
              <a:tr h="1226593">
                <a:tc>
                  <a:txBody>
                    <a:bodyPr/>
                    <a:lstStyle/>
                    <a:p>
                      <a:endParaRPr lang="en-IN" dirty="0">
                        <a:solidFill>
                          <a:schemeClr val="tx1"/>
                        </a:solidFill>
                      </a:endParaRPr>
                    </a:p>
                    <a:p>
                      <a:pPr algn="ctr"/>
                      <a:endParaRPr lang="en-IN" dirty="0">
                        <a:solidFill>
                          <a:schemeClr val="tx1"/>
                        </a:solidFill>
                      </a:endParaRPr>
                    </a:p>
                    <a:p>
                      <a:pPr algn="ctr"/>
                      <a:r>
                        <a:rPr lang="en-IN" dirty="0">
                          <a:solidFill>
                            <a:schemeClr val="tx1"/>
                          </a:solidFill>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p>
                      <a:pPr algn="ctr"/>
                      <a:endParaRPr lang="en-IN" dirty="0">
                        <a:solidFill>
                          <a:schemeClr val="tx1"/>
                        </a:solidFill>
                      </a:endParaRPr>
                    </a:p>
                    <a:p>
                      <a:pPr algn="ctr"/>
                      <a:r>
                        <a:rPr lang="en-IN" dirty="0">
                          <a:solidFill>
                            <a:schemeClr val="tx1"/>
                          </a:solidFill>
                        </a:rPr>
                        <a:t>   Paper Title</a:t>
                      </a:r>
                    </a:p>
                    <a:p>
                      <a:pPr algn="ctr"/>
                      <a:endParaRPr lang="en-IN" dirty="0">
                        <a:solidFill>
                          <a:schemeClr val="tx1"/>
                        </a:solidFill>
                      </a:endParaRPr>
                    </a:p>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a:t>
                      </a:r>
                    </a:p>
                    <a:p>
                      <a:r>
                        <a:rPr lang="en-IN" dirty="0">
                          <a:solidFill>
                            <a:schemeClr val="tx1"/>
                          </a:solidFill>
                        </a:rPr>
                        <a:t>    </a:t>
                      </a:r>
                    </a:p>
                    <a:p>
                      <a:pPr algn="ctr"/>
                      <a:r>
                        <a:rPr lang="en-IN" dirty="0">
                          <a:solidFill>
                            <a:schemeClr val="tx1"/>
                          </a:solidFill>
                        </a:rPr>
                        <a:t> Year  of  Publish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dirty="0">
                        <a:solidFill>
                          <a:schemeClr val="tx1"/>
                        </a:solidFill>
                      </a:endParaRPr>
                    </a:p>
                    <a:p>
                      <a:pPr algn="ctr"/>
                      <a:endParaRPr lang="en-IN" dirty="0">
                        <a:solidFill>
                          <a:schemeClr val="tx1"/>
                        </a:solidFill>
                      </a:endParaRPr>
                    </a:p>
                    <a:p>
                      <a:pPr algn="ctr"/>
                      <a:r>
                        <a:rPr lang="en-IN" dirty="0">
                          <a:solidFill>
                            <a:schemeClr val="tx1"/>
                          </a:solidFill>
                        </a:rPr>
                        <a:t> 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p>
                      <a:endParaRPr lang="en-IN" dirty="0">
                        <a:solidFill>
                          <a:schemeClr val="tx1"/>
                        </a:solidFill>
                      </a:endParaRPr>
                    </a:p>
                    <a:p>
                      <a:pPr algn="ctr"/>
                      <a:r>
                        <a:rPr lang="en-IN" dirty="0">
                          <a:solidFill>
                            <a:schemeClr val="tx1"/>
                          </a:solidFill>
                        </a:rPr>
                        <a:t>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p>
                      <a:endParaRPr lang="en-IN" dirty="0">
                        <a:solidFill>
                          <a:schemeClr val="tx1"/>
                        </a:solidFill>
                      </a:endParaRPr>
                    </a:p>
                    <a:p>
                      <a:pPr algn="ctr"/>
                      <a:r>
                        <a:rPr lang="en-IN" dirty="0">
                          <a:solidFill>
                            <a:schemeClr val="tx1"/>
                          </a:solidFill>
                        </a:rPr>
                        <a:t> Merits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p>
                      <a:endParaRPr lang="en-IN" dirty="0">
                        <a:solidFill>
                          <a:schemeClr val="tx1"/>
                        </a:solidFill>
                      </a:endParaRPr>
                    </a:p>
                    <a:p>
                      <a:pPr algn="ctr"/>
                      <a:r>
                        <a:rPr lang="en-IN" dirty="0">
                          <a:solidFill>
                            <a:schemeClr val="tx1"/>
                          </a:solidFill>
                        </a:rPr>
                        <a:t>Demerits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9987977"/>
                  </a:ext>
                </a:extLst>
              </a:tr>
              <a:tr h="4480559">
                <a:tc>
                  <a:txBody>
                    <a:bodyPr/>
                    <a:lstStyle/>
                    <a:p>
                      <a:r>
                        <a:rPr lang="en-IN"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strike="noStrike" kern="1200" baseline="0" dirty="0">
                          <a:solidFill>
                            <a:schemeClr val="dk1"/>
                          </a:solidFill>
                          <a:latin typeface="+mn-lt"/>
                          <a:ea typeface="+mn-ea"/>
                          <a:cs typeface="+mn-cs"/>
                        </a:rPr>
                        <a:t>Online attendance system based on facial</a:t>
                      </a:r>
                    </a:p>
                    <a:p>
                      <a:r>
                        <a:rPr lang="en-US" sz="2000" b="0" i="0" u="none" strike="noStrike" kern="1200" baseline="0" dirty="0">
                          <a:solidFill>
                            <a:schemeClr val="dk1"/>
                          </a:solidFill>
                          <a:latin typeface="+mn-lt"/>
                          <a:ea typeface="+mn-ea"/>
                          <a:cs typeface="+mn-cs"/>
                        </a:rPr>
                        <a:t>recognition with face mask detection</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b="1" dirty="0">
                          <a:solidFill>
                            <a:schemeClr val="tx1"/>
                          </a:solidFil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dirty="0"/>
                        <a:t>Muhammad Haikal Mohd Kamil, </a:t>
                      </a:r>
                      <a:r>
                        <a:rPr lang="en-IN" sz="2000" dirty="0" err="1"/>
                        <a:t>Norliza</a:t>
                      </a:r>
                      <a:r>
                        <a:rPr lang="en-IN" sz="2000" dirty="0"/>
                        <a:t> </a:t>
                      </a:r>
                      <a:r>
                        <a:rPr lang="en-IN" sz="2000" dirty="0" err="1"/>
                        <a:t>Zaini</a:t>
                      </a:r>
                      <a:r>
                        <a:rPr lang="en-IN" sz="2000" dirty="0"/>
                        <a:t>, </a:t>
                      </a:r>
                      <a:r>
                        <a:rPr lang="en-IN" sz="2000" dirty="0" err="1"/>
                        <a:t>Lucyantie</a:t>
                      </a:r>
                      <a:r>
                        <a:rPr lang="en-IN" sz="2000" dirty="0"/>
                        <a:t> </a:t>
                      </a:r>
                      <a:r>
                        <a:rPr lang="en-IN" sz="2000" dirty="0" err="1"/>
                        <a:t>Mazalan</a:t>
                      </a:r>
                      <a:r>
                        <a:rPr lang="en-IN" sz="2000" dirty="0"/>
                        <a:t>, Afiq Harith Ahamad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000" b="1" dirty="0"/>
                        <a:t>Open cv </a:t>
                      </a:r>
                      <a:r>
                        <a:rPr lang="en-US" sz="2000" b="0" dirty="0"/>
                        <a:t>for processing images.</a:t>
                      </a:r>
                    </a:p>
                    <a:p>
                      <a:pPr algn="l"/>
                      <a:endParaRPr lang="en-US" sz="2000" b="0" dirty="0"/>
                    </a:p>
                    <a:p>
                      <a:pPr algn="l"/>
                      <a:r>
                        <a:rPr lang="en-US" sz="2000" b="0" dirty="0"/>
                        <a:t>pretrained model for feature extraction.</a:t>
                      </a:r>
                    </a:p>
                    <a:p>
                      <a:pPr algn="l"/>
                      <a:endParaRPr lang="en-US" sz="2000" b="0" dirty="0"/>
                    </a:p>
                    <a:p>
                      <a:r>
                        <a:rPr lang="en-US" sz="2000" b="1" dirty="0"/>
                        <a:t>(SVM) </a:t>
                      </a:r>
                      <a:r>
                        <a:rPr lang="en-US" sz="2000" b="0" dirty="0"/>
                        <a:t>Support Vector Machine.</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t>Web-based access:</a:t>
                      </a:r>
                      <a:r>
                        <a:rPr lang="en-US" sz="2000" dirty="0"/>
                        <a:t> Users can access the system through a browser without the need to install special software.</a:t>
                      </a:r>
                    </a:p>
                    <a:p>
                      <a:endParaRPr lang="en-US" sz="2000" dirty="0"/>
                    </a:p>
                    <a:p>
                      <a:r>
                        <a:rPr lang="en-US" sz="2000" dirty="0"/>
                        <a:t>Only fewer samples are required to train the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t>Limited Accuracy:</a:t>
                      </a:r>
                      <a:r>
                        <a:rPr lang="en-US" sz="2000" dirty="0"/>
                        <a:t> The system achieves </a:t>
                      </a:r>
                      <a:r>
                        <a:rPr lang="en-US" sz="2000" b="1" dirty="0"/>
                        <a:t>81.8% accuracy for face recognition</a:t>
                      </a:r>
                      <a:r>
                        <a:rPr lang="en-US" sz="2000" dirty="0"/>
                        <a:t> and </a:t>
                      </a:r>
                      <a:r>
                        <a:rPr lang="en-US" sz="2000" b="1" dirty="0"/>
                        <a:t>80% for mask detection</a:t>
                      </a:r>
                      <a:r>
                        <a:rPr lang="en-US" sz="2000" dirty="0"/>
                        <a:t>, which are relatively modest. These numbers suggest that the system might not be entirely reliable in certain environments.</a:t>
                      </a:r>
                    </a:p>
                    <a:p>
                      <a:endParaRPr lang="en-US" sz="2000" dirty="0"/>
                    </a:p>
                    <a:p>
                      <a:r>
                        <a:rPr lang="en-US" sz="2000" b="1" dirty="0"/>
                        <a:t>Dependent on lighting conditions.</a:t>
                      </a:r>
                    </a:p>
                    <a:p>
                      <a:endParaRPr lang="en-IN"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0198615"/>
                  </a:ext>
                </a:extLst>
              </a:tr>
            </a:tbl>
          </a:graphicData>
        </a:graphic>
      </p:graphicFrame>
      <p:sp>
        <p:nvSpPr>
          <p:cNvPr id="4" name="TextBox 3">
            <a:extLst>
              <a:ext uri="{FF2B5EF4-FFF2-40B4-BE49-F238E27FC236}">
                <a16:creationId xmlns:a16="http://schemas.microsoft.com/office/drawing/2014/main" id="{8CC53659-07DB-E68D-7845-624103EADF48}"/>
              </a:ext>
            </a:extLst>
          </p:cNvPr>
          <p:cNvSpPr txBox="1"/>
          <p:nvPr/>
        </p:nvSpPr>
        <p:spPr>
          <a:xfrm>
            <a:off x="4038600" y="342900"/>
            <a:ext cx="9601200" cy="1081515"/>
          </a:xfrm>
          <a:prstGeom prst="rect">
            <a:avLst/>
          </a:prstGeom>
          <a:noFill/>
        </p:spPr>
        <p:txBody>
          <a:bodyPr wrap="square">
            <a:spAutoFit/>
          </a:bodyPr>
          <a:lstStyle/>
          <a:p>
            <a:pPr algn="ctr">
              <a:lnSpc>
                <a:spcPts val="8444"/>
              </a:lnSpc>
            </a:pPr>
            <a:r>
              <a:rPr lang="en-US" sz="6030" dirty="0">
                <a:solidFill>
                  <a:srgbClr val="000000"/>
                </a:solidFill>
                <a:latin typeface="Times New Roman Bold"/>
                <a:ea typeface="Times New Roman Bold"/>
                <a:cs typeface="Times New Roman Bold"/>
                <a:sym typeface="Times New Roman Bold"/>
              </a:rPr>
              <a:t>  LITERATURE  REVIEW</a:t>
            </a:r>
          </a:p>
        </p:txBody>
      </p:sp>
    </p:spTree>
    <p:extLst>
      <p:ext uri="{BB962C8B-B14F-4D97-AF65-F5344CB8AC3E}">
        <p14:creationId xmlns:p14="http://schemas.microsoft.com/office/powerpoint/2010/main" val="350029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3EC73E-3522-8CBE-75EC-A50A8B63F979}"/>
              </a:ext>
            </a:extLst>
          </p:cNvPr>
          <p:cNvGraphicFramePr>
            <a:graphicFrameLocks noGrp="1"/>
          </p:cNvGraphicFramePr>
          <p:nvPr>
            <p:extLst>
              <p:ext uri="{D42A27DB-BD31-4B8C-83A1-F6EECF244321}">
                <p14:modId xmlns:p14="http://schemas.microsoft.com/office/powerpoint/2010/main" val="1569860728"/>
              </p:ext>
            </p:extLst>
          </p:nvPr>
        </p:nvGraphicFramePr>
        <p:xfrm>
          <a:off x="800100" y="1333500"/>
          <a:ext cx="16687799" cy="6550336"/>
        </p:xfrm>
        <a:graphic>
          <a:graphicData uri="http://schemas.openxmlformats.org/drawingml/2006/table">
            <a:tbl>
              <a:tblPr firstRow="1" bandRow="1">
                <a:tableStyleId>{5C22544A-7EE6-4342-B048-85BDC9FD1C3A}</a:tableStyleId>
              </a:tblPr>
              <a:tblGrid>
                <a:gridCol w="1186337">
                  <a:extLst>
                    <a:ext uri="{9D8B030D-6E8A-4147-A177-3AD203B41FA5}">
                      <a16:colId xmlns:a16="http://schemas.microsoft.com/office/drawing/2014/main" val="483190035"/>
                    </a:ext>
                  </a:extLst>
                </a:gridCol>
                <a:gridCol w="3318585">
                  <a:extLst>
                    <a:ext uri="{9D8B030D-6E8A-4147-A177-3AD203B41FA5}">
                      <a16:colId xmlns:a16="http://schemas.microsoft.com/office/drawing/2014/main" val="4259286039"/>
                    </a:ext>
                  </a:extLst>
                </a:gridCol>
                <a:gridCol w="1566929">
                  <a:extLst>
                    <a:ext uri="{9D8B030D-6E8A-4147-A177-3AD203B41FA5}">
                      <a16:colId xmlns:a16="http://schemas.microsoft.com/office/drawing/2014/main" val="4250505636"/>
                    </a:ext>
                  </a:extLst>
                </a:gridCol>
                <a:gridCol w="3038692">
                  <a:extLst>
                    <a:ext uri="{9D8B030D-6E8A-4147-A177-3AD203B41FA5}">
                      <a16:colId xmlns:a16="http://schemas.microsoft.com/office/drawing/2014/main" val="1631030181"/>
                    </a:ext>
                  </a:extLst>
                </a:gridCol>
                <a:gridCol w="2525752">
                  <a:extLst>
                    <a:ext uri="{9D8B030D-6E8A-4147-A177-3AD203B41FA5}">
                      <a16:colId xmlns:a16="http://schemas.microsoft.com/office/drawing/2014/main" val="3826590004"/>
                    </a:ext>
                  </a:extLst>
                </a:gridCol>
                <a:gridCol w="2525752">
                  <a:extLst>
                    <a:ext uri="{9D8B030D-6E8A-4147-A177-3AD203B41FA5}">
                      <a16:colId xmlns:a16="http://schemas.microsoft.com/office/drawing/2014/main" val="2894271872"/>
                    </a:ext>
                  </a:extLst>
                </a:gridCol>
                <a:gridCol w="2525752">
                  <a:extLst>
                    <a:ext uri="{9D8B030D-6E8A-4147-A177-3AD203B41FA5}">
                      <a16:colId xmlns:a16="http://schemas.microsoft.com/office/drawing/2014/main" val="1997049478"/>
                    </a:ext>
                  </a:extLst>
                </a:gridCol>
              </a:tblGrid>
              <a:tr h="3275168">
                <a:tc>
                  <a:txBody>
                    <a:bodyPr/>
                    <a:lstStyle/>
                    <a:p>
                      <a:r>
                        <a:rPr lang="en-US"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strike="noStrike" kern="1200" baseline="0" dirty="0">
                          <a:solidFill>
                            <a:schemeClr val="dk1"/>
                          </a:solidFill>
                          <a:latin typeface="+mn-lt"/>
                          <a:ea typeface="+mn-ea"/>
                          <a:cs typeface="+mn-cs"/>
                        </a:rPr>
                        <a:t>Student attendance with face recognition (LBPH or CNN)</a:t>
                      </a:r>
                    </a:p>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b="1" dirty="0">
                          <a:solidFill>
                            <a:schemeClr val="tx1"/>
                          </a:solidFil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Andre Budiman, Fabiana, Ricky </a:t>
                      </a:r>
                      <a:r>
                        <a:rPr lang="en-US" sz="2000" b="0" dirty="0" err="1">
                          <a:solidFill>
                            <a:schemeClr val="tx1"/>
                          </a:solidFill>
                        </a:rPr>
                        <a:t>Aryatama</a:t>
                      </a:r>
                      <a:r>
                        <a:rPr lang="en-US" sz="2000" b="0" dirty="0">
                          <a:solidFill>
                            <a:schemeClr val="tx1"/>
                          </a:solidFill>
                        </a:rPr>
                        <a:t> </a:t>
                      </a:r>
                      <a:r>
                        <a:rPr lang="en-US" sz="2000" b="0" dirty="0" err="1">
                          <a:solidFill>
                            <a:schemeClr val="tx1"/>
                          </a:solidFill>
                        </a:rPr>
                        <a:t>Yaputera</a:t>
                      </a:r>
                      <a:r>
                        <a:rPr lang="en-US" sz="2000" b="0" dirty="0">
                          <a:solidFill>
                            <a:schemeClr val="tx1"/>
                          </a:solidFill>
                        </a:rPr>
                        <a:t>, Said </a:t>
                      </a:r>
                      <a:r>
                        <a:rPr lang="en-US" sz="2000" b="0" dirty="0" err="1">
                          <a:solidFill>
                            <a:schemeClr val="tx1"/>
                          </a:solidFill>
                        </a:rPr>
                        <a:t>Achmad</a:t>
                      </a:r>
                      <a:r>
                        <a:rPr lang="en-US" sz="2000" b="0" dirty="0">
                          <a:solidFill>
                            <a:schemeClr val="tx1"/>
                          </a:solidFill>
                        </a:rPr>
                        <a:t>, Aditya Kurniawan</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rPr>
                        <a:t>CNN </a:t>
                      </a:r>
                      <a:r>
                        <a:rPr lang="en-US" sz="2000" b="0" dirty="0">
                          <a:solidFill>
                            <a:schemeClr val="tx1"/>
                          </a:solidFill>
                        </a:rPr>
                        <a:t>(Convolutional Neural Network) and</a:t>
                      </a:r>
                      <a:r>
                        <a:rPr lang="en-US" sz="2000" dirty="0">
                          <a:solidFill>
                            <a:schemeClr val="tx1"/>
                          </a:solidFill>
                        </a:rPr>
                        <a:t> </a:t>
                      </a:r>
                      <a:r>
                        <a:rPr lang="en-US" sz="2000" b="1" dirty="0">
                          <a:solidFill>
                            <a:schemeClr val="tx1"/>
                          </a:solidFill>
                        </a:rPr>
                        <a:t>LBPH </a:t>
                      </a:r>
                      <a:r>
                        <a:rPr lang="en-US" sz="2000" b="0" dirty="0">
                          <a:solidFill>
                            <a:schemeClr val="tx1"/>
                          </a:solidFill>
                        </a:rPr>
                        <a:t>(Local Binary Pattern Histogram)</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Better Performance with Large Datasets (CNN),Front and Side Face Detection (LBPH)</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rPr>
                        <a:t>Computationally Expensive (CNN):</a:t>
                      </a:r>
                      <a:r>
                        <a:rPr lang="en-US" sz="2000" dirty="0">
                          <a:solidFill>
                            <a:schemeClr val="tx1"/>
                          </a:solidFill>
                        </a:rPr>
                        <a:t> </a:t>
                      </a:r>
                      <a:r>
                        <a:rPr lang="en-US" sz="2000" b="0" dirty="0">
                          <a:solidFill>
                            <a:schemeClr val="tx1"/>
                          </a:solidFill>
                        </a:rPr>
                        <a:t>Due to its complex architecture, CNN requires more computational power, which can be a challenge for low-resource environments.</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175700"/>
                  </a:ext>
                </a:extLst>
              </a:tr>
              <a:tr h="3275168">
                <a:tc>
                  <a:txBody>
                    <a:bodyPr/>
                    <a:lstStyle/>
                    <a:p>
                      <a:r>
                        <a:rPr lang="en-US" b="1" dirty="0">
                          <a:solidFill>
                            <a:schemeClr val="tx1"/>
                          </a:solidFill>
                        </a:rPr>
                        <a:t>3</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Face Recognition Based Attendance System Using Real Time Data </a:t>
                      </a:r>
                      <a:endParaRPr lang="en-IN" sz="2000" b="0" dirty="0">
                        <a:solidFill>
                          <a:schemeClr val="tx1"/>
                        </a:solidFill>
                      </a:endParaRPr>
                    </a:p>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b="1" dirty="0">
                          <a:solidFill>
                            <a:schemeClr val="tx1"/>
                          </a:solidFil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rPr>
                        <a:t>Aditya </a:t>
                      </a:r>
                      <a:r>
                        <a:rPr lang="en-IN" sz="2000" b="0" dirty="0" err="1">
                          <a:solidFill>
                            <a:schemeClr val="tx1"/>
                          </a:solidFill>
                        </a:rPr>
                        <a:t>UmalkarShivang</a:t>
                      </a:r>
                      <a:r>
                        <a:rPr lang="en-IN" sz="2000" b="0" dirty="0">
                          <a:solidFill>
                            <a:schemeClr val="tx1"/>
                          </a:solidFill>
                        </a:rPr>
                        <a:t> Singh </a:t>
                      </a:r>
                      <a:r>
                        <a:rPr lang="en-IN" sz="2000" b="0" dirty="0" err="1">
                          <a:solidFill>
                            <a:schemeClr val="tx1"/>
                          </a:solidFill>
                        </a:rPr>
                        <a:t>ManhasImaz</a:t>
                      </a:r>
                      <a:r>
                        <a:rPr lang="en-IN" sz="2000" b="0" dirty="0">
                          <a:solidFill>
                            <a:schemeClr val="tx1"/>
                          </a:solidFill>
                        </a:rPr>
                        <a:t> </a:t>
                      </a:r>
                      <a:r>
                        <a:rPr lang="en-IN" sz="2000" b="0" dirty="0" err="1">
                          <a:solidFill>
                            <a:schemeClr val="tx1"/>
                          </a:solidFill>
                        </a:rPr>
                        <a:t>ChandiwalaNarendra</a:t>
                      </a:r>
                      <a:r>
                        <a:rPr lang="en-IN" sz="2000" b="0" dirty="0">
                          <a:solidFill>
                            <a:schemeClr val="tx1"/>
                          </a:solidFill>
                        </a:rPr>
                        <a:t> Bhagat​</a:t>
                      </a: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err="1">
                          <a:solidFill>
                            <a:schemeClr val="tx1"/>
                          </a:solidFill>
                        </a:rPr>
                        <a:t>Haar</a:t>
                      </a:r>
                      <a:r>
                        <a:rPr lang="en-US" sz="2000" b="0" dirty="0">
                          <a:solidFill>
                            <a:schemeClr val="tx1"/>
                          </a:solidFill>
                        </a:rPr>
                        <a:t> Cascade in </a:t>
                      </a:r>
                      <a:r>
                        <a:rPr lang="en-US" sz="2000" b="0" dirty="0" err="1">
                          <a:solidFill>
                            <a:schemeClr val="tx1"/>
                          </a:solidFill>
                        </a:rPr>
                        <a:t>Opencv</a:t>
                      </a:r>
                      <a:r>
                        <a:rPr lang="en-US" sz="2000" b="0" dirty="0">
                          <a:solidFill>
                            <a:schemeClr val="tx1"/>
                          </a:solidFill>
                        </a:rPr>
                        <a:t>,</a:t>
                      </a:r>
                    </a:p>
                    <a:p>
                      <a:r>
                        <a:rPr lang="en-US" sz="2000" b="0" dirty="0">
                          <a:solidFill>
                            <a:schemeClr val="tx1"/>
                          </a:solidFill>
                        </a:rPr>
                        <a:t>K-Nearest Neighbor </a:t>
                      </a:r>
                      <a:r>
                        <a:rPr lang="en-US" sz="2000" b="1" dirty="0">
                          <a:solidFill>
                            <a:schemeClr val="tx1"/>
                          </a:solidFill>
                        </a:rPr>
                        <a:t>(KNN)</a:t>
                      </a:r>
                      <a:endParaRPr lang="en-IN" sz="2000" b="0" dirty="0">
                        <a:solidFill>
                          <a:schemeClr val="tx1"/>
                        </a:solidFill>
                      </a:endParaRP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Increased Accuracy: </a:t>
                      </a:r>
                      <a:r>
                        <a:rPr lang="en-US" sz="2000" b="0" dirty="0">
                          <a:solidFill>
                            <a:schemeClr val="tx1"/>
                          </a:solidFill>
                        </a:rPr>
                        <a:t>Reliance on biometric data reduces the chances of errors and proxy attendance.</a:t>
                      </a:r>
                      <a:endParaRPr lang="en-IN" sz="2000" b="0" dirty="0">
                        <a:solidFill>
                          <a:schemeClr val="tx1"/>
                        </a:solidFill>
                      </a:endParaRP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Privacy Concerns: </a:t>
                      </a:r>
                      <a:r>
                        <a:rPr lang="en-US" sz="2000" b="0" dirty="0">
                          <a:solidFill>
                            <a:schemeClr val="tx1"/>
                          </a:solidFill>
                        </a:rPr>
                        <a:t>Issues related to storing biometric data.</a:t>
                      </a:r>
                      <a:endParaRPr lang="en-IN" sz="2000" b="0" dirty="0">
                        <a:solidFill>
                          <a:schemeClr val="tx1"/>
                        </a:solidFill>
                      </a:endParaRP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0644915"/>
                  </a:ext>
                </a:extLst>
              </a:tr>
            </a:tbl>
          </a:graphicData>
        </a:graphic>
      </p:graphicFrame>
    </p:spTree>
    <p:extLst>
      <p:ext uri="{BB962C8B-B14F-4D97-AF65-F5344CB8AC3E}">
        <p14:creationId xmlns:p14="http://schemas.microsoft.com/office/powerpoint/2010/main" val="61262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3EC73E-3522-8CBE-75EC-A50A8B63F979}"/>
              </a:ext>
            </a:extLst>
          </p:cNvPr>
          <p:cNvGraphicFramePr>
            <a:graphicFrameLocks noGrp="1"/>
          </p:cNvGraphicFramePr>
          <p:nvPr>
            <p:extLst>
              <p:ext uri="{D42A27DB-BD31-4B8C-83A1-F6EECF244321}">
                <p14:modId xmlns:p14="http://schemas.microsoft.com/office/powerpoint/2010/main" val="1919947214"/>
              </p:ext>
            </p:extLst>
          </p:nvPr>
        </p:nvGraphicFramePr>
        <p:xfrm>
          <a:off x="800100" y="1866900"/>
          <a:ext cx="16687799" cy="5273040"/>
        </p:xfrm>
        <a:graphic>
          <a:graphicData uri="http://schemas.openxmlformats.org/drawingml/2006/table">
            <a:tbl>
              <a:tblPr firstRow="1" bandRow="1">
                <a:tableStyleId>{5C22544A-7EE6-4342-B048-85BDC9FD1C3A}</a:tableStyleId>
              </a:tblPr>
              <a:tblGrid>
                <a:gridCol w="1186337">
                  <a:extLst>
                    <a:ext uri="{9D8B030D-6E8A-4147-A177-3AD203B41FA5}">
                      <a16:colId xmlns:a16="http://schemas.microsoft.com/office/drawing/2014/main" val="483190035"/>
                    </a:ext>
                  </a:extLst>
                </a:gridCol>
                <a:gridCol w="3318585">
                  <a:extLst>
                    <a:ext uri="{9D8B030D-6E8A-4147-A177-3AD203B41FA5}">
                      <a16:colId xmlns:a16="http://schemas.microsoft.com/office/drawing/2014/main" val="4259286039"/>
                    </a:ext>
                  </a:extLst>
                </a:gridCol>
                <a:gridCol w="1362478">
                  <a:extLst>
                    <a:ext uri="{9D8B030D-6E8A-4147-A177-3AD203B41FA5}">
                      <a16:colId xmlns:a16="http://schemas.microsoft.com/office/drawing/2014/main" val="4250505636"/>
                    </a:ext>
                  </a:extLst>
                </a:gridCol>
                <a:gridCol w="2362200">
                  <a:extLst>
                    <a:ext uri="{9D8B030D-6E8A-4147-A177-3AD203B41FA5}">
                      <a16:colId xmlns:a16="http://schemas.microsoft.com/office/drawing/2014/main" val="1631030181"/>
                    </a:ext>
                  </a:extLst>
                </a:gridCol>
                <a:gridCol w="3406695">
                  <a:extLst>
                    <a:ext uri="{9D8B030D-6E8A-4147-A177-3AD203B41FA5}">
                      <a16:colId xmlns:a16="http://schemas.microsoft.com/office/drawing/2014/main" val="3826590004"/>
                    </a:ext>
                  </a:extLst>
                </a:gridCol>
                <a:gridCol w="2525752">
                  <a:extLst>
                    <a:ext uri="{9D8B030D-6E8A-4147-A177-3AD203B41FA5}">
                      <a16:colId xmlns:a16="http://schemas.microsoft.com/office/drawing/2014/main" val="2894271872"/>
                    </a:ext>
                  </a:extLst>
                </a:gridCol>
                <a:gridCol w="2525752">
                  <a:extLst>
                    <a:ext uri="{9D8B030D-6E8A-4147-A177-3AD203B41FA5}">
                      <a16:colId xmlns:a16="http://schemas.microsoft.com/office/drawing/2014/main" val="1997049478"/>
                    </a:ext>
                  </a:extLst>
                </a:gridCol>
              </a:tblGrid>
              <a:tr h="3275168">
                <a:tc>
                  <a:txBody>
                    <a:bodyPr/>
                    <a:lstStyle/>
                    <a:p>
                      <a:r>
                        <a:rPr lang="en-US" dirty="0">
                          <a:solidFill>
                            <a:schemeClr val="tx1"/>
                          </a:solidFill>
                        </a:rPr>
                        <a:t>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Automatic attendance system based on CNN–LSTM and face recognition</a:t>
                      </a:r>
                      <a:endParaRPr lang="en-IN" sz="2000" b="0" dirty="0">
                        <a:solidFill>
                          <a:schemeClr val="tx1"/>
                        </a:solidFill>
                      </a:endParaRPr>
                    </a:p>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b="1" dirty="0">
                          <a:solidFill>
                            <a:schemeClr val="tx1"/>
                          </a:solidFil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Ashish Kumar Shukla, Archana Shukla,  </a:t>
                      </a:r>
                      <a:r>
                        <a:rPr lang="en-US" sz="2000" b="0" dirty="0" err="1">
                          <a:solidFill>
                            <a:schemeClr val="tx1"/>
                          </a:solidFill>
                        </a:rPr>
                        <a:t>Raghvendra</a:t>
                      </a:r>
                      <a:r>
                        <a:rPr lang="en-US" sz="2000" b="0" dirty="0">
                          <a:solidFill>
                            <a:schemeClr val="tx1"/>
                          </a:solidFill>
                        </a:rPr>
                        <a:t> Singh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b="0" dirty="0">
                          <a:solidFill>
                            <a:schemeClr val="tx1"/>
                          </a:solidFill>
                        </a:rPr>
                        <a:t>Convolutional </a:t>
                      </a:r>
                      <a:r>
                        <a:rPr lang="en-IN" sz="2000" b="0" dirty="0" err="1">
                          <a:solidFill>
                            <a:schemeClr val="tx1"/>
                          </a:solidFill>
                        </a:rPr>
                        <a:t>Nueral</a:t>
                      </a:r>
                      <a:r>
                        <a:rPr lang="en-IN" sz="2000" b="0" dirty="0">
                          <a:solidFill>
                            <a:schemeClr val="tx1"/>
                          </a:solidFill>
                        </a:rPr>
                        <a:t> Network-LSTM(Long Short Term Memory),</a:t>
                      </a:r>
                    </a:p>
                    <a:p>
                      <a:r>
                        <a:rPr lang="en-IN" sz="2000" b="0" dirty="0">
                          <a:solidFill>
                            <a:schemeClr val="tx1"/>
                          </a:solidFill>
                        </a:rPr>
                        <a:t>HOG(Histogram of Oriented Gradients).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It achieves an impressive face recognition accuracy of 92.82%, surpassing the performance of state-of-the-art methods used in similar applications with faster runtime of 6.93 s.</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b="0" dirty="0">
                          <a:solidFill>
                            <a:schemeClr val="tx1"/>
                          </a:solidFill>
                        </a:rPr>
                        <a:t>Needs Large Sample Size.</a:t>
                      </a:r>
                    </a:p>
                    <a:p>
                      <a:r>
                        <a:rPr lang="en-US" sz="2000" b="1" dirty="0">
                          <a:solidFill>
                            <a:schemeClr val="tx1"/>
                          </a:solidFill>
                        </a:rPr>
                        <a:t>Computationally Intensive</a:t>
                      </a:r>
                      <a:r>
                        <a:rPr lang="en-US" sz="2000" dirty="0">
                          <a:solidFill>
                            <a:schemeClr val="tx1"/>
                          </a:solidFill>
                        </a:rPr>
                        <a:t>: </a:t>
                      </a:r>
                      <a:r>
                        <a:rPr lang="en-US" sz="2000" b="0" dirty="0">
                          <a:solidFill>
                            <a:schemeClr val="tx1"/>
                          </a:solidFill>
                        </a:rPr>
                        <a:t>Training LSTMs can be resource-heavy and time-consuming.</a:t>
                      </a:r>
                    </a:p>
                    <a:p>
                      <a:r>
                        <a:rPr lang="en-US" sz="2000" b="0" dirty="0">
                          <a:solidFill>
                            <a:schemeClr val="tx1"/>
                          </a:solidFill>
                        </a:rPr>
                        <a:t>High performance metrics like precision, recall, and accuracy could be a sign of overfitting, especially if the model performs exceptionally well on the training data but not as well on unseen data.</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175700"/>
                  </a:ext>
                </a:extLst>
              </a:tr>
            </a:tbl>
          </a:graphicData>
        </a:graphic>
      </p:graphicFrame>
    </p:spTree>
    <p:extLst>
      <p:ext uri="{BB962C8B-B14F-4D97-AF65-F5344CB8AC3E}">
        <p14:creationId xmlns:p14="http://schemas.microsoft.com/office/powerpoint/2010/main" val="58744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3EC73E-3522-8CBE-75EC-A50A8B63F979}"/>
              </a:ext>
            </a:extLst>
          </p:cNvPr>
          <p:cNvGraphicFramePr>
            <a:graphicFrameLocks noGrp="1"/>
          </p:cNvGraphicFramePr>
          <p:nvPr>
            <p:extLst>
              <p:ext uri="{D42A27DB-BD31-4B8C-83A1-F6EECF244321}">
                <p14:modId xmlns:p14="http://schemas.microsoft.com/office/powerpoint/2010/main" val="393836231"/>
              </p:ext>
            </p:extLst>
          </p:nvPr>
        </p:nvGraphicFramePr>
        <p:xfrm>
          <a:off x="914400" y="1083690"/>
          <a:ext cx="16687799" cy="8064630"/>
        </p:xfrm>
        <a:graphic>
          <a:graphicData uri="http://schemas.openxmlformats.org/drawingml/2006/table">
            <a:tbl>
              <a:tblPr firstRow="1" bandRow="1">
                <a:tableStyleId>{5C22544A-7EE6-4342-B048-85BDC9FD1C3A}</a:tableStyleId>
              </a:tblPr>
              <a:tblGrid>
                <a:gridCol w="1186337">
                  <a:extLst>
                    <a:ext uri="{9D8B030D-6E8A-4147-A177-3AD203B41FA5}">
                      <a16:colId xmlns:a16="http://schemas.microsoft.com/office/drawing/2014/main" val="483190035"/>
                    </a:ext>
                  </a:extLst>
                </a:gridCol>
                <a:gridCol w="3318585">
                  <a:extLst>
                    <a:ext uri="{9D8B030D-6E8A-4147-A177-3AD203B41FA5}">
                      <a16:colId xmlns:a16="http://schemas.microsoft.com/office/drawing/2014/main" val="4259286039"/>
                    </a:ext>
                  </a:extLst>
                </a:gridCol>
                <a:gridCol w="1362478">
                  <a:extLst>
                    <a:ext uri="{9D8B030D-6E8A-4147-A177-3AD203B41FA5}">
                      <a16:colId xmlns:a16="http://schemas.microsoft.com/office/drawing/2014/main" val="4250505636"/>
                    </a:ext>
                  </a:extLst>
                </a:gridCol>
                <a:gridCol w="2362200">
                  <a:extLst>
                    <a:ext uri="{9D8B030D-6E8A-4147-A177-3AD203B41FA5}">
                      <a16:colId xmlns:a16="http://schemas.microsoft.com/office/drawing/2014/main" val="1631030181"/>
                    </a:ext>
                  </a:extLst>
                </a:gridCol>
                <a:gridCol w="3406695">
                  <a:extLst>
                    <a:ext uri="{9D8B030D-6E8A-4147-A177-3AD203B41FA5}">
                      <a16:colId xmlns:a16="http://schemas.microsoft.com/office/drawing/2014/main" val="3826590004"/>
                    </a:ext>
                  </a:extLst>
                </a:gridCol>
                <a:gridCol w="2525752">
                  <a:extLst>
                    <a:ext uri="{9D8B030D-6E8A-4147-A177-3AD203B41FA5}">
                      <a16:colId xmlns:a16="http://schemas.microsoft.com/office/drawing/2014/main" val="2894271872"/>
                    </a:ext>
                  </a:extLst>
                </a:gridCol>
                <a:gridCol w="2525752">
                  <a:extLst>
                    <a:ext uri="{9D8B030D-6E8A-4147-A177-3AD203B41FA5}">
                      <a16:colId xmlns:a16="http://schemas.microsoft.com/office/drawing/2014/main" val="1997049478"/>
                    </a:ext>
                  </a:extLst>
                </a:gridCol>
              </a:tblGrid>
              <a:tr h="4669410">
                <a:tc>
                  <a:txBody>
                    <a:bodyPr/>
                    <a:lstStyle/>
                    <a:p>
                      <a:r>
                        <a:rPr lang="en-US" b="1" dirty="0">
                          <a:solidFill>
                            <a:schemeClr val="tx1"/>
                          </a:solidFill>
                        </a:rPr>
                        <a:t>5</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AI-Based Face Recognition Attendance System</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dirty="0">
                          <a:solidFill>
                            <a:schemeClr val="tx1"/>
                          </a:solidFill>
                        </a:rPr>
                        <a:t> </a:t>
                      </a:r>
                      <a:r>
                        <a:rPr lang="en-IN" sz="2000" dirty="0">
                          <a:solidFill>
                            <a:schemeClr val="tx1"/>
                          </a:solidFill>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b="0" dirty="0">
                          <a:solidFill>
                            <a:schemeClr val="tx1"/>
                          </a:solidFill>
                        </a:rPr>
                        <a:t>Kamal G. Oladele  , </a:t>
                      </a:r>
                      <a:r>
                        <a:rPr lang="en-IN" sz="2000" b="0" dirty="0" err="1">
                          <a:solidFill>
                            <a:schemeClr val="tx1"/>
                          </a:solidFill>
                        </a:rPr>
                        <a:t>Edidiong</a:t>
                      </a:r>
                      <a:r>
                        <a:rPr lang="en-IN" sz="2000" b="0" dirty="0">
                          <a:solidFill>
                            <a:schemeClr val="tx1"/>
                          </a:solidFill>
                        </a:rPr>
                        <a:t> J. </a:t>
                      </a:r>
                      <a:r>
                        <a:rPr lang="en-IN" sz="2000" b="0" dirty="0" err="1">
                          <a:solidFill>
                            <a:schemeClr val="tx1"/>
                          </a:solidFill>
                        </a:rPr>
                        <a:t>Iseh</a:t>
                      </a:r>
                      <a:r>
                        <a:rPr lang="en-IN" sz="2000" b="0" dirty="0">
                          <a:solidFill>
                            <a:schemeClr val="tx1"/>
                          </a:solidFill>
                        </a:rPr>
                        <a:t> , Jamal O. Oladele  , Pawan R. </a:t>
                      </a:r>
                      <a:r>
                        <a:rPr lang="en-IN" sz="2000" b="0" dirty="0" err="1">
                          <a:solidFill>
                            <a:schemeClr val="tx1"/>
                          </a:solidFill>
                        </a:rPr>
                        <a:t>Bhaladhare</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O</a:t>
                      </a:r>
                      <a:r>
                        <a:rPr lang="en-IN" sz="2000" b="0" dirty="0">
                          <a:solidFill>
                            <a:schemeClr val="tx1"/>
                          </a:solidFill>
                        </a:rPr>
                        <a:t>pen CV,</a:t>
                      </a:r>
                    </a:p>
                    <a:p>
                      <a:r>
                        <a:rPr lang="en-IN" sz="2000" b="0" dirty="0">
                          <a:solidFill>
                            <a:schemeClr val="tx1"/>
                          </a:solidFill>
                        </a:rPr>
                        <a:t>Insight face library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Accurate Aggregation,</a:t>
                      </a:r>
                    </a:p>
                    <a:p>
                      <a:r>
                        <a:rPr lang="en-US" sz="2000" b="0" dirty="0">
                          <a:solidFill>
                            <a:schemeClr val="tx1"/>
                          </a:solidFill>
                        </a:rPr>
                        <a:t>Enhanced Decision Making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rPr>
                        <a:t>High Initial Costs: </a:t>
                      </a:r>
                      <a:r>
                        <a:rPr lang="en-US" sz="2000" b="0" dirty="0">
                          <a:solidFill>
                            <a:schemeClr val="tx1"/>
                          </a:solidFill>
                        </a:rPr>
                        <a:t>Deploying the system may require significant investment in hardware, software, and setup, especially for smaller organizations. </a:t>
                      </a:r>
                      <a:r>
                        <a:rPr lang="en-US" sz="2000" b="1" dirty="0">
                          <a:solidFill>
                            <a:schemeClr val="tx1"/>
                          </a:solidFill>
                        </a:rPr>
                        <a:t>Vulnerability to Spoofing</a:t>
                      </a:r>
                      <a:r>
                        <a:rPr lang="en-US" sz="2000" b="0" dirty="0">
                          <a:solidFill>
                            <a:schemeClr val="tx1"/>
                          </a:solidFill>
                        </a:rPr>
                        <a:t>: Without anti-spoofing measures, the system might be tricked by photos or videos of registered individuals.</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4705307"/>
                  </a:ext>
                </a:extLst>
              </a:tr>
              <a:tr h="3395220">
                <a:tc>
                  <a:txBody>
                    <a:bodyPr/>
                    <a:lstStyle/>
                    <a:p>
                      <a:r>
                        <a:rPr lang="en-US" b="1" dirty="0">
                          <a:solidFill>
                            <a:schemeClr val="tx1"/>
                          </a:solidFill>
                        </a:rPr>
                        <a:t>6</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t>Development of an Improved Convolutional Neural Network for an Automated Face-Based University Attendance System</a:t>
                      </a:r>
                      <a:endParaRPr lang="en-IN" sz="2000" dirty="0">
                        <a:solidFill>
                          <a:schemeClr val="tx1"/>
                        </a:solidFill>
                      </a:endParaRPr>
                    </a:p>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b="1" dirty="0"/>
                        <a:t>2023</a:t>
                      </a:r>
                      <a:endParaRPr lang="en-IN"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dirty="0"/>
                        <a:t>Olufemi S. Ojo , Mayowa O. </a:t>
                      </a:r>
                      <a:r>
                        <a:rPr lang="en-IN" sz="2000" dirty="0" err="1"/>
                        <a:t>Oyediran</a:t>
                      </a:r>
                      <a:r>
                        <a:rPr lang="en-IN" sz="2000" dirty="0"/>
                        <a:t> , Babatunde J. </a:t>
                      </a:r>
                      <a:r>
                        <a:rPr lang="en-IN" sz="2000" dirty="0" err="1"/>
                        <a:t>Bamgbade</a:t>
                      </a:r>
                      <a:r>
                        <a:rPr lang="en-IN" sz="2000" dirty="0"/>
                        <a:t> ID , </a:t>
                      </a:r>
                      <a:r>
                        <a:rPr lang="en-IN" sz="2000" dirty="0" err="1"/>
                        <a:t>Abidemi</a:t>
                      </a:r>
                      <a:r>
                        <a:rPr lang="en-IN" sz="2000" dirty="0"/>
                        <a:t> Emmanuel Adeniyi ID , Godwin </a:t>
                      </a:r>
                      <a:r>
                        <a:rPr lang="en-IN" sz="2000" dirty="0" err="1"/>
                        <a:t>Nse</a:t>
                      </a:r>
                      <a:r>
                        <a:rPr lang="en-IN" sz="2000" dirty="0"/>
                        <a:t> </a:t>
                      </a:r>
                      <a:r>
                        <a:rPr lang="en-IN" sz="2000" dirty="0" err="1"/>
                        <a:t>Ebong</a:t>
                      </a:r>
                      <a:r>
                        <a:rPr lang="en-IN" sz="2000" dirty="0"/>
                        <a:t> ID  , and Sunday Adeola </a:t>
                      </a:r>
                      <a:r>
                        <a:rPr lang="en-IN" sz="2000" dirty="0" err="1"/>
                        <a:t>Ajagbe</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rPr>
                        <a:t>Open CV,</a:t>
                      </a:r>
                    </a:p>
                    <a:p>
                      <a:r>
                        <a:rPr lang="en-IN" sz="2000" dirty="0">
                          <a:solidFill>
                            <a:schemeClr val="tx1"/>
                          </a:solidFill>
                        </a:rPr>
                        <a:t>Convolutional Neural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dirty="0">
                          <a:solidFill>
                            <a:schemeClr val="tx1"/>
                          </a:solidFill>
                        </a:rPr>
                        <a:t>Improved Accuracy of 96.49%,</a:t>
                      </a:r>
                    </a:p>
                    <a:p>
                      <a:r>
                        <a:rPr lang="en-IN" sz="2000" dirty="0">
                          <a:solidFill>
                            <a:schemeClr val="tx1"/>
                          </a:solidFill>
                        </a:rPr>
                        <a:t>Robustness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dirty="0">
                          <a:solidFill>
                            <a:schemeClr val="tx1"/>
                          </a:solidFill>
                        </a:rPr>
                        <a:t>High Computational Cost</a:t>
                      </a:r>
                      <a:r>
                        <a:rPr lang="en-IN" sz="2000" b="0" dirty="0">
                          <a:solidFill>
                            <a:schemeClr val="tx1"/>
                          </a:solidFill>
                        </a:rPr>
                        <a:t>,</a:t>
                      </a:r>
                      <a:r>
                        <a:rPr lang="en-US" sz="2000" b="1" dirty="0">
                          <a:solidFill>
                            <a:schemeClr val="tx1"/>
                          </a:solidFill>
                        </a:rPr>
                        <a:t> False Rejections</a:t>
                      </a:r>
                      <a:r>
                        <a:rPr lang="en-US" sz="2000" dirty="0">
                          <a:solidFill>
                            <a:schemeClr val="tx1"/>
                          </a:solidFill>
                        </a:rPr>
                        <a:t>: The system had a False Rejection Rate (FRR) of 3.51%.</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175700"/>
                  </a:ext>
                </a:extLst>
              </a:tr>
            </a:tbl>
          </a:graphicData>
        </a:graphic>
      </p:graphicFrame>
    </p:spTree>
    <p:extLst>
      <p:ext uri="{BB962C8B-B14F-4D97-AF65-F5344CB8AC3E}">
        <p14:creationId xmlns:p14="http://schemas.microsoft.com/office/powerpoint/2010/main" val="220162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3EC73E-3522-8CBE-75EC-A50A8B63F979}"/>
              </a:ext>
            </a:extLst>
          </p:cNvPr>
          <p:cNvGraphicFramePr>
            <a:graphicFrameLocks noGrp="1"/>
          </p:cNvGraphicFramePr>
          <p:nvPr>
            <p:extLst>
              <p:ext uri="{D42A27DB-BD31-4B8C-83A1-F6EECF244321}">
                <p14:modId xmlns:p14="http://schemas.microsoft.com/office/powerpoint/2010/main" val="716283303"/>
              </p:ext>
            </p:extLst>
          </p:nvPr>
        </p:nvGraphicFramePr>
        <p:xfrm>
          <a:off x="800100" y="1866900"/>
          <a:ext cx="16687799" cy="5791200"/>
        </p:xfrm>
        <a:graphic>
          <a:graphicData uri="http://schemas.openxmlformats.org/drawingml/2006/table">
            <a:tbl>
              <a:tblPr firstRow="1" bandRow="1">
                <a:tableStyleId>{5C22544A-7EE6-4342-B048-85BDC9FD1C3A}</a:tableStyleId>
              </a:tblPr>
              <a:tblGrid>
                <a:gridCol w="1186337">
                  <a:extLst>
                    <a:ext uri="{9D8B030D-6E8A-4147-A177-3AD203B41FA5}">
                      <a16:colId xmlns:a16="http://schemas.microsoft.com/office/drawing/2014/main" val="483190035"/>
                    </a:ext>
                  </a:extLst>
                </a:gridCol>
                <a:gridCol w="3309463">
                  <a:extLst>
                    <a:ext uri="{9D8B030D-6E8A-4147-A177-3AD203B41FA5}">
                      <a16:colId xmlns:a16="http://schemas.microsoft.com/office/drawing/2014/main" val="4259286039"/>
                    </a:ext>
                  </a:extLst>
                </a:gridCol>
                <a:gridCol w="1371600">
                  <a:extLst>
                    <a:ext uri="{9D8B030D-6E8A-4147-A177-3AD203B41FA5}">
                      <a16:colId xmlns:a16="http://schemas.microsoft.com/office/drawing/2014/main" val="4250505636"/>
                    </a:ext>
                  </a:extLst>
                </a:gridCol>
                <a:gridCol w="2362200">
                  <a:extLst>
                    <a:ext uri="{9D8B030D-6E8A-4147-A177-3AD203B41FA5}">
                      <a16:colId xmlns:a16="http://schemas.microsoft.com/office/drawing/2014/main" val="1631030181"/>
                    </a:ext>
                  </a:extLst>
                </a:gridCol>
                <a:gridCol w="3406695">
                  <a:extLst>
                    <a:ext uri="{9D8B030D-6E8A-4147-A177-3AD203B41FA5}">
                      <a16:colId xmlns:a16="http://schemas.microsoft.com/office/drawing/2014/main" val="3826590004"/>
                    </a:ext>
                  </a:extLst>
                </a:gridCol>
                <a:gridCol w="2525752">
                  <a:extLst>
                    <a:ext uri="{9D8B030D-6E8A-4147-A177-3AD203B41FA5}">
                      <a16:colId xmlns:a16="http://schemas.microsoft.com/office/drawing/2014/main" val="2894271872"/>
                    </a:ext>
                  </a:extLst>
                </a:gridCol>
                <a:gridCol w="2525752">
                  <a:extLst>
                    <a:ext uri="{9D8B030D-6E8A-4147-A177-3AD203B41FA5}">
                      <a16:colId xmlns:a16="http://schemas.microsoft.com/office/drawing/2014/main" val="1997049478"/>
                    </a:ext>
                  </a:extLst>
                </a:gridCol>
              </a:tblGrid>
              <a:tr h="2895600">
                <a:tc>
                  <a:txBody>
                    <a:bodyPr/>
                    <a:lstStyle/>
                    <a:p>
                      <a:r>
                        <a:rPr lang="en-US" b="1" dirty="0">
                          <a:solidFill>
                            <a:schemeClr val="tx1"/>
                          </a:solidFill>
                        </a:rPr>
                        <a:t>7</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a:solidFill>
                            <a:schemeClr val="tx1"/>
                          </a:solidFill>
                        </a:rPr>
                        <a:t>Face Recognition-Based Automatic Attendance System in a Smart Classroom </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dirty="0">
                          <a:solidFill>
                            <a:schemeClr val="tx1"/>
                          </a:solidFill>
                        </a:rPr>
                        <a:t> </a:t>
                      </a:r>
                      <a:r>
                        <a:rPr lang="en-IN" sz="2000" dirty="0">
                          <a:solidFill>
                            <a:schemeClr val="tx1"/>
                          </a:solidFil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b="0" dirty="0">
                          <a:solidFill>
                            <a:schemeClr val="tx1"/>
                          </a:solidFill>
                        </a:rPr>
                        <a:t>Ahmad S. Lateef , Mohammed Y. Kamil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b="0" dirty="0">
                          <a:solidFill>
                            <a:schemeClr val="tx1"/>
                          </a:solidFill>
                        </a:rPr>
                        <a:t>HOG(Histogram of Oriented Gradients),</a:t>
                      </a:r>
                    </a:p>
                    <a:p>
                      <a:r>
                        <a:rPr lang="en-IN" sz="2000" b="0" dirty="0">
                          <a:solidFill>
                            <a:schemeClr val="tx1"/>
                          </a:solidFill>
                        </a:rPr>
                        <a:t>LBPH(Local Binary Pattern Histogram)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rPr>
                        <a:t>Simultaneous Detection</a:t>
                      </a:r>
                      <a:r>
                        <a:rPr lang="en-US" sz="2000" b="0" dirty="0">
                          <a:solidFill>
                            <a:schemeClr val="tx1"/>
                          </a:solidFill>
                        </a:rPr>
                        <a:t>: It can detect multiple faces in a frame, enabling the system to handle group settings such as classrooms efficiently.</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chemeClr val="tx1"/>
                          </a:solidFill>
                        </a:rPr>
                        <a:t>Lighting Sensitivity</a:t>
                      </a:r>
                      <a:r>
                        <a:rPr lang="en-US" sz="2000" b="0" dirty="0">
                          <a:solidFill>
                            <a:schemeClr val="tx1"/>
                          </a:solidFill>
                        </a:rPr>
                        <a:t>: Like many visual recognition systems, the algorithm's performance can degrade in poor lighting conditions.</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4705307"/>
                  </a:ext>
                </a:extLst>
              </a:tr>
              <a:tr h="2895600">
                <a:tc>
                  <a:txBody>
                    <a:bodyPr/>
                    <a:lstStyle/>
                    <a:p>
                      <a:r>
                        <a:rPr lang="en-US" b="1" dirty="0">
                          <a:solidFill>
                            <a:schemeClr val="tx1"/>
                          </a:solidFill>
                        </a:rPr>
                        <a:t>8</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dk1"/>
                          </a:solidFill>
                          <a:latin typeface="+mn-lt"/>
                          <a:ea typeface="+mn-ea"/>
                          <a:cs typeface="+mn-cs"/>
                        </a:rPr>
                        <a:t>Automating attendance management in human resources: A design science approach using computer vision and facial recognition </a:t>
                      </a:r>
                      <a:endParaRPr lang="en-IN" sz="2000" dirty="0">
                        <a:solidFill>
                          <a:schemeClr val="tx1"/>
                        </a:solidFill>
                      </a:endParaRP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chemeClr val="tx1"/>
                          </a:solidFill>
                        </a:rPr>
                        <a:t>2024</a:t>
                      </a:r>
                    </a:p>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rPr>
                        <a:t>Bao-Thien Nguyen-Tat, Minh-Quoc Bui, Vuong M. Ngo</a:t>
                      </a: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000" b="1" dirty="0" err="1">
                          <a:solidFill>
                            <a:schemeClr val="tx1"/>
                          </a:solidFill>
                        </a:rPr>
                        <a:t>Haar</a:t>
                      </a:r>
                      <a:r>
                        <a:rPr lang="en-IN" sz="2000" b="1" dirty="0">
                          <a:solidFill>
                            <a:schemeClr val="tx1"/>
                          </a:solidFill>
                        </a:rPr>
                        <a:t> Cascade</a:t>
                      </a:r>
                      <a:r>
                        <a:rPr lang="en-IN" sz="2000" b="0" dirty="0">
                          <a:solidFill>
                            <a:schemeClr val="tx1"/>
                          </a:solidFill>
                        </a:rPr>
                        <a:t> combined with OpenCV2,</a:t>
                      </a:r>
                    </a:p>
                    <a:p>
                      <a:r>
                        <a:rPr lang="en-IN" sz="2000" b="1" dirty="0">
                          <a:solidFill>
                            <a:schemeClr val="tx1"/>
                          </a:solidFill>
                        </a:rPr>
                        <a:t>LBPH</a:t>
                      </a:r>
                      <a:r>
                        <a:rPr lang="en-IN" sz="2000" b="0" dirty="0">
                          <a:solidFill>
                            <a:schemeClr val="tx1"/>
                          </a:solidFill>
                        </a:rPr>
                        <a:t>(Local Binary Pattern Histogram)</a:t>
                      </a: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Scalability</a:t>
                      </a:r>
                      <a:r>
                        <a:rPr lang="en-US" sz="2000" b="0" dirty="0">
                          <a:solidFill>
                            <a:schemeClr val="tx1"/>
                          </a:solidFill>
                        </a:rPr>
                        <a:t>: Can be deployed in various settings like schools, offices, and small businesses.</a:t>
                      </a:r>
                      <a:endParaRPr lang="en-IN" sz="2000" b="0" dirty="0">
                        <a:solidFill>
                          <a:schemeClr val="tx1"/>
                        </a:solidFill>
                      </a:endParaRP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Lower accuracy in low-light conditions</a:t>
                      </a:r>
                      <a:r>
                        <a:rPr lang="en-US" sz="2000" b="0" dirty="0">
                          <a:solidFill>
                            <a:schemeClr val="tx1"/>
                          </a:solidFill>
                        </a:rPr>
                        <a:t>: The system’s accuracy drops significantly in low lighting, especially when users are wearing masks.</a:t>
                      </a:r>
                    </a:p>
                    <a:p>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6391464"/>
                  </a:ext>
                </a:extLst>
              </a:tr>
            </a:tbl>
          </a:graphicData>
        </a:graphic>
      </p:graphicFrame>
    </p:spTree>
    <p:extLst>
      <p:ext uri="{BB962C8B-B14F-4D97-AF65-F5344CB8AC3E}">
        <p14:creationId xmlns:p14="http://schemas.microsoft.com/office/powerpoint/2010/main" val="399339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810500"/>
            <a:ext cx="5791200" cy="2476500"/>
          </a:xfrm>
          <a:custGeom>
            <a:avLst/>
            <a:gdLst/>
            <a:ahLst/>
            <a:cxnLst/>
            <a:rect l="l" t="t" r="r" b="b"/>
            <a:pathLst>
              <a:path w="4726697" h="2518907">
                <a:moveTo>
                  <a:pt x="0" y="0"/>
                </a:moveTo>
                <a:lnTo>
                  <a:pt x="4726697" y="0"/>
                </a:lnTo>
                <a:lnTo>
                  <a:pt x="4726697" y="2518907"/>
                </a:lnTo>
                <a:lnTo>
                  <a:pt x="0" y="2518907"/>
                </a:lnTo>
                <a:lnTo>
                  <a:pt x="0" y="0"/>
                </a:lnTo>
                <a:close/>
              </a:path>
            </a:pathLst>
          </a:custGeom>
          <a:blipFill>
            <a:blip r:embed="rId3">
              <a:alphaModFix amt="19999"/>
              <a:extLst>
                <a:ext uri="{96DAC541-7B7A-43D3-8B79-37D633B846F1}">
                  <asvg:svgBlip xmlns:asvg="http://schemas.microsoft.com/office/drawing/2016/SVG/main" r:embed="rId4"/>
                </a:ext>
              </a:extLst>
            </a:blip>
            <a:stretch>
              <a:fillRect l="-61139" b="-210273"/>
            </a:stretch>
          </a:blipFill>
        </p:spPr>
      </p:sp>
      <p:sp>
        <p:nvSpPr>
          <p:cNvPr id="5" name="TextBox 5"/>
          <p:cNvSpPr txBox="1"/>
          <p:nvPr/>
        </p:nvSpPr>
        <p:spPr>
          <a:xfrm>
            <a:off x="4758498" y="231775"/>
            <a:ext cx="8424102" cy="1152944"/>
          </a:xfrm>
          <a:prstGeom prst="rect">
            <a:avLst/>
          </a:prstGeom>
        </p:spPr>
        <p:txBody>
          <a:bodyPr wrap="square" lIns="0" tIns="0" rIns="0" bIns="0" rtlCol="0" anchor="t">
            <a:spAutoFit/>
          </a:bodyPr>
          <a:lstStyle/>
          <a:p>
            <a:pPr algn="ctr">
              <a:lnSpc>
                <a:spcPts val="9799"/>
              </a:lnSpc>
            </a:pPr>
            <a:r>
              <a:rPr lang="en-US" sz="6600" dirty="0">
                <a:solidFill>
                  <a:srgbClr val="000000"/>
                </a:solidFill>
                <a:latin typeface="Times New Roman Bold"/>
                <a:ea typeface="Times New Roman Bold"/>
                <a:cs typeface="Times New Roman Bold"/>
                <a:sym typeface="Times New Roman Bold"/>
              </a:rPr>
              <a:t>EXISTING SYSTEM</a:t>
            </a:r>
          </a:p>
        </p:txBody>
      </p:sp>
      <p:sp>
        <p:nvSpPr>
          <p:cNvPr id="6" name="Freeform 6"/>
          <p:cNvSpPr/>
          <p:nvPr/>
        </p:nvSpPr>
        <p:spPr>
          <a:xfrm rot="-5460823">
            <a:off x="14759545" y="-256816"/>
            <a:ext cx="3210259" cy="3790449"/>
          </a:xfrm>
          <a:custGeom>
            <a:avLst/>
            <a:gdLst/>
            <a:ahLst/>
            <a:cxnLst/>
            <a:rect l="l" t="t" r="r" b="b"/>
            <a:pathLst>
              <a:path w="3210259" h="3790449">
                <a:moveTo>
                  <a:pt x="0" y="0"/>
                </a:moveTo>
                <a:lnTo>
                  <a:pt x="3210259" y="0"/>
                </a:lnTo>
                <a:lnTo>
                  <a:pt x="3210259" y="3790449"/>
                </a:lnTo>
                <a:lnTo>
                  <a:pt x="0" y="3790449"/>
                </a:lnTo>
                <a:lnTo>
                  <a:pt x="0" y="0"/>
                </a:lnTo>
                <a:close/>
              </a:path>
            </a:pathLst>
          </a:custGeom>
          <a:blipFill>
            <a:blip r:embed="rId3">
              <a:extLst>
                <a:ext uri="{96DAC541-7B7A-43D3-8B79-37D633B846F1}">
                  <asvg:svgBlip xmlns:asvg="http://schemas.microsoft.com/office/drawing/2016/SVG/main" r:embed="rId4"/>
                </a:ext>
              </a:extLst>
            </a:blip>
            <a:stretch>
              <a:fillRect r="-137256" b="-106189"/>
            </a:stretch>
          </a:blipFill>
        </p:spPr>
      </p:sp>
      <p:graphicFrame>
        <p:nvGraphicFramePr>
          <p:cNvPr id="8" name="Table 7">
            <a:extLst>
              <a:ext uri="{FF2B5EF4-FFF2-40B4-BE49-F238E27FC236}">
                <a16:creationId xmlns:a16="http://schemas.microsoft.com/office/drawing/2014/main" id="{A8D1FEA8-851E-4517-66AE-7786DB6AE2CB}"/>
              </a:ext>
            </a:extLst>
          </p:cNvPr>
          <p:cNvGraphicFramePr>
            <a:graphicFrameLocks noGrp="1"/>
          </p:cNvGraphicFramePr>
          <p:nvPr>
            <p:extLst>
              <p:ext uri="{D42A27DB-BD31-4B8C-83A1-F6EECF244321}">
                <p14:modId xmlns:p14="http://schemas.microsoft.com/office/powerpoint/2010/main" val="49228867"/>
              </p:ext>
            </p:extLst>
          </p:nvPr>
        </p:nvGraphicFramePr>
        <p:xfrm>
          <a:off x="1752600" y="1384719"/>
          <a:ext cx="14478000" cy="8548551"/>
        </p:xfrm>
        <a:graphic>
          <a:graphicData uri="http://schemas.openxmlformats.org/drawingml/2006/table">
            <a:tbl>
              <a:tblPr firstRow="1" bandRow="1">
                <a:tableStyleId>{5C22544A-7EE6-4342-B048-85BDC9FD1C3A}</a:tableStyleId>
              </a:tblPr>
              <a:tblGrid>
                <a:gridCol w="4775200">
                  <a:extLst>
                    <a:ext uri="{9D8B030D-6E8A-4147-A177-3AD203B41FA5}">
                      <a16:colId xmlns:a16="http://schemas.microsoft.com/office/drawing/2014/main" val="1336241106"/>
                    </a:ext>
                  </a:extLst>
                </a:gridCol>
                <a:gridCol w="4851400">
                  <a:extLst>
                    <a:ext uri="{9D8B030D-6E8A-4147-A177-3AD203B41FA5}">
                      <a16:colId xmlns:a16="http://schemas.microsoft.com/office/drawing/2014/main" val="2422871780"/>
                    </a:ext>
                  </a:extLst>
                </a:gridCol>
                <a:gridCol w="4851400">
                  <a:extLst>
                    <a:ext uri="{9D8B030D-6E8A-4147-A177-3AD203B41FA5}">
                      <a16:colId xmlns:a16="http://schemas.microsoft.com/office/drawing/2014/main" val="1298300082"/>
                    </a:ext>
                  </a:extLst>
                </a:gridCol>
              </a:tblGrid>
              <a:tr h="1856707">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Attendance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Advantages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i="0" u="none" strike="noStrike" kern="1200" baseline="0" dirty="0">
                          <a:solidFill>
                            <a:schemeClr val="tx1"/>
                          </a:solidFill>
                          <a:latin typeface="+mn-lt"/>
                          <a:ea typeface="+mn-ea"/>
                          <a:cs typeface="+mn-cs"/>
                        </a:rPr>
                        <a:t>                       </a:t>
                      </a:r>
                      <a:r>
                        <a:rPr lang="en-IN" sz="2400" b="0" i="0" u="none" strike="noStrike" kern="1200" baseline="0" dirty="0">
                          <a:solidFill>
                            <a:schemeClr val="tx1"/>
                          </a:solidFill>
                          <a:latin typeface="Arial Black" panose="020B0A04020102020204" pitchFamily="34" charset="0"/>
                          <a:ea typeface="+mn-ea"/>
                          <a:cs typeface="+mn-cs"/>
                        </a:rPr>
                        <a:t>Disadvantages </a:t>
                      </a:r>
                      <a:r>
                        <a:rPr lang="en-IN" sz="1800" b="0" i="0" u="none" strike="noStrike" kern="1200" baseline="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746430"/>
                  </a:ext>
                </a:extLst>
              </a:tr>
              <a:tr h="2355847">
                <a:tc>
                  <a:txBody>
                    <a:bodyPr/>
                    <a:lstStyle/>
                    <a:p>
                      <a:endParaRPr lang="en-IN" dirty="0">
                        <a:solidFill>
                          <a:schemeClr val="tx1"/>
                        </a:solidFill>
                      </a:endParaRPr>
                    </a:p>
                    <a:p>
                      <a:endParaRPr lang="en-IN" dirty="0">
                        <a:solidFill>
                          <a:schemeClr val="tx1"/>
                        </a:solidFill>
                      </a:endParaRPr>
                    </a:p>
                    <a:p>
                      <a:r>
                        <a:rPr lang="en-IN" dirty="0">
                          <a:solidFill>
                            <a:schemeClr val="tx1"/>
                          </a:solidFill>
                        </a:rPr>
                        <a:t>          </a:t>
                      </a:r>
                      <a:r>
                        <a:rPr lang="en-IN" sz="2000" dirty="0">
                          <a:solidFill>
                            <a:schemeClr val="tx1"/>
                          </a:solidFill>
                          <a:latin typeface="Bahnschrift" panose="020B0502040204020203" pitchFamily="34" charset="0"/>
                        </a:rPr>
                        <a:t>Manual Attendance Marking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Simplicity</a:t>
                      </a:r>
                      <a:r>
                        <a:rPr lang="en-US" sz="2000" b="0" i="0" u="none" strike="noStrike" kern="1200" baseline="0" dirty="0">
                          <a:solidFill>
                            <a:schemeClr val="dk1"/>
                          </a:solidFill>
                          <a:latin typeface="+mn-lt"/>
                          <a:ea typeface="+mn-ea"/>
                          <a:cs typeface="+mn-cs"/>
                        </a:rPr>
                        <a:t>: No need for special equipment, only pen and paper.</a:t>
                      </a:r>
                    </a:p>
                    <a:p>
                      <a:r>
                        <a:rPr lang="en-US" sz="2000" b="1" i="0" u="none" strike="noStrike" kern="1200" baseline="0" dirty="0">
                          <a:solidFill>
                            <a:schemeClr val="dk1"/>
                          </a:solidFill>
                          <a:latin typeface="+mn-lt"/>
                          <a:ea typeface="+mn-ea"/>
                          <a:cs typeface="+mn-cs"/>
                        </a:rPr>
                        <a:t>No Technology Requirement</a:t>
                      </a:r>
                      <a:r>
                        <a:rPr lang="en-US" sz="2000" b="0" i="0" u="none" strike="noStrike" kern="1200" baseline="0" dirty="0">
                          <a:solidFill>
                            <a:schemeClr val="dk1"/>
                          </a:solidFill>
                          <a:latin typeface="+mn-lt"/>
                          <a:ea typeface="+mn-ea"/>
                          <a:cs typeface="+mn-cs"/>
                        </a:rPr>
                        <a:t>: Works in low-tech environments. </a:t>
                      </a:r>
                    </a:p>
                    <a:p>
                      <a:r>
                        <a:rPr lang="en-US" sz="2000" b="1" i="0" u="none" strike="noStrike" kern="1200" baseline="0" dirty="0">
                          <a:solidFill>
                            <a:schemeClr val="dk1"/>
                          </a:solidFill>
                          <a:latin typeface="+mn-lt"/>
                          <a:ea typeface="+mn-ea"/>
                          <a:cs typeface="+mn-cs"/>
                        </a:rPr>
                        <a:t>Customizable</a:t>
                      </a:r>
                      <a:r>
                        <a:rPr lang="en-US" sz="2000" b="0" i="0" u="none" strike="noStrike" kern="1200" baseline="0" dirty="0">
                          <a:solidFill>
                            <a:schemeClr val="dk1"/>
                          </a:solidFill>
                          <a:latin typeface="+mn-lt"/>
                          <a:ea typeface="+mn-ea"/>
                          <a:cs typeface="+mn-cs"/>
                        </a:rPr>
                        <a:t>: Easily adapted to various attendance policies. </a:t>
                      </a:r>
                      <a:r>
                        <a:rPr lang="en-US"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Error-prone</a:t>
                      </a:r>
                      <a:r>
                        <a:rPr lang="en-US" sz="2000" b="0" i="0" u="none" strike="noStrike" kern="1200" baseline="0" dirty="0">
                          <a:solidFill>
                            <a:schemeClr val="dk1"/>
                          </a:solidFill>
                          <a:latin typeface="+mn-lt"/>
                          <a:ea typeface="+mn-ea"/>
                          <a:cs typeface="+mn-cs"/>
                        </a:rPr>
                        <a:t>: High risk of human error or tampering (proxy attendance). </a:t>
                      </a:r>
                    </a:p>
                    <a:p>
                      <a:r>
                        <a:rPr lang="en-US" sz="20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10300"/>
                  </a:ext>
                </a:extLst>
              </a:tr>
              <a:tr h="1531837">
                <a:tc>
                  <a:txBody>
                    <a:bodyPr/>
                    <a:lstStyle/>
                    <a:p>
                      <a:endParaRPr lang="en-IN" sz="1800" b="0" i="0" u="none" strike="noStrike" kern="1200" baseline="0" dirty="0">
                        <a:solidFill>
                          <a:schemeClr val="dk1"/>
                        </a:solidFill>
                        <a:latin typeface="+mn-lt"/>
                        <a:ea typeface="+mn-ea"/>
                        <a:cs typeface="+mn-cs"/>
                      </a:endParaRPr>
                    </a:p>
                    <a:p>
                      <a:endParaRPr lang="en-IN" sz="2000" b="0" i="0" u="none" strike="noStrike" kern="1200" baseline="0" dirty="0">
                        <a:solidFill>
                          <a:schemeClr val="dk1"/>
                        </a:solidFill>
                        <a:latin typeface="+mn-lt"/>
                        <a:ea typeface="+mn-ea"/>
                        <a:cs typeface="+mn-cs"/>
                      </a:endParaRPr>
                    </a:p>
                    <a:p>
                      <a:r>
                        <a:rPr lang="en-IN" sz="2000" b="0" i="0" u="none" strike="noStrike" kern="1200" baseline="0" dirty="0">
                          <a:solidFill>
                            <a:schemeClr val="dk1"/>
                          </a:solidFill>
                          <a:latin typeface="+mn-lt"/>
                          <a:ea typeface="+mn-ea"/>
                          <a:cs typeface="+mn-cs"/>
                        </a:rPr>
                        <a:t>        </a:t>
                      </a:r>
                      <a:r>
                        <a:rPr lang="en-IN" sz="2000" b="0" i="0" u="none" strike="noStrike" kern="1200" baseline="0" dirty="0">
                          <a:solidFill>
                            <a:schemeClr val="dk1"/>
                          </a:solidFill>
                          <a:latin typeface="Bahnschrift" panose="020B0502040204020203" pitchFamily="34" charset="0"/>
                          <a:ea typeface="+mn-ea"/>
                          <a:cs typeface="+mn-cs"/>
                        </a:rPr>
                        <a:t>Biometric Attendance Marking </a:t>
                      </a:r>
                      <a:r>
                        <a:rPr lang="en-IN" sz="1800" b="0" i="0" u="none" strike="noStrike" kern="1200" baseline="0" dirty="0">
                          <a:solidFill>
                            <a:schemeClr val="dk1"/>
                          </a:solidFill>
                          <a:latin typeface="+mn-lt"/>
                          <a:ea typeface="+mn-ea"/>
                          <a:cs typeface="+mn-cs"/>
                        </a:rPr>
                        <a:t>	</a:t>
                      </a:r>
                    </a:p>
                    <a:p>
                      <a:endParaRPr lang="en-IN" dirty="0">
                        <a:solidFill>
                          <a:schemeClr val="tx1"/>
                        </a:solidFill>
                      </a:endParaRP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62058"/>
                  </a:ext>
                </a:extLst>
              </a:tr>
              <a:tr h="2573487">
                <a:tc>
                  <a:txBody>
                    <a:bodyPr/>
                    <a:lstStyle/>
                    <a:p>
                      <a:endParaRPr lang="en-IN" sz="2000" b="0" i="0" u="none" strike="noStrike" kern="1200" baseline="0" dirty="0">
                        <a:solidFill>
                          <a:schemeClr val="dk1"/>
                        </a:solidFill>
                        <a:latin typeface="+mn-lt"/>
                        <a:ea typeface="+mn-ea"/>
                        <a:cs typeface="+mn-cs"/>
                      </a:endParaRPr>
                    </a:p>
                    <a:p>
                      <a:r>
                        <a:rPr lang="en-IN" sz="2000" b="0" i="0" u="none" strike="noStrike" kern="1200" baseline="0" dirty="0">
                          <a:solidFill>
                            <a:schemeClr val="dk1"/>
                          </a:solidFill>
                          <a:latin typeface="+mn-lt"/>
                          <a:ea typeface="+mn-ea"/>
                          <a:cs typeface="+mn-cs"/>
                        </a:rPr>
                        <a:t>         </a:t>
                      </a:r>
                      <a:r>
                        <a:rPr lang="en-IN" sz="2000" b="0" i="0" u="none" strike="noStrike" kern="1200" baseline="0" dirty="0">
                          <a:solidFill>
                            <a:schemeClr val="dk1"/>
                          </a:solidFill>
                          <a:latin typeface="Bahnschrift" panose="020B0502040204020203" pitchFamily="34" charset="0"/>
                          <a:ea typeface="+mn-ea"/>
                          <a:cs typeface="+mn-cs"/>
                        </a:rPr>
                        <a:t>(A) Fingerprint-based </a:t>
                      </a:r>
                      <a:r>
                        <a:rPr lang="en-IN" sz="18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b="0" i="0" u="none" strike="noStrike" kern="1200" baseline="0" dirty="0">
                        <a:solidFill>
                          <a:schemeClr val="dk1"/>
                        </a:solidFill>
                        <a:latin typeface="+mn-lt"/>
                        <a:ea typeface="+mn-ea"/>
                        <a:cs typeface="+mn-cs"/>
                      </a:endParaRPr>
                    </a:p>
                    <a:p>
                      <a:r>
                        <a:rPr lang="en-US" sz="2000" b="1" i="0" u="none" strike="noStrike" kern="1200" baseline="0" dirty="0">
                          <a:solidFill>
                            <a:schemeClr val="dk1"/>
                          </a:solidFill>
                          <a:latin typeface="+mn-lt"/>
                          <a:ea typeface="+mn-ea"/>
                          <a:cs typeface="+mn-cs"/>
                        </a:rPr>
                        <a:t>Highly Accurate</a:t>
                      </a:r>
                      <a:r>
                        <a:rPr lang="en-US" sz="2000" b="0" i="0" u="none" strike="noStrike" kern="1200" baseline="0" dirty="0">
                          <a:solidFill>
                            <a:schemeClr val="dk1"/>
                          </a:solidFill>
                          <a:latin typeface="+mn-lt"/>
                          <a:ea typeface="+mn-ea"/>
                          <a:cs typeface="+mn-cs"/>
                        </a:rPr>
                        <a:t>: Unique fingerprint ensures authenticity. </a:t>
                      </a:r>
                    </a:p>
                    <a:p>
                      <a:r>
                        <a:rPr lang="en-IN" sz="2000" b="1" i="0" u="none" strike="noStrike" kern="1200" baseline="0" dirty="0">
                          <a:solidFill>
                            <a:schemeClr val="dk1"/>
                          </a:solidFill>
                          <a:latin typeface="+mn-lt"/>
                          <a:ea typeface="+mn-ea"/>
                          <a:cs typeface="+mn-cs"/>
                        </a:rPr>
                        <a:t>Fast</a:t>
                      </a:r>
                      <a:r>
                        <a:rPr lang="en-IN" sz="2000" b="0" i="0" u="none" strike="noStrike" kern="1200" baseline="0" dirty="0">
                          <a:solidFill>
                            <a:schemeClr val="dk1"/>
                          </a:solidFill>
                          <a:latin typeface="+mn-lt"/>
                          <a:ea typeface="+mn-ea"/>
                          <a:cs typeface="+mn-cs"/>
                        </a:rPr>
                        <a:t>: Quick scanning process. </a:t>
                      </a:r>
                      <a:r>
                        <a:rPr lang="en-IN" sz="18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i="0" u="none" strike="noStrike" kern="1200" baseline="0" dirty="0">
                          <a:solidFill>
                            <a:schemeClr val="dk1"/>
                          </a:solidFill>
                          <a:latin typeface="+mn-lt"/>
                          <a:ea typeface="+mn-ea"/>
                          <a:cs typeface="+mn-cs"/>
                        </a:rPr>
                        <a:t>Hygiene Issues</a:t>
                      </a:r>
                      <a:r>
                        <a:rPr lang="en-US" sz="2000" b="0" i="0" u="none" strike="noStrike" kern="1200" baseline="0" dirty="0">
                          <a:solidFill>
                            <a:schemeClr val="dk1"/>
                          </a:solidFill>
                          <a:latin typeface="+mn-lt"/>
                          <a:ea typeface="+mn-ea"/>
                          <a:cs typeface="+mn-cs"/>
                        </a:rPr>
                        <a:t>: Frequent contact with devices can lead to hygiene concerns. </a:t>
                      </a:r>
                    </a:p>
                    <a:p>
                      <a:r>
                        <a:rPr lang="en-US" sz="2000" b="1" i="0" u="none" strike="noStrike" kern="1200" baseline="0" dirty="0">
                          <a:solidFill>
                            <a:schemeClr val="dk1"/>
                          </a:solidFill>
                          <a:latin typeface="+mn-lt"/>
                          <a:ea typeface="+mn-ea"/>
                          <a:cs typeface="+mn-cs"/>
                        </a:rPr>
                        <a:t>False Negatives</a:t>
                      </a:r>
                      <a:r>
                        <a:rPr lang="en-US" sz="2000" b="0" i="0" u="none" strike="noStrike" kern="1200" baseline="0" dirty="0">
                          <a:solidFill>
                            <a:schemeClr val="dk1"/>
                          </a:solidFill>
                          <a:latin typeface="+mn-lt"/>
                          <a:ea typeface="+mn-ea"/>
                          <a:cs typeface="+mn-cs"/>
                        </a:rPr>
                        <a:t>: Dirty or wet fingers can cause false rejections. </a:t>
                      </a:r>
                    </a:p>
                    <a:p>
                      <a:r>
                        <a:rPr lang="en-US" sz="2000" b="1" i="0" u="none" strike="noStrike" kern="1200" baseline="0" dirty="0">
                          <a:solidFill>
                            <a:schemeClr val="dk1"/>
                          </a:solidFill>
                          <a:latin typeface="+mn-lt"/>
                          <a:ea typeface="+mn-ea"/>
                          <a:cs typeface="+mn-cs"/>
                        </a:rPr>
                        <a:t>Expensive</a:t>
                      </a:r>
                      <a:r>
                        <a:rPr lang="en-US" sz="2000" b="0" i="0" u="none" strike="noStrike" kern="1200" baseline="0" dirty="0">
                          <a:solidFill>
                            <a:schemeClr val="dk1"/>
                          </a:solidFill>
                          <a:latin typeface="+mn-lt"/>
                          <a:ea typeface="+mn-ea"/>
                          <a:cs typeface="+mn-cs"/>
                        </a:rPr>
                        <a:t>: Requires specialized equipment for scanning and software integration. </a:t>
                      </a:r>
                    </a:p>
                    <a:p>
                      <a:r>
                        <a:rPr lang="en-US" sz="2000" b="1" i="0" u="none" strike="noStrike" kern="1200" baseline="0" dirty="0">
                          <a:solidFill>
                            <a:schemeClr val="dk1"/>
                          </a:solidFill>
                          <a:latin typeface="+mn-lt"/>
                          <a:ea typeface="+mn-ea"/>
                          <a:cs typeface="+mn-cs"/>
                        </a:rPr>
                        <a:t>Proxy Attendance</a:t>
                      </a:r>
                      <a:r>
                        <a:rPr lang="en-US" sz="2000" b="0" i="0" u="none" strike="noStrike" kern="1200" baseline="0" dirty="0">
                          <a:solidFill>
                            <a:schemeClr val="dk1"/>
                          </a:solidFill>
                          <a:latin typeface="+mn-lt"/>
                          <a:ea typeface="+mn-ea"/>
                          <a:cs typeface="+mn-cs"/>
                        </a:rPr>
                        <a:t>: Making fake fingerprint leads to false entries. </a:t>
                      </a:r>
                      <a:r>
                        <a:rPr lang="en-US" sz="1800" b="0" i="0" u="none" strike="noStrike" kern="1200" baseline="0" dirty="0">
                          <a:solidFill>
                            <a:schemeClr val="dk1"/>
                          </a:solidFill>
                          <a:latin typeface="+mn-lt"/>
                          <a:ea typeface="+mn-ea"/>
                          <a:cs typeface="+mn-cs"/>
                        </a:rPr>
                        <a:t>	</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9334892"/>
                  </a:ext>
                </a:extLst>
              </a:tr>
            </a:tbl>
          </a:graphicData>
        </a:graphic>
      </p:graphicFrame>
    </p:spTree>
    <p:extLst>
      <p:ext uri="{BB962C8B-B14F-4D97-AF65-F5344CB8AC3E}">
        <p14:creationId xmlns:p14="http://schemas.microsoft.com/office/powerpoint/2010/main" val="370163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2931</Words>
  <Application>Microsoft Office PowerPoint</Application>
  <PresentationFormat>Custom</PresentationFormat>
  <Paragraphs>317</Paragraphs>
  <Slides>23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Black</vt:lpstr>
      <vt:lpstr>Arial</vt:lpstr>
      <vt:lpstr>Times New Roman Bold</vt:lpstr>
      <vt:lpstr>Bahnschrift</vt:lpstr>
      <vt:lpstr>Canva Sans Bold</vt:lpstr>
      <vt:lpstr>Calibri</vt:lpstr>
      <vt:lpstr>Canva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zeroreview</dc:title>
  <dc:creator>SRIDHAR E</dc:creator>
  <cp:lastModifiedBy>SRIDHAR E</cp:lastModifiedBy>
  <cp:revision>26</cp:revision>
  <dcterms:created xsi:type="dcterms:W3CDTF">2006-08-16T00:00:00Z</dcterms:created>
  <dcterms:modified xsi:type="dcterms:W3CDTF">2024-10-24T07:07:17Z</dcterms:modified>
  <dc:identifier>DAGOfiDNlQU</dc:identifier>
</cp:coreProperties>
</file>