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9" r:id="rId11"/>
    <p:sldId id="286" r:id="rId12"/>
    <p:sldId id="287" r:id="rId13"/>
    <p:sldId id="280" r:id="rId14"/>
    <p:sldId id="288" r:id="rId15"/>
    <p:sldId id="265" r:id="rId16"/>
    <p:sldId id="283" r:id="rId17"/>
    <p:sldId id="266" r:id="rId18"/>
    <p:sldId id="284" r:id="rId19"/>
    <p:sldId id="289" r:id="rId20"/>
    <p:sldId id="267" r:id="rId21"/>
    <p:sldId id="268" r:id="rId22"/>
    <p:sldId id="272" r:id="rId23"/>
    <p:sldId id="270" r:id="rId24"/>
    <p:sldId id="277" r:id="rId25"/>
    <p:sldId id="271" r:id="rId26"/>
    <p:sldId id="285" r:id="rId27"/>
    <p:sldId id="273" r:id="rId28"/>
    <p:sldId id="275" r:id="rId29"/>
  </p:sldIdLst>
  <p:sldSz cx="18288000" cy="10287000"/>
  <p:notesSz cx="6858000" cy="9144000"/>
  <p:embeddedFontLst>
    <p:embeddedFont>
      <p:font typeface="Playfair Display" panose="00000500000000000000" pitchFamily="2" charset="0"/>
      <p:regular r:id="rId30"/>
      <p:bold r:id="rId31"/>
      <p:italic r:id="rId32"/>
      <p:boldItalic r:id="rId33"/>
    </p:embeddedFont>
    <p:embeddedFont>
      <p:font typeface="Times New Roman Bold" panose="02020803070505020304" pitchFamily="18" charset="0"/>
      <p:regular r:id="rId34"/>
      <p:bold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22" autoAdjust="0"/>
  </p:normalViewPr>
  <p:slideViewPr>
    <p:cSldViewPr>
      <p:cViewPr varScale="1">
        <p:scale>
          <a:sx n="52" d="100"/>
          <a:sy n="52" d="100"/>
        </p:scale>
        <p:origin x="26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77861" y="3848100"/>
            <a:ext cx="16230600" cy="2999741"/>
          </a:xfrm>
          <a:prstGeom prst="rect">
            <a:avLst/>
          </a:prstGeom>
        </p:spPr>
        <p:txBody>
          <a:bodyPr lIns="0" tIns="0" rIns="0" bIns="0" rtlCol="0" anchor="t">
            <a:spAutoFit/>
          </a:bodyPr>
          <a:lstStyle/>
          <a:p>
            <a:pPr algn="just">
              <a:lnSpc>
                <a:spcPts val="7280"/>
              </a:lnSpc>
            </a:pPr>
            <a:r>
              <a:rPr lang="en-US" sz="8000" spc="40" dirty="0">
                <a:solidFill>
                  <a:srgbClr val="2B2C30"/>
                </a:solidFill>
                <a:latin typeface="Times New Roman"/>
                <a:ea typeface="Times New Roman"/>
                <a:cs typeface="Times New Roman"/>
                <a:sym typeface="Times New Roman"/>
              </a:rPr>
              <a:t>A Fuzzy Logic Approach for Trust Score Evaluation in Cloud Service Providers</a:t>
            </a:r>
          </a:p>
        </p:txBody>
      </p:sp>
      <p:sp>
        <p:nvSpPr>
          <p:cNvPr id="3" name="TextBox 3"/>
          <p:cNvSpPr txBox="1"/>
          <p:nvPr/>
        </p:nvSpPr>
        <p:spPr>
          <a:xfrm>
            <a:off x="1077861" y="1714500"/>
            <a:ext cx="16230600" cy="988284"/>
          </a:xfrm>
          <a:prstGeom prst="rect">
            <a:avLst/>
          </a:prstGeom>
        </p:spPr>
        <p:txBody>
          <a:bodyPr lIns="0" tIns="0" rIns="0" bIns="0" rtlCol="0" anchor="t">
            <a:spAutoFit/>
          </a:bodyPr>
          <a:lstStyle/>
          <a:p>
            <a:pPr algn="ctr">
              <a:lnSpc>
                <a:spcPts val="8400"/>
              </a:lnSpc>
              <a:spcBef>
                <a:spcPct val="0"/>
              </a:spcBef>
            </a:pPr>
            <a:r>
              <a:rPr lang="en-US" sz="6000" b="1" dirty="0">
                <a:ln w="12700">
                  <a:solidFill>
                    <a:schemeClr val="tx1"/>
                  </a:solidFill>
                </a:ln>
                <a:solidFill>
                  <a:srgbClr val="2B2C30"/>
                </a:solidFill>
                <a:latin typeface="Times New Roman Bold"/>
                <a:ea typeface="Times New Roman Bold"/>
                <a:cs typeface="Times New Roman Bold"/>
                <a:sym typeface="Times New Roman Bold"/>
              </a:rPr>
              <a:t>FINAL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A56AAC16-3A76-FD34-0155-1895B43F9B3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A33753A-1376-3595-2E84-3F9137A02AC8}"/>
              </a:ext>
            </a:extLst>
          </p:cNvPr>
          <p:cNvSpPr txBox="1"/>
          <p:nvPr/>
        </p:nvSpPr>
        <p:spPr>
          <a:xfrm>
            <a:off x="1219200" y="1104900"/>
            <a:ext cx="16306800" cy="7940635"/>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ii. Crypto Algorithms Used</a:t>
            </a:r>
          </a:p>
          <a:p>
            <a:pPr lvl="2" algn="just"/>
            <a:r>
              <a:rPr lang="en-US" sz="3000" dirty="0">
                <a:latin typeface="Times New Roman" panose="02020603050405020304" pitchFamily="18" charset="0"/>
                <a:cs typeface="Times New Roman" panose="02020603050405020304" pitchFamily="18" charset="0"/>
              </a:rPr>
              <a:t>In the evaluation of cloud service providers, cryptographic strength is a vital component of the security trust parameter. The effectiveness of a cryptographic algorithm is measured based on key size, resistance to attacks, performance, and adoption in industry standards. </a:t>
            </a:r>
          </a:p>
          <a:p>
            <a:pPr lvl="2" algn="just"/>
            <a:endParaRPr lang="en-US" sz="3000"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iii. Security Support</a:t>
            </a:r>
            <a:endParaRPr lang="en-US" sz="3000" dirty="0">
              <a:latin typeface="Times New Roman" panose="02020603050405020304" pitchFamily="18" charset="0"/>
              <a:cs typeface="Times New Roman" panose="02020603050405020304" pitchFamily="18" charset="0"/>
            </a:endParaRPr>
          </a:p>
          <a:p>
            <a:pPr lvl="2" algn="just"/>
            <a:r>
              <a:rPr lang="en-US" sz="3000" b="1" dirty="0">
                <a:latin typeface="Times New Roman" panose="02020603050405020304" pitchFamily="18" charset="0"/>
                <a:cs typeface="Times New Roman" panose="02020603050405020304" pitchFamily="18" charset="0"/>
              </a:rPr>
              <a:t>a) Physical security </a:t>
            </a:r>
            <a:r>
              <a:rPr lang="en-US" sz="3000" dirty="0">
                <a:latin typeface="Times New Roman" panose="02020603050405020304" pitchFamily="18" charset="0"/>
                <a:cs typeface="Times New Roman" panose="02020603050405020304" pitchFamily="18" charset="0"/>
              </a:rPr>
              <a:t>support refers to the measures and practices a cloud service provider (or data center) implements to protect hardware, software, networks, and data from physical actions and events that could cause serious loss or damage. </a:t>
            </a:r>
          </a:p>
          <a:p>
            <a:pPr lvl="2" algn="just"/>
            <a:endParaRPr lang="en-US" sz="3000" dirty="0">
              <a:latin typeface="Times New Roman" panose="02020603050405020304" pitchFamily="18" charset="0"/>
              <a:cs typeface="Times New Roman" panose="02020603050405020304" pitchFamily="18" charset="0"/>
            </a:endParaRPr>
          </a:p>
          <a:p>
            <a:pPr lvl="2" algn="just"/>
            <a:r>
              <a:rPr lang="en-US" sz="3000" b="1" dirty="0">
                <a:latin typeface="Times New Roman" panose="02020603050405020304" pitchFamily="18" charset="0"/>
                <a:cs typeface="Times New Roman" panose="02020603050405020304" pitchFamily="18" charset="0"/>
              </a:rPr>
              <a:t>b) Network security </a:t>
            </a:r>
            <a:r>
              <a:rPr lang="en-US" sz="3000" dirty="0">
                <a:latin typeface="Times New Roman" panose="02020603050405020304" pitchFamily="18" charset="0"/>
                <a:cs typeface="Times New Roman" panose="02020603050405020304" pitchFamily="18" charset="0"/>
              </a:rPr>
              <a:t>in cloud computing refers to the set of policies, configurations, and technologies deployed to protect cloud infrastructure from unauthorized access, breaches, DDoS attacks, and internal misuse.</a:t>
            </a:r>
          </a:p>
          <a:p>
            <a:pPr lvl="2" algn="just"/>
            <a:endParaRPr lang="en-US" sz="3000" dirty="0">
              <a:latin typeface="Times New Roman" panose="02020603050405020304" pitchFamily="18" charset="0"/>
              <a:cs typeface="Times New Roman" panose="02020603050405020304" pitchFamily="18" charset="0"/>
            </a:endParaRPr>
          </a:p>
          <a:p>
            <a:pPr lvl="2" algn="just"/>
            <a:r>
              <a:rPr lang="en-US" sz="3000" b="1" dirty="0">
                <a:latin typeface="Times New Roman" panose="02020603050405020304" pitchFamily="18" charset="0"/>
                <a:cs typeface="Times New Roman" panose="02020603050405020304" pitchFamily="18" charset="0"/>
              </a:rPr>
              <a:t>c) Data Security </a:t>
            </a:r>
            <a:r>
              <a:rPr lang="en-US" sz="3000" dirty="0">
                <a:latin typeface="Times New Roman" panose="02020603050405020304" pitchFamily="18" charset="0"/>
                <a:cs typeface="Times New Roman" panose="02020603050405020304" pitchFamily="18" charset="0"/>
              </a:rPr>
              <a:t>Support in Cloud refers to the implementation and enforcement of security mechanisms that ensure confidentiality, integrity, and availability of data stored, processed, and transmitted within cloud environments. It involves the use of advanced cryptographic techniques.</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479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7EF684B8-5423-B0D9-55E2-1B16D70C99D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9D57744-6B39-1862-AE97-BE29DD3B43D8}"/>
              </a:ext>
            </a:extLst>
          </p:cNvPr>
          <p:cNvPicPr>
            <a:picLocks noChangeAspect="1"/>
          </p:cNvPicPr>
          <p:nvPr/>
        </p:nvPicPr>
        <p:blipFill>
          <a:blip r:embed="rId2"/>
          <a:stretch>
            <a:fillRect/>
          </a:stretch>
        </p:blipFill>
        <p:spPr>
          <a:xfrm>
            <a:off x="762001" y="800100"/>
            <a:ext cx="8458200" cy="4491486"/>
          </a:xfrm>
          <a:prstGeom prst="rect">
            <a:avLst/>
          </a:prstGeom>
          <a:ln>
            <a:solidFill>
              <a:srgbClr val="FF0000"/>
            </a:solidFill>
          </a:ln>
        </p:spPr>
      </p:pic>
      <p:sp>
        <p:nvSpPr>
          <p:cNvPr id="3" name="TextBox 2">
            <a:extLst>
              <a:ext uri="{FF2B5EF4-FFF2-40B4-BE49-F238E27FC236}">
                <a16:creationId xmlns:a16="http://schemas.microsoft.com/office/drawing/2014/main" id="{53496319-EE71-6B14-1202-A8616826EF71}"/>
              </a:ext>
            </a:extLst>
          </p:cNvPr>
          <p:cNvSpPr txBox="1"/>
          <p:nvPr/>
        </p:nvSpPr>
        <p:spPr>
          <a:xfrm>
            <a:off x="4267200" y="5448300"/>
            <a:ext cx="1981199" cy="477054"/>
          </a:xfrm>
          <a:prstGeom prst="rect">
            <a:avLst/>
          </a:prstGeom>
          <a:noFill/>
        </p:spPr>
        <p:txBody>
          <a:bodyPr wrap="square" rtlCol="0">
            <a:spAutoFit/>
          </a:bodyPr>
          <a:lstStyle/>
          <a:p>
            <a:r>
              <a:rPr lang="en-IN" sz="2500" dirty="0"/>
              <a:t>Sybil Attack</a:t>
            </a:r>
          </a:p>
        </p:txBody>
      </p:sp>
      <p:pic>
        <p:nvPicPr>
          <p:cNvPr id="5" name="Picture 4">
            <a:extLst>
              <a:ext uri="{FF2B5EF4-FFF2-40B4-BE49-F238E27FC236}">
                <a16:creationId xmlns:a16="http://schemas.microsoft.com/office/drawing/2014/main" id="{50C0852C-6192-7F10-28E5-0825AE64D409}"/>
              </a:ext>
            </a:extLst>
          </p:cNvPr>
          <p:cNvPicPr>
            <a:picLocks noChangeAspect="1"/>
          </p:cNvPicPr>
          <p:nvPr/>
        </p:nvPicPr>
        <p:blipFill>
          <a:blip r:embed="rId3">
            <a:extLst>
              <a:ext uri="{28A0092B-C50C-407E-A947-70E740481C1C}">
                <a14:useLocalDpi xmlns:a14="http://schemas.microsoft.com/office/drawing/2010/main" val="0"/>
              </a:ext>
            </a:extLst>
          </a:blip>
          <a:srcRect r="10823"/>
          <a:stretch/>
        </p:blipFill>
        <p:spPr>
          <a:xfrm>
            <a:off x="9525001" y="2301795"/>
            <a:ext cx="8534400" cy="1625572"/>
          </a:xfrm>
          <a:prstGeom prst="rect">
            <a:avLst/>
          </a:prstGeom>
          <a:ln>
            <a:solidFill>
              <a:srgbClr val="FF0000"/>
            </a:solidFill>
          </a:ln>
        </p:spPr>
      </p:pic>
      <p:sp>
        <p:nvSpPr>
          <p:cNvPr id="6" name="TextBox 5">
            <a:extLst>
              <a:ext uri="{FF2B5EF4-FFF2-40B4-BE49-F238E27FC236}">
                <a16:creationId xmlns:a16="http://schemas.microsoft.com/office/drawing/2014/main" id="{BD53ABB2-F5C4-EFE9-E3EF-7620D1187975}"/>
              </a:ext>
            </a:extLst>
          </p:cNvPr>
          <p:cNvSpPr txBox="1"/>
          <p:nvPr/>
        </p:nvSpPr>
        <p:spPr>
          <a:xfrm>
            <a:off x="12877800" y="4076700"/>
            <a:ext cx="2743200" cy="477054"/>
          </a:xfrm>
          <a:prstGeom prst="rect">
            <a:avLst/>
          </a:prstGeom>
          <a:noFill/>
        </p:spPr>
        <p:txBody>
          <a:bodyPr wrap="square" rtlCol="0">
            <a:spAutoFit/>
          </a:bodyPr>
          <a:lstStyle/>
          <a:p>
            <a:r>
              <a:rPr lang="en-IN" sz="2500" dirty="0"/>
              <a:t>Collision Attack</a:t>
            </a:r>
          </a:p>
        </p:txBody>
      </p:sp>
      <p:pic>
        <p:nvPicPr>
          <p:cNvPr id="7" name="Picture 6">
            <a:extLst>
              <a:ext uri="{FF2B5EF4-FFF2-40B4-BE49-F238E27FC236}">
                <a16:creationId xmlns:a16="http://schemas.microsoft.com/office/drawing/2014/main" id="{CCFFA75B-96E8-10D6-DA3E-83C8B5F522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31816"/>
          <a:stretch/>
        </p:blipFill>
        <p:spPr bwMode="auto">
          <a:xfrm>
            <a:off x="4468272" y="6354036"/>
            <a:ext cx="10113457" cy="3132864"/>
          </a:xfrm>
          <a:prstGeom prst="rect">
            <a:avLst/>
          </a:prstGeom>
          <a:ln w="12700">
            <a:solidFill>
              <a:srgbClr val="FF0000"/>
            </a:solid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648B8C97-43C8-5536-1EC0-012323C260EC}"/>
              </a:ext>
            </a:extLst>
          </p:cNvPr>
          <p:cNvSpPr txBox="1"/>
          <p:nvPr/>
        </p:nvSpPr>
        <p:spPr>
          <a:xfrm>
            <a:off x="8458200" y="9486900"/>
            <a:ext cx="3200400" cy="477054"/>
          </a:xfrm>
          <a:prstGeom prst="rect">
            <a:avLst/>
          </a:prstGeom>
          <a:noFill/>
        </p:spPr>
        <p:txBody>
          <a:bodyPr wrap="square" rtlCol="0">
            <a:spAutoFit/>
          </a:bodyPr>
          <a:lstStyle/>
          <a:p>
            <a:r>
              <a:rPr lang="en-IN" sz="2500" dirty="0"/>
              <a:t>Crypto-Algorithm used</a:t>
            </a:r>
          </a:p>
        </p:txBody>
      </p:sp>
    </p:spTree>
    <p:extLst>
      <p:ext uri="{BB962C8B-B14F-4D97-AF65-F5344CB8AC3E}">
        <p14:creationId xmlns:p14="http://schemas.microsoft.com/office/powerpoint/2010/main" val="3556330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DDAE3C6F-6EB0-61E1-7FE1-CCCB4E86C5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465F39-CC14-08E2-922B-BCEB1F700B0F}"/>
              </a:ext>
            </a:extLst>
          </p:cNvPr>
          <p:cNvSpPr txBox="1"/>
          <p:nvPr/>
        </p:nvSpPr>
        <p:spPr>
          <a:xfrm>
            <a:off x="3009900" y="4666446"/>
            <a:ext cx="2590800" cy="477054"/>
          </a:xfrm>
          <a:prstGeom prst="rect">
            <a:avLst/>
          </a:prstGeom>
          <a:noFill/>
        </p:spPr>
        <p:txBody>
          <a:bodyPr wrap="square" rtlCol="0">
            <a:spAutoFit/>
          </a:bodyPr>
          <a:lstStyle/>
          <a:p>
            <a:r>
              <a:rPr lang="en-IN" sz="2500" dirty="0"/>
              <a:t>Physical Security</a:t>
            </a:r>
          </a:p>
        </p:txBody>
      </p:sp>
      <p:sp>
        <p:nvSpPr>
          <p:cNvPr id="6" name="TextBox 5">
            <a:extLst>
              <a:ext uri="{FF2B5EF4-FFF2-40B4-BE49-F238E27FC236}">
                <a16:creationId xmlns:a16="http://schemas.microsoft.com/office/drawing/2014/main" id="{C9CACA53-802F-63A9-658C-2603861E4E6F}"/>
              </a:ext>
            </a:extLst>
          </p:cNvPr>
          <p:cNvSpPr txBox="1"/>
          <p:nvPr/>
        </p:nvSpPr>
        <p:spPr>
          <a:xfrm>
            <a:off x="13148187" y="3235842"/>
            <a:ext cx="2207342" cy="477054"/>
          </a:xfrm>
          <a:prstGeom prst="rect">
            <a:avLst/>
          </a:prstGeom>
          <a:noFill/>
        </p:spPr>
        <p:txBody>
          <a:bodyPr wrap="square" rtlCol="0">
            <a:spAutoFit/>
          </a:bodyPr>
          <a:lstStyle/>
          <a:p>
            <a:r>
              <a:rPr lang="en-IN" sz="2500" dirty="0"/>
              <a:t>Data Security</a:t>
            </a:r>
          </a:p>
        </p:txBody>
      </p:sp>
      <p:sp>
        <p:nvSpPr>
          <p:cNvPr id="8" name="TextBox 7">
            <a:extLst>
              <a:ext uri="{FF2B5EF4-FFF2-40B4-BE49-F238E27FC236}">
                <a16:creationId xmlns:a16="http://schemas.microsoft.com/office/drawing/2014/main" id="{B4F1AAA6-B418-476B-A5CE-48087ACF80C9}"/>
              </a:ext>
            </a:extLst>
          </p:cNvPr>
          <p:cNvSpPr txBox="1"/>
          <p:nvPr/>
        </p:nvSpPr>
        <p:spPr>
          <a:xfrm>
            <a:off x="6172200" y="8629652"/>
            <a:ext cx="3200400" cy="477054"/>
          </a:xfrm>
          <a:prstGeom prst="rect">
            <a:avLst/>
          </a:prstGeom>
          <a:noFill/>
        </p:spPr>
        <p:txBody>
          <a:bodyPr wrap="square" rtlCol="0">
            <a:spAutoFit/>
          </a:bodyPr>
          <a:lstStyle/>
          <a:p>
            <a:r>
              <a:rPr lang="en-IN" sz="2500" dirty="0"/>
              <a:t>Network Security</a:t>
            </a:r>
          </a:p>
        </p:txBody>
      </p:sp>
      <p:pic>
        <p:nvPicPr>
          <p:cNvPr id="4" name="Picture 3">
            <a:extLst>
              <a:ext uri="{FF2B5EF4-FFF2-40B4-BE49-F238E27FC236}">
                <a16:creationId xmlns:a16="http://schemas.microsoft.com/office/drawing/2014/main" id="{7D87D27E-FB43-9294-31E2-641523844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76300"/>
            <a:ext cx="6934200" cy="3662235"/>
          </a:xfrm>
          <a:prstGeom prst="rect">
            <a:avLst/>
          </a:prstGeom>
          <a:ln>
            <a:solidFill>
              <a:srgbClr val="FF0000"/>
            </a:solidFill>
          </a:ln>
        </p:spPr>
      </p:pic>
      <p:pic>
        <p:nvPicPr>
          <p:cNvPr id="9" name="Picture 8">
            <a:extLst>
              <a:ext uri="{FF2B5EF4-FFF2-40B4-BE49-F238E27FC236}">
                <a16:creationId xmlns:a16="http://schemas.microsoft.com/office/drawing/2014/main" id="{EFF42BF2-7D78-F9BF-64AD-72CE4A56EF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658" y="5768530"/>
            <a:ext cx="13411200" cy="2713146"/>
          </a:xfrm>
          <a:prstGeom prst="rect">
            <a:avLst/>
          </a:prstGeom>
          <a:ln>
            <a:solidFill>
              <a:srgbClr val="FF0000"/>
            </a:solidFill>
          </a:ln>
        </p:spPr>
      </p:pic>
      <p:pic>
        <p:nvPicPr>
          <p:cNvPr id="10" name="Picture 9">
            <a:extLst>
              <a:ext uri="{FF2B5EF4-FFF2-40B4-BE49-F238E27FC236}">
                <a16:creationId xmlns:a16="http://schemas.microsoft.com/office/drawing/2014/main" id="{03433550-EB5C-E65B-A358-FA644176D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5800" y="2508526"/>
            <a:ext cx="9829800" cy="706796"/>
          </a:xfrm>
          <a:prstGeom prst="rect">
            <a:avLst/>
          </a:prstGeom>
          <a:ln>
            <a:solidFill>
              <a:srgbClr val="FF0000"/>
            </a:solidFill>
          </a:ln>
        </p:spPr>
      </p:pic>
    </p:spTree>
    <p:extLst>
      <p:ext uri="{BB962C8B-B14F-4D97-AF65-F5344CB8AC3E}">
        <p14:creationId xmlns:p14="http://schemas.microsoft.com/office/powerpoint/2010/main" val="3216240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0DC6CBE2-324F-3820-16F8-FA0DBDA40C8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47F2E1E-8809-D3B7-61F8-FFC5943AC5C6}"/>
              </a:ext>
            </a:extLst>
          </p:cNvPr>
          <p:cNvSpPr txBox="1"/>
          <p:nvPr/>
        </p:nvSpPr>
        <p:spPr>
          <a:xfrm>
            <a:off x="819150" y="952500"/>
            <a:ext cx="16649700" cy="7938455"/>
          </a:xfrm>
          <a:prstGeom prst="rect">
            <a:avLst/>
          </a:prstGeom>
        </p:spPr>
        <p:txBody>
          <a:bodyPr wrap="square" lIns="0" tIns="0" rIns="0" bIns="0" rtlCol="0" anchor="t">
            <a:spAutoFit/>
          </a:bodyPr>
          <a:lstStyle/>
          <a:p>
            <a:pPr marL="367029" lvl="1" algn="l">
              <a:lnSpc>
                <a:spcPts val="4759"/>
              </a:lnSpc>
            </a:pPr>
            <a:r>
              <a:rPr lang="en-US" sz="3000" b="1" dirty="0">
                <a:solidFill>
                  <a:srgbClr val="000000"/>
                </a:solidFill>
                <a:latin typeface="Times New Roman" panose="02020603050405020304" pitchFamily="18" charset="0"/>
                <a:ea typeface="Canva Sans Bold"/>
                <a:cs typeface="Times New Roman" panose="02020603050405020304" pitchFamily="18" charset="0"/>
                <a:sym typeface="Canva Sans Bold"/>
              </a:rPr>
              <a:t>Privacy</a:t>
            </a:r>
          </a:p>
          <a:p>
            <a:pPr marL="978746" lvl="2" algn="l">
              <a:lnSpc>
                <a:spcPts val="4759"/>
              </a:lnSpc>
            </a:pPr>
            <a:r>
              <a:rPr lang="en-US" sz="3000" b="1" dirty="0" err="1">
                <a:solidFill>
                  <a:srgbClr val="000000"/>
                </a:solidFill>
                <a:latin typeface="Times New Roman" panose="02020603050405020304" pitchFamily="18" charset="0"/>
                <a:ea typeface="Canva Sans"/>
                <a:cs typeface="Times New Roman" panose="02020603050405020304" pitchFamily="18" charset="0"/>
                <a:sym typeface="Canva Sans"/>
              </a:rPr>
              <a:t>i</a:t>
            </a: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 Auditability</a:t>
            </a:r>
          </a:p>
          <a:p>
            <a:pPr marL="1435946" lvl="3" algn="just">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Auditability in cloud computing means being able to track and review all user and service actions clearly and reliably. By using audit logs and risk scores, it becomes easier to spot issues like unauthorized access or misconfigurations.</a:t>
            </a:r>
          </a:p>
          <a:p>
            <a:pPr marL="978746" lvl="2" algn="l">
              <a:lnSpc>
                <a:spcPts val="4759"/>
              </a:lnSpc>
            </a:pP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ii. Access Control</a:t>
            </a:r>
          </a:p>
          <a:p>
            <a:pPr marL="1435946" lvl="3">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Access Control is a fundamental mechanism in ensuring data privacy in cloud environments. It regulates who can access what information and under what conditions, minimizing unauthorized access to sensitive resources</a:t>
            </a:r>
          </a:p>
          <a:p>
            <a:pPr marL="978746" lvl="2" algn="l">
              <a:lnSpc>
                <a:spcPts val="4759"/>
              </a:lnSpc>
            </a:pP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iii. Accountability</a:t>
            </a:r>
          </a:p>
          <a:p>
            <a:pPr marL="1435946" lvl="3" algn="just">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In Accountability, Billing is an essential aspect which </a:t>
            </a:r>
            <a:r>
              <a:rPr lang="en-US" sz="3000" dirty="0" err="1">
                <a:solidFill>
                  <a:srgbClr val="000000"/>
                </a:solidFill>
                <a:latin typeface="Times New Roman" panose="02020603050405020304" pitchFamily="18" charset="0"/>
                <a:ea typeface="Canva Sans"/>
                <a:cs typeface="Times New Roman" panose="02020603050405020304" pitchFamily="18" charset="0"/>
                <a:sym typeface="Canva Sans"/>
              </a:rPr>
              <a:t>trackes</a:t>
            </a: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 resource usage and apply charges accordingly. Accountability in cloud computing also encompasses responsibility for actions, transparency in operations, and adherence to security, privacy, and compliance standards.</a:t>
            </a:r>
          </a:p>
        </p:txBody>
      </p:sp>
    </p:spTree>
    <p:extLst>
      <p:ext uri="{BB962C8B-B14F-4D97-AF65-F5344CB8AC3E}">
        <p14:creationId xmlns:p14="http://schemas.microsoft.com/office/powerpoint/2010/main" val="95241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974B9671-234C-22A2-46E8-6E17BFBA58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B5FBA1B-3750-3775-48B8-8F8A0B603CF5}"/>
              </a:ext>
            </a:extLst>
          </p:cNvPr>
          <p:cNvSpPr txBox="1"/>
          <p:nvPr/>
        </p:nvSpPr>
        <p:spPr>
          <a:xfrm>
            <a:off x="8077200" y="1924854"/>
            <a:ext cx="2133600" cy="477054"/>
          </a:xfrm>
          <a:prstGeom prst="rect">
            <a:avLst/>
          </a:prstGeom>
          <a:noFill/>
        </p:spPr>
        <p:txBody>
          <a:bodyPr wrap="square" rtlCol="0">
            <a:spAutoFit/>
          </a:bodyPr>
          <a:lstStyle/>
          <a:p>
            <a:r>
              <a:rPr lang="en-IN" sz="2500" dirty="0"/>
              <a:t>Access control</a:t>
            </a:r>
          </a:p>
        </p:txBody>
      </p:sp>
      <p:sp>
        <p:nvSpPr>
          <p:cNvPr id="8" name="TextBox 7">
            <a:extLst>
              <a:ext uri="{FF2B5EF4-FFF2-40B4-BE49-F238E27FC236}">
                <a16:creationId xmlns:a16="http://schemas.microsoft.com/office/drawing/2014/main" id="{B0BECCB1-318F-3BBB-7385-57ADCBE6AC7E}"/>
              </a:ext>
            </a:extLst>
          </p:cNvPr>
          <p:cNvSpPr txBox="1"/>
          <p:nvPr/>
        </p:nvSpPr>
        <p:spPr>
          <a:xfrm>
            <a:off x="12496800" y="5829300"/>
            <a:ext cx="1905000" cy="477054"/>
          </a:xfrm>
          <a:prstGeom prst="rect">
            <a:avLst/>
          </a:prstGeom>
          <a:noFill/>
        </p:spPr>
        <p:txBody>
          <a:bodyPr wrap="square" rtlCol="0">
            <a:spAutoFit/>
          </a:bodyPr>
          <a:lstStyle/>
          <a:p>
            <a:r>
              <a:rPr lang="en-IN" sz="2500" dirty="0"/>
              <a:t>Auditability</a:t>
            </a:r>
          </a:p>
        </p:txBody>
      </p:sp>
      <p:pic>
        <p:nvPicPr>
          <p:cNvPr id="2" name="Picture 1">
            <a:extLst>
              <a:ext uri="{FF2B5EF4-FFF2-40B4-BE49-F238E27FC236}">
                <a16:creationId xmlns:a16="http://schemas.microsoft.com/office/drawing/2014/main" id="{73025E4F-5E3A-F003-04B6-F55A9957F8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4132" y="781854"/>
            <a:ext cx="16559735" cy="1143000"/>
          </a:xfrm>
          <a:prstGeom prst="rect">
            <a:avLst/>
          </a:prstGeom>
          <a:ln>
            <a:solidFill>
              <a:srgbClr val="FF0000"/>
            </a:solidFill>
          </a:ln>
        </p:spPr>
      </p:pic>
      <p:pic>
        <p:nvPicPr>
          <p:cNvPr id="5" name="Picture 4">
            <a:extLst>
              <a:ext uri="{FF2B5EF4-FFF2-40B4-BE49-F238E27FC236}">
                <a16:creationId xmlns:a16="http://schemas.microsoft.com/office/drawing/2014/main" id="{5463FA1C-ECCF-0377-87B9-AB09707D6F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2612828"/>
            <a:ext cx="9829800" cy="4421558"/>
          </a:xfrm>
          <a:prstGeom prst="rect">
            <a:avLst/>
          </a:prstGeom>
          <a:ln>
            <a:solidFill>
              <a:srgbClr val="FF0000"/>
            </a:solidFill>
          </a:ln>
        </p:spPr>
      </p:pic>
      <p:pic>
        <p:nvPicPr>
          <p:cNvPr id="7" name="Picture 6">
            <a:extLst>
              <a:ext uri="{FF2B5EF4-FFF2-40B4-BE49-F238E27FC236}">
                <a16:creationId xmlns:a16="http://schemas.microsoft.com/office/drawing/2014/main" id="{B63A1C68-9A6F-C2F1-F1AE-61674040A071}"/>
              </a:ext>
            </a:extLst>
          </p:cNvPr>
          <p:cNvPicPr>
            <a:picLocks noChangeAspect="1"/>
          </p:cNvPicPr>
          <p:nvPr/>
        </p:nvPicPr>
        <p:blipFill rotWithShape="1">
          <a:blip r:embed="rId4">
            <a:extLst>
              <a:ext uri="{28A0092B-C50C-407E-A947-70E740481C1C}">
                <a14:useLocalDpi xmlns:a14="http://schemas.microsoft.com/office/drawing/2010/main" val="0"/>
              </a:ext>
            </a:extLst>
          </a:blip>
          <a:srcRect l="3579" r="49875"/>
          <a:stretch/>
        </p:blipFill>
        <p:spPr bwMode="auto">
          <a:xfrm>
            <a:off x="11582400" y="4572000"/>
            <a:ext cx="3484533" cy="1143000"/>
          </a:xfrm>
          <a:prstGeom prst="rect">
            <a:avLst/>
          </a:prstGeom>
          <a:ln>
            <a:solidFill>
              <a:srgbClr val="FF0000"/>
            </a:solid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6334502C-EA14-4E2D-7380-488468DFE6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1857" y="7334340"/>
            <a:ext cx="11887200" cy="1702286"/>
          </a:xfrm>
          <a:prstGeom prst="rect">
            <a:avLst/>
          </a:prstGeom>
          <a:ln>
            <a:solidFill>
              <a:srgbClr val="FF0000"/>
            </a:solidFill>
          </a:ln>
        </p:spPr>
      </p:pic>
      <p:sp>
        <p:nvSpPr>
          <p:cNvPr id="13" name="TextBox 12">
            <a:extLst>
              <a:ext uri="{FF2B5EF4-FFF2-40B4-BE49-F238E27FC236}">
                <a16:creationId xmlns:a16="http://schemas.microsoft.com/office/drawing/2014/main" id="{C18F677D-10DF-BBCE-C317-EEB35156886E}"/>
              </a:ext>
            </a:extLst>
          </p:cNvPr>
          <p:cNvSpPr txBox="1"/>
          <p:nvPr/>
        </p:nvSpPr>
        <p:spPr>
          <a:xfrm>
            <a:off x="8610600" y="9098053"/>
            <a:ext cx="2209800" cy="477054"/>
          </a:xfrm>
          <a:prstGeom prst="rect">
            <a:avLst/>
          </a:prstGeom>
          <a:noFill/>
        </p:spPr>
        <p:txBody>
          <a:bodyPr wrap="square" rtlCol="0">
            <a:spAutoFit/>
          </a:bodyPr>
          <a:lstStyle/>
          <a:p>
            <a:r>
              <a:rPr lang="en-IN" sz="2500" dirty="0"/>
              <a:t>Accountability</a:t>
            </a:r>
          </a:p>
        </p:txBody>
      </p:sp>
    </p:spTree>
    <p:extLst>
      <p:ext uri="{BB962C8B-B14F-4D97-AF65-F5344CB8AC3E}">
        <p14:creationId xmlns:p14="http://schemas.microsoft.com/office/powerpoint/2010/main" val="206337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647700"/>
            <a:ext cx="16573500" cy="8554008"/>
          </a:xfrm>
          <a:prstGeom prst="rect">
            <a:avLst/>
          </a:prstGeom>
        </p:spPr>
        <p:txBody>
          <a:bodyPr wrap="square" lIns="0" tIns="0" rIns="0" bIns="0" rtlCol="0" anchor="t">
            <a:spAutoFit/>
          </a:bodyPr>
          <a:lstStyle/>
          <a:p>
            <a:pPr algn="just">
              <a:lnSpc>
                <a:spcPts val="4759"/>
              </a:lnSpc>
            </a:pPr>
            <a:r>
              <a:rPr lang="en-US" sz="3000" b="1" dirty="0">
                <a:solidFill>
                  <a:srgbClr val="000000"/>
                </a:solidFill>
                <a:latin typeface="Times New Roman" panose="02020603050405020304" pitchFamily="18" charset="0"/>
                <a:ea typeface="Canva Sans Bold"/>
                <a:cs typeface="Times New Roman" panose="02020603050405020304" pitchFamily="18" charset="0"/>
                <a:sym typeface="Canva Sans Bold"/>
              </a:rPr>
              <a:t>2. User Feedback (Dynamicity &amp; Data Integrity)</a:t>
            </a:r>
          </a:p>
          <a:p>
            <a:pPr algn="just">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These parameters are often assessed through user surveys, satisfaction ratings, and direct feedback mechanisms:</a:t>
            </a:r>
          </a:p>
          <a:p>
            <a:pPr marL="367029" lvl="1" algn="just">
              <a:lnSpc>
                <a:spcPts val="4759"/>
              </a:lnSpc>
            </a:pPr>
            <a:r>
              <a:rPr lang="en-US" sz="3000" b="1" dirty="0">
                <a:solidFill>
                  <a:srgbClr val="000000"/>
                </a:solidFill>
                <a:latin typeface="Times New Roman" panose="02020603050405020304" pitchFamily="18" charset="0"/>
                <a:ea typeface="Canva Sans Bold"/>
                <a:cs typeface="Times New Roman" panose="02020603050405020304" pitchFamily="18" charset="0"/>
                <a:sym typeface="Canva Sans Bold"/>
              </a:rPr>
              <a:t>Dynamicity</a:t>
            </a:r>
          </a:p>
          <a:p>
            <a:pPr marL="978746" lvl="2" algn="just">
              <a:lnSpc>
                <a:spcPts val="4759"/>
              </a:lnSpc>
            </a:pPr>
            <a:r>
              <a:rPr lang="en-US" sz="3000" dirty="0" err="1">
                <a:solidFill>
                  <a:srgbClr val="000000"/>
                </a:solidFill>
                <a:latin typeface="Times New Roman" panose="02020603050405020304" pitchFamily="18" charset="0"/>
                <a:ea typeface="Canva Sans"/>
                <a:cs typeface="Times New Roman" panose="02020603050405020304" pitchFamily="18" charset="0"/>
                <a:sym typeface="Canva Sans"/>
              </a:rPr>
              <a:t>i</a:t>
            </a: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 </a:t>
            </a: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Ease of Use</a:t>
            </a:r>
          </a:p>
          <a:p>
            <a:pPr marL="1435946" lvl="3" algn="just">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It refers to the simplicity with which users can interact with and adapt to the dynamic nature of cloud computing environments. </a:t>
            </a:r>
          </a:p>
          <a:p>
            <a:pPr marL="978746" lvl="2" algn="just">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ii. </a:t>
            </a: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Modularity</a:t>
            </a:r>
          </a:p>
          <a:p>
            <a:pPr marL="1435946" lvl="3" algn="just">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Modularity in cloud computing refers to a design approach that enables individual components of a system to be added, removed, upgraded, or reconfigured independently, without disrupting the overall functionality of the system.</a:t>
            </a:r>
          </a:p>
          <a:p>
            <a:pPr marL="978746" lvl="2" algn="just">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iii. </a:t>
            </a: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Interoperability</a:t>
            </a:r>
          </a:p>
          <a:p>
            <a:pPr marL="1435946" lvl="3" algn="just">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It refers to the ability of dynamically changing cloud services and components to seamlessly interact, integrate, and function across different platforms, technologies, and service providers.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4BC38BB3-9C91-A647-EB41-F8F320F4FC2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3D989BE-3414-C5AB-0BCA-D6CCB06B1F28}"/>
              </a:ext>
            </a:extLst>
          </p:cNvPr>
          <p:cNvSpPr txBox="1"/>
          <p:nvPr/>
        </p:nvSpPr>
        <p:spPr>
          <a:xfrm>
            <a:off x="762000" y="876300"/>
            <a:ext cx="16306800" cy="8030788"/>
          </a:xfrm>
          <a:prstGeom prst="rect">
            <a:avLst/>
          </a:prstGeom>
          <a:noFill/>
        </p:spPr>
        <p:txBody>
          <a:bodyPr wrap="square">
            <a:spAutoFit/>
          </a:bodyPr>
          <a:lstStyle/>
          <a:p>
            <a:pPr marL="367029" lvl="1" algn="l">
              <a:lnSpc>
                <a:spcPts val="4759"/>
              </a:lnSpc>
            </a:pPr>
            <a:r>
              <a:rPr lang="en-US" sz="3000" b="1" dirty="0">
                <a:solidFill>
                  <a:srgbClr val="000000"/>
                </a:solidFill>
                <a:latin typeface="Times New Roman" panose="02020603050405020304" pitchFamily="18" charset="0"/>
                <a:ea typeface="Canva Sans Bold"/>
                <a:cs typeface="Times New Roman" panose="02020603050405020304" pitchFamily="18" charset="0"/>
                <a:sym typeface="Canva Sans Bold"/>
              </a:rPr>
              <a:t>Data Integrity</a:t>
            </a:r>
          </a:p>
          <a:p>
            <a:pPr marL="1550246" lvl="2" indent="-571500" algn="l">
              <a:lnSpc>
                <a:spcPts val="4759"/>
              </a:lnSpc>
              <a:buFont typeface="+mj-lt"/>
              <a:buAutoNum type="romanLcPeriod"/>
            </a:pP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Support to Customers</a:t>
            </a:r>
          </a:p>
          <a:p>
            <a:pPr marL="1893146" lvl="4" algn="just">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It refers to the cloud service provider’s ability to assist users in ensuring their data remains accurate, consistent, and secure throughout its lifecycle. </a:t>
            </a:r>
          </a:p>
          <a:p>
            <a:pPr marL="1550246" lvl="2" indent="-571500" algn="l">
              <a:lnSpc>
                <a:spcPts val="4759"/>
              </a:lnSpc>
              <a:buFont typeface="+mj-lt"/>
              <a:buAutoNum type="romanLcPeriod"/>
            </a:pP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Quality of Service</a:t>
            </a:r>
          </a:p>
          <a:p>
            <a:pPr marL="1893146" lvl="4" algn="just">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It refers to the ability of a cloud system to maintain high standards of data accuracy, consistency, and reliability throughout its lifecycle from storage and processing to transmission. </a:t>
            </a:r>
          </a:p>
          <a:p>
            <a:pPr marL="1550246" lvl="2" indent="-571500" algn="l">
              <a:lnSpc>
                <a:spcPts val="4759"/>
              </a:lnSpc>
              <a:buFont typeface="+mj-lt"/>
              <a:buAutoNum type="romanLcPeriod"/>
            </a:pP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Compliance Check-in</a:t>
            </a:r>
          </a:p>
          <a:p>
            <a:pPr marL="1893146" lvl="4">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It ensures that data in the cloud meets predefined policies, standards, and regulations like GDPR, HIPAA, or ISO. It helps maintain data integrity by verifying that all operations comply with legal and industry guidelines.</a:t>
            </a:r>
          </a:p>
          <a:p>
            <a:pPr marL="978746" lvl="2" algn="l">
              <a:lnSpc>
                <a:spcPts val="4759"/>
              </a:lnSpc>
            </a:pPr>
            <a:endParaRPr lang="en-US" sz="3000" dirty="0">
              <a:solidFill>
                <a:srgbClr val="000000"/>
              </a:solidFill>
              <a:latin typeface="Times New Roman" panose="02020603050405020304" pitchFamily="18" charset="0"/>
              <a:ea typeface="Canva Sans"/>
              <a:cs typeface="Times New Roman" panose="02020603050405020304" pitchFamily="18" charset="0"/>
              <a:sym typeface="Canva Sans"/>
            </a:endParaRPr>
          </a:p>
        </p:txBody>
      </p:sp>
    </p:spTree>
    <p:extLst>
      <p:ext uri="{BB962C8B-B14F-4D97-AF65-F5344CB8AC3E}">
        <p14:creationId xmlns:p14="http://schemas.microsoft.com/office/powerpoint/2010/main" val="555094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838200" y="1028700"/>
            <a:ext cx="16878300" cy="7938455"/>
          </a:xfrm>
          <a:prstGeom prst="rect">
            <a:avLst/>
          </a:prstGeom>
        </p:spPr>
        <p:txBody>
          <a:bodyPr wrap="square" lIns="0" tIns="0" rIns="0" bIns="0" rtlCol="0" anchor="t">
            <a:spAutoFit/>
          </a:bodyPr>
          <a:lstStyle/>
          <a:p>
            <a:pPr algn="l">
              <a:lnSpc>
                <a:spcPts val="4759"/>
              </a:lnSpc>
            </a:pPr>
            <a:r>
              <a:rPr lang="en-US" sz="3000" b="1" dirty="0">
                <a:solidFill>
                  <a:srgbClr val="000000"/>
                </a:solidFill>
                <a:latin typeface="Times New Roman" panose="02020603050405020304" pitchFamily="18" charset="0"/>
                <a:ea typeface="Canva Sans Bold"/>
                <a:cs typeface="Times New Roman" panose="02020603050405020304" pitchFamily="18" charset="0"/>
                <a:sym typeface="Canva Sans Bold"/>
              </a:rPr>
              <a:t>3. Efficiency Measurements (Performance &amp; Availability)</a:t>
            </a:r>
          </a:p>
          <a:p>
            <a:pPr algn="l">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These are measured through system performance monitoring, benchmarks, and service-level agreement (SLA) compliance:</a:t>
            </a:r>
          </a:p>
          <a:p>
            <a:pPr marL="367029" lvl="1" algn="l">
              <a:lnSpc>
                <a:spcPts val="4759"/>
              </a:lnSpc>
            </a:pPr>
            <a:r>
              <a:rPr lang="en-US" sz="3000" b="1" dirty="0">
                <a:solidFill>
                  <a:srgbClr val="000000"/>
                </a:solidFill>
                <a:latin typeface="Times New Roman" panose="02020603050405020304" pitchFamily="18" charset="0"/>
                <a:ea typeface="Canva Sans Bold"/>
                <a:cs typeface="Times New Roman" panose="02020603050405020304" pitchFamily="18" charset="0"/>
                <a:sym typeface="Canva Sans Bold"/>
              </a:rPr>
              <a:t>Performance and data-integrity</a:t>
            </a:r>
          </a:p>
          <a:p>
            <a:pPr marL="1550246" lvl="2" indent="-571500" algn="l">
              <a:lnSpc>
                <a:spcPts val="4759"/>
              </a:lnSpc>
              <a:buFont typeface="+mj-lt"/>
              <a:buAutoNum type="romanLcPeriod"/>
            </a:pP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Latency</a:t>
            </a:r>
          </a:p>
          <a:p>
            <a:pPr marL="1893146" lvl="4">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Latency refers to the time delay it takes for a data packet to travel from one point to another in a network, such as from a client (e.g., a user's device) to a server (e.g., a virtual machine in the cloud) and back. It is usually measured in milliseconds (</a:t>
            </a:r>
            <a:r>
              <a:rPr lang="en-US" sz="3000" dirty="0" err="1">
                <a:solidFill>
                  <a:srgbClr val="000000"/>
                </a:solidFill>
                <a:latin typeface="Times New Roman" panose="02020603050405020304" pitchFamily="18" charset="0"/>
                <a:ea typeface="Canva Sans"/>
                <a:cs typeface="Times New Roman" panose="02020603050405020304" pitchFamily="18" charset="0"/>
                <a:sym typeface="Canva Sans"/>
              </a:rPr>
              <a:t>ms</a:t>
            </a: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 and is an important factor in determining the responsiveness and performance of a system or network.</a:t>
            </a:r>
          </a:p>
          <a:p>
            <a:pPr marL="1550246" lvl="2" indent="-571500" algn="l">
              <a:lnSpc>
                <a:spcPts val="4759"/>
              </a:lnSpc>
              <a:buFont typeface="+mj-lt"/>
              <a:buAutoNum type="romanLcPeriod"/>
            </a:pP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Bandwidth</a:t>
            </a:r>
          </a:p>
          <a:p>
            <a:pPr marL="1893146" lvl="4">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Bandwidth in cloud computing refers to the maximum rate of data transfer across a network path. It is a crucial Quality of Service (QoS) metric that determines how quickly data can move between a client and a cloud service provider (CSP).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87B67281-91C3-8C3D-353E-D2861234E42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1A3D410-1F1C-1BF9-D7F9-EF9A09CFE3BC}"/>
              </a:ext>
            </a:extLst>
          </p:cNvPr>
          <p:cNvSpPr txBox="1"/>
          <p:nvPr/>
        </p:nvSpPr>
        <p:spPr>
          <a:xfrm>
            <a:off x="1600200" y="1638300"/>
            <a:ext cx="15087600" cy="6093976"/>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iii. Reliability</a:t>
            </a:r>
          </a:p>
          <a:p>
            <a:pPr lvl="2"/>
            <a:r>
              <a:rPr lang="en-US" sz="3000" dirty="0">
                <a:latin typeface="Times New Roman" panose="02020603050405020304" pitchFamily="18" charset="0"/>
                <a:cs typeface="Times New Roman" panose="02020603050405020304" pitchFamily="18" charset="0"/>
              </a:rPr>
              <a:t>Reliability in cloud computing refers to the consistency and dependability of a cloud service provider (CSP) in delivering services without failure or degradation over time. </a:t>
            </a:r>
          </a:p>
          <a:p>
            <a:pPr lvl="2"/>
            <a:endParaRPr lang="en-IN" sz="3000" dirty="0">
              <a:latin typeface="Times New Roman" panose="02020603050405020304" pitchFamily="18" charset="0"/>
              <a:cs typeface="Times New Roman" panose="02020603050405020304" pitchFamily="18" charset="0"/>
            </a:endParaRPr>
          </a:p>
          <a:p>
            <a:r>
              <a:rPr lang="en-IN" sz="3000" b="1" dirty="0">
                <a:latin typeface="Times New Roman" panose="02020603050405020304" pitchFamily="18" charset="0"/>
                <a:cs typeface="Times New Roman" panose="02020603050405020304" pitchFamily="18" charset="0"/>
              </a:rPr>
              <a:t>iv. Elasticity</a:t>
            </a:r>
          </a:p>
          <a:p>
            <a:pPr lvl="2"/>
            <a:r>
              <a:rPr lang="en-US" sz="3000" dirty="0">
                <a:latin typeface="Times New Roman" panose="02020603050405020304" pitchFamily="18" charset="0"/>
                <a:cs typeface="Times New Roman" panose="02020603050405020304" pitchFamily="18" charset="0"/>
              </a:rPr>
              <a:t>Elasticity in cloud computing refers to the ability of a system to automatically adapt to workload changes by provisioning or de-provisioning resources in real-time to match demand. It ensures optimal resource utilization, cost-efficiency, and consistent performance without manual intervention.</a:t>
            </a:r>
          </a:p>
          <a:p>
            <a:pPr lvl="2"/>
            <a:endParaRPr lang="en-US" sz="3000" dirty="0">
              <a:latin typeface="Times New Roman" panose="02020603050405020304" pitchFamily="18" charset="0"/>
              <a:cs typeface="Times New Roman" panose="02020603050405020304" pitchFamily="18" charset="0"/>
            </a:endParaRPr>
          </a:p>
          <a:p>
            <a:r>
              <a:rPr lang="en-US" sz="3000" b="1" dirty="0">
                <a:latin typeface="Times New Roman" panose="02020603050405020304" pitchFamily="18" charset="0"/>
                <a:cs typeface="Times New Roman" panose="02020603050405020304" pitchFamily="18" charset="0"/>
              </a:rPr>
              <a:t>v. </a:t>
            </a: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Availability</a:t>
            </a:r>
          </a:p>
          <a:p>
            <a:pPr lvl="2"/>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Availability in cloud computing refers to the proportion of time that a cloud service is operational and accessible to users within a specified period. </a:t>
            </a:r>
          </a:p>
        </p:txBody>
      </p:sp>
    </p:spTree>
    <p:extLst>
      <p:ext uri="{BB962C8B-B14F-4D97-AF65-F5344CB8AC3E}">
        <p14:creationId xmlns:p14="http://schemas.microsoft.com/office/powerpoint/2010/main" val="144898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3208FD3D-383D-05BB-8041-4708B44E292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288F4B7-764D-1075-C63F-8CD88B9E4075}"/>
              </a:ext>
            </a:extLst>
          </p:cNvPr>
          <p:cNvPicPr>
            <a:picLocks noChangeAspect="1"/>
          </p:cNvPicPr>
          <p:nvPr/>
        </p:nvPicPr>
        <p:blipFill>
          <a:blip r:embed="rId2">
            <a:extLst>
              <a:ext uri="{28A0092B-C50C-407E-A947-70E740481C1C}">
                <a14:useLocalDpi xmlns:a14="http://schemas.microsoft.com/office/drawing/2010/main" val="0"/>
              </a:ext>
            </a:extLst>
          </a:blip>
          <a:srcRect r="6635"/>
          <a:stretch/>
        </p:blipFill>
        <p:spPr>
          <a:xfrm>
            <a:off x="914400" y="800100"/>
            <a:ext cx="7758579" cy="2286000"/>
          </a:xfrm>
          <a:prstGeom prst="rect">
            <a:avLst/>
          </a:prstGeom>
          <a:ln>
            <a:solidFill>
              <a:srgbClr val="FF0000"/>
            </a:solidFill>
          </a:ln>
        </p:spPr>
      </p:pic>
      <p:sp>
        <p:nvSpPr>
          <p:cNvPr id="3" name="TextBox 2">
            <a:extLst>
              <a:ext uri="{FF2B5EF4-FFF2-40B4-BE49-F238E27FC236}">
                <a16:creationId xmlns:a16="http://schemas.microsoft.com/office/drawing/2014/main" id="{15B9EDBD-2692-CF7A-ABB9-A8E6F17FE7C9}"/>
              </a:ext>
            </a:extLst>
          </p:cNvPr>
          <p:cNvSpPr txBox="1"/>
          <p:nvPr/>
        </p:nvSpPr>
        <p:spPr>
          <a:xfrm>
            <a:off x="4038600" y="3086100"/>
            <a:ext cx="1219200" cy="477054"/>
          </a:xfrm>
          <a:prstGeom prst="rect">
            <a:avLst/>
          </a:prstGeom>
          <a:noFill/>
        </p:spPr>
        <p:txBody>
          <a:bodyPr wrap="square" rtlCol="0">
            <a:spAutoFit/>
          </a:bodyPr>
          <a:lstStyle/>
          <a:p>
            <a:r>
              <a:rPr lang="en-IN" sz="2500" dirty="0"/>
              <a:t>Latency</a:t>
            </a:r>
          </a:p>
        </p:txBody>
      </p:sp>
      <p:pic>
        <p:nvPicPr>
          <p:cNvPr id="4" name="Picture 3">
            <a:extLst>
              <a:ext uri="{FF2B5EF4-FFF2-40B4-BE49-F238E27FC236}">
                <a16:creationId xmlns:a16="http://schemas.microsoft.com/office/drawing/2014/main" id="{49D78030-203B-35AA-FCF1-D32D1E3FEB3C}"/>
              </a:ext>
            </a:extLst>
          </p:cNvPr>
          <p:cNvPicPr>
            <a:picLocks noChangeAspect="1"/>
          </p:cNvPicPr>
          <p:nvPr/>
        </p:nvPicPr>
        <p:blipFill>
          <a:blip r:embed="rId3">
            <a:extLst>
              <a:ext uri="{28A0092B-C50C-407E-A947-70E740481C1C}">
                <a14:useLocalDpi xmlns:a14="http://schemas.microsoft.com/office/drawing/2010/main" val="0"/>
              </a:ext>
            </a:extLst>
          </a:blip>
          <a:srcRect r="9265"/>
          <a:stretch/>
        </p:blipFill>
        <p:spPr>
          <a:xfrm>
            <a:off x="914400" y="3942569"/>
            <a:ext cx="7953451" cy="1429531"/>
          </a:xfrm>
          <a:prstGeom prst="rect">
            <a:avLst/>
          </a:prstGeom>
          <a:ln>
            <a:solidFill>
              <a:srgbClr val="FF0000"/>
            </a:solidFill>
          </a:ln>
        </p:spPr>
      </p:pic>
      <p:sp>
        <p:nvSpPr>
          <p:cNvPr id="5" name="TextBox 4">
            <a:extLst>
              <a:ext uri="{FF2B5EF4-FFF2-40B4-BE49-F238E27FC236}">
                <a16:creationId xmlns:a16="http://schemas.microsoft.com/office/drawing/2014/main" id="{866C2054-F596-D39D-FB09-B1D2BE0D30C2}"/>
              </a:ext>
            </a:extLst>
          </p:cNvPr>
          <p:cNvSpPr txBox="1"/>
          <p:nvPr/>
        </p:nvSpPr>
        <p:spPr>
          <a:xfrm>
            <a:off x="3879289" y="5372100"/>
            <a:ext cx="1828800" cy="477054"/>
          </a:xfrm>
          <a:prstGeom prst="rect">
            <a:avLst/>
          </a:prstGeom>
          <a:noFill/>
        </p:spPr>
        <p:txBody>
          <a:bodyPr wrap="square" rtlCol="0">
            <a:spAutoFit/>
          </a:bodyPr>
          <a:lstStyle/>
          <a:p>
            <a:r>
              <a:rPr lang="en-IN" sz="2500" dirty="0"/>
              <a:t>Bandwidth</a:t>
            </a:r>
          </a:p>
        </p:txBody>
      </p:sp>
      <p:pic>
        <p:nvPicPr>
          <p:cNvPr id="7" name="Picture 6">
            <a:extLst>
              <a:ext uri="{FF2B5EF4-FFF2-40B4-BE49-F238E27FC236}">
                <a16:creationId xmlns:a16="http://schemas.microsoft.com/office/drawing/2014/main" id="{ED5AB962-4675-022F-AAF2-271BCDAEB2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6228569"/>
            <a:ext cx="8382000" cy="1449624"/>
          </a:xfrm>
          <a:prstGeom prst="rect">
            <a:avLst/>
          </a:prstGeom>
          <a:ln>
            <a:solidFill>
              <a:srgbClr val="FF0000"/>
            </a:solidFill>
          </a:ln>
        </p:spPr>
      </p:pic>
      <p:sp>
        <p:nvSpPr>
          <p:cNvPr id="8" name="TextBox 7">
            <a:extLst>
              <a:ext uri="{FF2B5EF4-FFF2-40B4-BE49-F238E27FC236}">
                <a16:creationId xmlns:a16="http://schemas.microsoft.com/office/drawing/2014/main" id="{5398C5C8-C2C5-5021-2191-AFF3F671E8C3}"/>
              </a:ext>
            </a:extLst>
          </p:cNvPr>
          <p:cNvSpPr txBox="1"/>
          <p:nvPr/>
        </p:nvSpPr>
        <p:spPr>
          <a:xfrm>
            <a:off x="3886663" y="7666703"/>
            <a:ext cx="1828800" cy="477054"/>
          </a:xfrm>
          <a:prstGeom prst="rect">
            <a:avLst/>
          </a:prstGeom>
          <a:noFill/>
        </p:spPr>
        <p:txBody>
          <a:bodyPr wrap="square" rtlCol="0">
            <a:spAutoFit/>
          </a:bodyPr>
          <a:lstStyle/>
          <a:p>
            <a:r>
              <a:rPr lang="en-IN" sz="2500" dirty="0"/>
              <a:t>Availability</a:t>
            </a:r>
          </a:p>
        </p:txBody>
      </p:sp>
      <p:pic>
        <p:nvPicPr>
          <p:cNvPr id="9" name="Picture 8">
            <a:extLst>
              <a:ext uri="{FF2B5EF4-FFF2-40B4-BE49-F238E27FC236}">
                <a16:creationId xmlns:a16="http://schemas.microsoft.com/office/drawing/2014/main" id="{A007768C-D6F6-1535-D990-092F32453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9800" y="800100"/>
            <a:ext cx="7936007" cy="2535724"/>
          </a:xfrm>
          <a:prstGeom prst="rect">
            <a:avLst/>
          </a:prstGeom>
          <a:ln>
            <a:solidFill>
              <a:srgbClr val="FF0000"/>
            </a:solidFill>
          </a:ln>
        </p:spPr>
      </p:pic>
      <p:sp>
        <p:nvSpPr>
          <p:cNvPr id="10" name="TextBox 9">
            <a:extLst>
              <a:ext uri="{FF2B5EF4-FFF2-40B4-BE49-F238E27FC236}">
                <a16:creationId xmlns:a16="http://schemas.microsoft.com/office/drawing/2014/main" id="{84336F48-70FD-9FC7-E648-57D1A886BBFC}"/>
              </a:ext>
            </a:extLst>
          </p:cNvPr>
          <p:cNvSpPr txBox="1"/>
          <p:nvPr/>
        </p:nvSpPr>
        <p:spPr>
          <a:xfrm>
            <a:off x="13258800" y="3465515"/>
            <a:ext cx="1828800" cy="477054"/>
          </a:xfrm>
          <a:prstGeom prst="rect">
            <a:avLst/>
          </a:prstGeom>
          <a:noFill/>
        </p:spPr>
        <p:txBody>
          <a:bodyPr wrap="square" rtlCol="0">
            <a:spAutoFit/>
          </a:bodyPr>
          <a:lstStyle/>
          <a:p>
            <a:r>
              <a:rPr lang="en-IN" sz="2500" dirty="0"/>
              <a:t>Reliability</a:t>
            </a:r>
          </a:p>
        </p:txBody>
      </p:sp>
      <p:pic>
        <p:nvPicPr>
          <p:cNvPr id="11" name="Picture 10">
            <a:extLst>
              <a:ext uri="{FF2B5EF4-FFF2-40B4-BE49-F238E27FC236}">
                <a16:creationId xmlns:a16="http://schemas.microsoft.com/office/drawing/2014/main" id="{346BDC3D-4322-3224-2062-F8ED76406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0019" y="6439162"/>
            <a:ext cx="7826362" cy="1219200"/>
          </a:xfrm>
          <a:prstGeom prst="rect">
            <a:avLst/>
          </a:prstGeom>
          <a:ln>
            <a:solidFill>
              <a:srgbClr val="FF0000"/>
            </a:solidFill>
          </a:ln>
        </p:spPr>
      </p:pic>
      <p:sp>
        <p:nvSpPr>
          <p:cNvPr id="12" name="TextBox 11">
            <a:extLst>
              <a:ext uri="{FF2B5EF4-FFF2-40B4-BE49-F238E27FC236}">
                <a16:creationId xmlns:a16="http://schemas.microsoft.com/office/drawing/2014/main" id="{89B07EB8-2480-A36D-F1DC-1AF995B2D41B}"/>
              </a:ext>
            </a:extLst>
          </p:cNvPr>
          <p:cNvSpPr txBox="1"/>
          <p:nvPr/>
        </p:nvSpPr>
        <p:spPr>
          <a:xfrm>
            <a:off x="13639800" y="7678193"/>
            <a:ext cx="1828800" cy="477054"/>
          </a:xfrm>
          <a:prstGeom prst="rect">
            <a:avLst/>
          </a:prstGeom>
          <a:noFill/>
        </p:spPr>
        <p:txBody>
          <a:bodyPr wrap="square" rtlCol="0">
            <a:spAutoFit/>
          </a:bodyPr>
          <a:lstStyle/>
          <a:p>
            <a:r>
              <a:rPr lang="en-IN" sz="2500" dirty="0"/>
              <a:t>Elasticity</a:t>
            </a:r>
          </a:p>
        </p:txBody>
      </p:sp>
      <p:pic>
        <p:nvPicPr>
          <p:cNvPr id="14" name="Picture 13">
            <a:extLst>
              <a:ext uri="{FF2B5EF4-FFF2-40B4-BE49-F238E27FC236}">
                <a16:creationId xmlns:a16="http://schemas.microsoft.com/office/drawing/2014/main" id="{CEAAB808-C42B-5980-FB31-64007A2A56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0019" y="5372100"/>
            <a:ext cx="7505788" cy="679399"/>
          </a:xfrm>
          <a:prstGeom prst="rect">
            <a:avLst/>
          </a:prstGeom>
          <a:ln>
            <a:solidFill>
              <a:srgbClr val="FF0000"/>
            </a:solidFill>
          </a:ln>
        </p:spPr>
      </p:pic>
    </p:spTree>
    <p:extLst>
      <p:ext uri="{BB962C8B-B14F-4D97-AF65-F5344CB8AC3E}">
        <p14:creationId xmlns:p14="http://schemas.microsoft.com/office/powerpoint/2010/main" val="1899543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6687383" y="1546342"/>
            <a:ext cx="4913233" cy="857250"/>
          </a:xfrm>
          <a:prstGeom prst="rect">
            <a:avLst/>
          </a:prstGeom>
        </p:spPr>
        <p:txBody>
          <a:bodyPr lIns="0" tIns="0" rIns="0" bIns="0" rtlCol="0" anchor="t">
            <a:spAutoFit/>
          </a:bodyPr>
          <a:lstStyle/>
          <a:p>
            <a:pPr algn="ctr">
              <a:lnSpc>
                <a:spcPts val="6299"/>
              </a:lnSpc>
            </a:pPr>
            <a:r>
              <a:rPr lang="en-US" sz="4500" b="1">
                <a:solidFill>
                  <a:srgbClr val="000000"/>
                </a:solidFill>
                <a:latin typeface="Times New Roman Bold"/>
                <a:ea typeface="Times New Roman Bold"/>
                <a:cs typeface="Times New Roman Bold"/>
                <a:sym typeface="Times New Roman Bold"/>
              </a:rPr>
              <a:t>TEAM MEMBERS</a:t>
            </a:r>
          </a:p>
        </p:txBody>
      </p:sp>
      <p:sp>
        <p:nvSpPr>
          <p:cNvPr id="3" name="TextBox 3"/>
          <p:cNvSpPr txBox="1"/>
          <p:nvPr/>
        </p:nvSpPr>
        <p:spPr>
          <a:xfrm>
            <a:off x="5867400" y="2696210"/>
            <a:ext cx="7030284" cy="2447290"/>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a:ea typeface="Times New Roman"/>
                <a:cs typeface="Times New Roman"/>
                <a:sym typeface="Times New Roman"/>
              </a:rPr>
              <a:t>LOGESHWARAN VV(71772118125)</a:t>
            </a:r>
          </a:p>
          <a:p>
            <a:pPr algn="just">
              <a:lnSpc>
                <a:spcPts val="4759"/>
              </a:lnSpc>
            </a:pPr>
            <a:r>
              <a:rPr lang="en-US" sz="3399" dirty="0">
                <a:solidFill>
                  <a:srgbClr val="000000"/>
                </a:solidFill>
                <a:latin typeface="Times New Roman"/>
                <a:ea typeface="Times New Roman"/>
                <a:cs typeface="Times New Roman"/>
                <a:sym typeface="Times New Roman"/>
              </a:rPr>
              <a:t>SEDHU RAM P(71772118138)</a:t>
            </a:r>
          </a:p>
          <a:p>
            <a:pPr algn="just">
              <a:lnSpc>
                <a:spcPts val="4759"/>
              </a:lnSpc>
            </a:pPr>
            <a:r>
              <a:rPr lang="en-US" sz="3399" dirty="0">
                <a:solidFill>
                  <a:srgbClr val="000000"/>
                </a:solidFill>
                <a:latin typeface="Times New Roman"/>
                <a:ea typeface="Times New Roman"/>
                <a:cs typeface="Times New Roman"/>
                <a:sym typeface="Times New Roman"/>
              </a:rPr>
              <a:t>SRIDHAR E(71772118145)</a:t>
            </a:r>
          </a:p>
          <a:p>
            <a:pPr algn="just">
              <a:lnSpc>
                <a:spcPts val="4759"/>
              </a:lnSpc>
            </a:pPr>
            <a:r>
              <a:rPr lang="en-US" sz="3399" dirty="0">
                <a:solidFill>
                  <a:srgbClr val="000000"/>
                </a:solidFill>
                <a:latin typeface="Times New Roman"/>
                <a:ea typeface="Times New Roman"/>
                <a:cs typeface="Times New Roman"/>
                <a:sym typeface="Times New Roman"/>
              </a:rPr>
              <a:t>TAMIZHARASU M(71772118L10)</a:t>
            </a:r>
          </a:p>
        </p:txBody>
      </p:sp>
      <p:sp>
        <p:nvSpPr>
          <p:cNvPr id="4" name="TextBox 4"/>
          <p:cNvSpPr txBox="1"/>
          <p:nvPr/>
        </p:nvSpPr>
        <p:spPr>
          <a:xfrm>
            <a:off x="6321207" y="6241038"/>
            <a:ext cx="5645587" cy="1471295"/>
          </a:xfrm>
          <a:prstGeom prst="rect">
            <a:avLst/>
          </a:prstGeom>
        </p:spPr>
        <p:txBody>
          <a:bodyPr lIns="0" tIns="0" rIns="0" bIns="0" rtlCol="0" anchor="t">
            <a:spAutoFit/>
          </a:bodyPr>
          <a:lstStyle/>
          <a:p>
            <a:pPr algn="ctr">
              <a:lnSpc>
                <a:spcPts val="6299"/>
              </a:lnSpc>
            </a:pPr>
            <a:r>
              <a:rPr lang="en-US" sz="4500" b="1" dirty="0">
                <a:solidFill>
                  <a:srgbClr val="000000"/>
                </a:solidFill>
                <a:latin typeface="Times New Roman Bold"/>
                <a:ea typeface="Times New Roman Bold"/>
                <a:cs typeface="Times New Roman Bold"/>
                <a:sym typeface="Times New Roman Bold"/>
              </a:rPr>
              <a:t>PROJECT GUIDE</a:t>
            </a:r>
          </a:p>
          <a:p>
            <a:pPr algn="ctr">
              <a:lnSpc>
                <a:spcPts val="4759"/>
              </a:lnSpc>
            </a:pPr>
            <a:r>
              <a:rPr lang="en-US" sz="3399" dirty="0">
                <a:solidFill>
                  <a:srgbClr val="000000"/>
                </a:solidFill>
                <a:latin typeface="Times New Roman"/>
                <a:ea typeface="Times New Roman"/>
                <a:cs typeface="Times New Roman"/>
                <a:sym typeface="Times New Roman"/>
              </a:rPr>
              <a:t>Dr. R. DEVI, </a:t>
            </a:r>
            <a:r>
              <a:rPr lang="en-US" sz="3399" dirty="0" err="1">
                <a:solidFill>
                  <a:srgbClr val="000000"/>
                </a:solidFill>
                <a:latin typeface="Times New Roman"/>
                <a:ea typeface="Times New Roman"/>
                <a:cs typeface="Times New Roman"/>
                <a:sym typeface="Times New Roman"/>
              </a:rPr>
              <a:t>M.Tech</a:t>
            </a:r>
            <a:r>
              <a:rPr lang="en-US" sz="3399" dirty="0">
                <a:solidFill>
                  <a:srgbClr val="000000"/>
                </a:solidFill>
                <a:latin typeface="Times New Roman"/>
                <a:ea typeface="Times New Roman"/>
                <a:cs typeface="Times New Roman"/>
                <a:sym typeface="Times New Roman"/>
              </a:rPr>
              <a:t>.,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1638300"/>
            <a:ext cx="16230600" cy="6433185"/>
          </a:xfrm>
          <a:prstGeom prst="rect">
            <a:avLst/>
          </a:prstGeom>
        </p:spPr>
        <p:txBody>
          <a:bodyPr lIns="0" tIns="0" rIns="0" bIns="0" rtlCol="0" anchor="t">
            <a:spAutoFit/>
          </a:bodyPr>
          <a:lstStyle/>
          <a:p>
            <a:pPr algn="just">
              <a:lnSpc>
                <a:spcPts val="5040"/>
              </a:lnSpc>
            </a:pPr>
            <a:r>
              <a:rPr lang="en-US" sz="3600" b="1" dirty="0">
                <a:solidFill>
                  <a:srgbClr val="000000"/>
                </a:solidFill>
                <a:latin typeface="Times New Roman Bold"/>
                <a:ea typeface="Times New Roman Bold"/>
                <a:cs typeface="Times New Roman Bold"/>
                <a:sym typeface="Times New Roman Bold"/>
              </a:rPr>
              <a:t>Fuzzy Inference System (FIS)</a:t>
            </a:r>
          </a:p>
          <a:p>
            <a:pPr algn="just">
              <a:lnSpc>
                <a:spcPts val="5040"/>
              </a:lnSpc>
            </a:pPr>
            <a:r>
              <a:rPr lang="en-US" sz="3600" dirty="0">
                <a:solidFill>
                  <a:srgbClr val="000000"/>
                </a:solidFill>
                <a:latin typeface="Times New Roman"/>
                <a:ea typeface="Times New Roman"/>
                <a:cs typeface="Times New Roman"/>
                <a:sym typeface="Times New Roman"/>
              </a:rPr>
              <a:t>The proposed fuzzy logic-based trust evaluation model consists of four main components:</a:t>
            </a:r>
          </a:p>
          <a:p>
            <a:pPr marL="777240" lvl="1" indent="-388620" algn="just">
              <a:lnSpc>
                <a:spcPts val="5040"/>
              </a:lnSpc>
              <a:buAutoNum type="arabicPeriod"/>
            </a:pPr>
            <a:r>
              <a:rPr lang="en-US" sz="3600" dirty="0">
                <a:solidFill>
                  <a:srgbClr val="000000"/>
                </a:solidFill>
                <a:latin typeface="Times New Roman"/>
                <a:ea typeface="Times New Roman"/>
                <a:cs typeface="Times New Roman"/>
                <a:sym typeface="Times New Roman"/>
              </a:rPr>
              <a:t>Fuzzifier: Converts crisp input values (e.g., security level, performance score) into fuzzy values.</a:t>
            </a:r>
          </a:p>
          <a:p>
            <a:pPr marL="777240" lvl="1" indent="-388620" algn="just">
              <a:lnSpc>
                <a:spcPts val="5040"/>
              </a:lnSpc>
              <a:buAutoNum type="arabicPeriod"/>
            </a:pPr>
            <a:r>
              <a:rPr lang="en-US" sz="3600" dirty="0">
                <a:solidFill>
                  <a:srgbClr val="000000"/>
                </a:solidFill>
                <a:latin typeface="Times New Roman"/>
                <a:ea typeface="Times New Roman"/>
                <a:cs typeface="Times New Roman"/>
                <a:sym typeface="Times New Roman"/>
              </a:rPr>
              <a:t>Inference Engine: Applies fuzzy logic rules to generate fuzzy trust evaluations.</a:t>
            </a:r>
          </a:p>
          <a:p>
            <a:pPr marL="777240" lvl="1" indent="-388620" algn="just">
              <a:lnSpc>
                <a:spcPts val="5040"/>
              </a:lnSpc>
              <a:buAutoNum type="arabicPeriod"/>
            </a:pPr>
            <a:r>
              <a:rPr lang="en-US" sz="3600" dirty="0" err="1">
                <a:solidFill>
                  <a:srgbClr val="000000"/>
                </a:solidFill>
                <a:latin typeface="Times New Roman"/>
                <a:ea typeface="Times New Roman"/>
                <a:cs typeface="Times New Roman"/>
                <a:sym typeface="Times New Roman"/>
              </a:rPr>
              <a:t>Defuzzifier</a:t>
            </a:r>
            <a:r>
              <a:rPr lang="en-US" sz="3600" dirty="0">
                <a:solidFill>
                  <a:srgbClr val="000000"/>
                </a:solidFill>
                <a:latin typeface="Times New Roman"/>
                <a:ea typeface="Times New Roman"/>
                <a:cs typeface="Times New Roman"/>
                <a:sym typeface="Times New Roman"/>
              </a:rPr>
              <a:t>: Converts the fuzzy trust values into a final crisp trust score.</a:t>
            </a:r>
          </a:p>
          <a:p>
            <a:pPr marL="777240" lvl="1" indent="-388620" algn="just">
              <a:lnSpc>
                <a:spcPts val="5040"/>
              </a:lnSpc>
              <a:buAutoNum type="arabicPeriod"/>
            </a:pPr>
            <a:r>
              <a:rPr lang="en-US" sz="3600" dirty="0">
                <a:solidFill>
                  <a:srgbClr val="000000"/>
                </a:solidFill>
                <a:latin typeface="Times New Roman"/>
                <a:ea typeface="Times New Roman"/>
                <a:cs typeface="Times New Roman"/>
                <a:sym typeface="Times New Roman"/>
              </a:rPr>
              <a:t>Knowledge Base: Stores fuzzy rules and membership functions to map input variables to output trust scores.</a:t>
            </a:r>
          </a:p>
          <a:p>
            <a:pPr algn="just">
              <a:lnSpc>
                <a:spcPts val="5040"/>
              </a:lnSpc>
            </a:pPr>
            <a:endParaRPr lang="en-US" sz="36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2655158" y="2628900"/>
            <a:ext cx="12977684" cy="6196016"/>
          </a:xfrm>
          <a:custGeom>
            <a:avLst/>
            <a:gdLst/>
            <a:ahLst/>
            <a:cxnLst/>
            <a:rect l="l" t="t" r="r" b="b"/>
            <a:pathLst>
              <a:path w="12977684" h="6196016">
                <a:moveTo>
                  <a:pt x="0" y="0"/>
                </a:moveTo>
                <a:lnTo>
                  <a:pt x="12977684" y="0"/>
                </a:lnTo>
                <a:lnTo>
                  <a:pt x="12977684" y="6196016"/>
                </a:lnTo>
                <a:lnTo>
                  <a:pt x="0" y="6196016"/>
                </a:lnTo>
                <a:lnTo>
                  <a:pt x="0" y="0"/>
                </a:lnTo>
                <a:close/>
              </a:path>
            </a:pathLst>
          </a:custGeom>
          <a:blipFill>
            <a:blip r:embed="rId2"/>
            <a:stretch>
              <a:fillRect/>
            </a:stretch>
          </a:blipFill>
          <a:ln w="19050">
            <a:solidFill>
              <a:schemeClr val="tx1"/>
            </a:solidFill>
          </a:ln>
        </p:spPr>
        <p:txBody>
          <a:bodyPr/>
          <a:lstStyle/>
          <a:p>
            <a:endParaRPr lang="en-IN" dirty="0"/>
          </a:p>
        </p:txBody>
      </p:sp>
      <p:sp>
        <p:nvSpPr>
          <p:cNvPr id="3" name="TextBox 3"/>
          <p:cNvSpPr txBox="1"/>
          <p:nvPr/>
        </p:nvSpPr>
        <p:spPr>
          <a:xfrm>
            <a:off x="1028700" y="1562100"/>
            <a:ext cx="16230600" cy="1871474"/>
          </a:xfrm>
          <a:prstGeom prst="rect">
            <a:avLst/>
          </a:prstGeom>
        </p:spPr>
        <p:txBody>
          <a:bodyPr lIns="0" tIns="0" rIns="0" bIns="0" rtlCol="0" anchor="t">
            <a:spAutoFit/>
          </a:bodyPr>
          <a:lstStyle/>
          <a:p>
            <a:pPr algn="just">
              <a:lnSpc>
                <a:spcPts val="5040"/>
              </a:lnSpc>
            </a:pPr>
            <a:r>
              <a:rPr lang="en-US" sz="3600" b="1" dirty="0">
                <a:solidFill>
                  <a:srgbClr val="000000"/>
                </a:solidFill>
                <a:latin typeface="Times New Roman Bold"/>
                <a:ea typeface="Times New Roman Bold"/>
                <a:cs typeface="Times New Roman Bold"/>
                <a:sym typeface="Times New Roman Bold"/>
              </a:rPr>
              <a:t> Working of Fuzzy Inference System (FIS)</a:t>
            </a:r>
          </a:p>
          <a:p>
            <a:pPr algn="just">
              <a:lnSpc>
                <a:spcPts val="5040"/>
              </a:lnSpc>
            </a:pPr>
            <a:endParaRPr lang="en-US" sz="3600" b="1" dirty="0">
              <a:solidFill>
                <a:srgbClr val="000000"/>
              </a:solidFill>
              <a:latin typeface="Times New Roman Bold"/>
              <a:ea typeface="Times New Roman Bold"/>
              <a:cs typeface="Times New Roman Bold"/>
              <a:sym typeface="Times New Roman Bold"/>
            </a:endParaRPr>
          </a:p>
          <a:p>
            <a:pPr algn="just">
              <a:lnSpc>
                <a:spcPts val="5040"/>
              </a:lnSpc>
            </a:pPr>
            <a:endParaRPr lang="en-US" sz="3600" b="1" dirty="0">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02DA9-AA89-B99B-7BF6-591D78781584}"/>
              </a:ext>
            </a:extLst>
          </p:cNvPr>
          <p:cNvSpPr/>
          <p:nvPr/>
        </p:nvSpPr>
        <p:spPr>
          <a:xfrm>
            <a:off x="0" y="0"/>
            <a:ext cx="5410200" cy="102870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3"/>
          <p:cNvSpPr txBox="1"/>
          <p:nvPr/>
        </p:nvSpPr>
        <p:spPr>
          <a:xfrm>
            <a:off x="1068546" y="4305300"/>
            <a:ext cx="3273108" cy="1179362"/>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Times New Roman"/>
                <a:ea typeface="Times New Roman"/>
                <a:cs typeface="Times New Roman"/>
                <a:sym typeface="Times New Roman"/>
              </a:rPr>
              <a:t>SEQUENCE DIAGRAM</a:t>
            </a:r>
          </a:p>
        </p:txBody>
      </p:sp>
      <p:pic>
        <p:nvPicPr>
          <p:cNvPr id="6" name="Graphic 5">
            <a:extLst>
              <a:ext uri="{FF2B5EF4-FFF2-40B4-BE49-F238E27FC236}">
                <a16:creationId xmlns:a16="http://schemas.microsoft.com/office/drawing/2014/main" id="{60FD2038-053C-DE45-E1F0-052B3A8CDB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86461" y="412879"/>
            <a:ext cx="11463339" cy="91238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885825"/>
            <a:ext cx="16230600" cy="8493125"/>
          </a:xfrm>
          <a:prstGeom prst="rect">
            <a:avLst/>
          </a:prstGeom>
        </p:spPr>
        <p:txBody>
          <a:bodyPr lIns="0" tIns="0" rIns="0" bIns="0" rtlCol="0" anchor="t">
            <a:spAutoFit/>
          </a:bodyPr>
          <a:lstStyle/>
          <a:p>
            <a:pPr algn="just">
              <a:lnSpc>
                <a:spcPts val="5040"/>
              </a:lnSpc>
            </a:pPr>
            <a:r>
              <a:rPr lang="en-US" sz="3600" b="1">
                <a:solidFill>
                  <a:srgbClr val="000000"/>
                </a:solidFill>
                <a:latin typeface="Times New Roman Bold"/>
                <a:ea typeface="Times New Roman Bold"/>
                <a:cs typeface="Times New Roman Bold"/>
                <a:sym typeface="Times New Roman Bold"/>
              </a:rPr>
              <a:t>Trust Score Calculation</a:t>
            </a:r>
          </a:p>
          <a:p>
            <a:pPr algn="just">
              <a:lnSpc>
                <a:spcPts val="4759"/>
              </a:lnSpc>
            </a:pPr>
            <a:r>
              <a:rPr lang="en-US" sz="3399">
                <a:solidFill>
                  <a:srgbClr val="000000"/>
                </a:solidFill>
                <a:latin typeface="Times New Roman"/>
                <a:ea typeface="Times New Roman"/>
                <a:cs typeface="Times New Roman"/>
                <a:sym typeface="Times New Roman"/>
              </a:rPr>
              <a:t>1. </a:t>
            </a:r>
            <a:r>
              <a:rPr lang="en-US" sz="3399" b="1">
                <a:solidFill>
                  <a:srgbClr val="000000"/>
                </a:solidFill>
                <a:latin typeface="Times New Roman Bold"/>
                <a:ea typeface="Times New Roman Bold"/>
                <a:cs typeface="Times New Roman Bold"/>
                <a:sym typeface="Times New Roman Bold"/>
              </a:rPr>
              <a:t>Define Trust Parameters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Identify key trust factors influencing CSP trustworthiness.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Examples: Security, Privacy, Performance, Data Integrity, Dynamicity.</a:t>
            </a:r>
          </a:p>
          <a:p>
            <a:pPr algn="just">
              <a:lnSpc>
                <a:spcPts val="4759"/>
              </a:lnSpc>
            </a:pPr>
            <a:r>
              <a:rPr lang="en-US" sz="3399">
                <a:solidFill>
                  <a:srgbClr val="000000"/>
                </a:solidFill>
                <a:latin typeface="Times New Roman"/>
                <a:ea typeface="Times New Roman"/>
                <a:cs typeface="Times New Roman"/>
                <a:sym typeface="Times New Roman"/>
              </a:rPr>
              <a:t>2. </a:t>
            </a:r>
            <a:r>
              <a:rPr lang="en-US" sz="3399" b="1">
                <a:solidFill>
                  <a:srgbClr val="000000"/>
                </a:solidFill>
                <a:latin typeface="Times New Roman Bold"/>
                <a:ea typeface="Times New Roman Bold"/>
                <a:cs typeface="Times New Roman Bold"/>
                <a:sym typeface="Times New Roman Bold"/>
              </a:rPr>
              <a:t>Assign Linguistic Variables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Convert trust parameters into linguistic terms.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Example: Low, Medium, High or Very Low, Low, Medium, High, Very High.</a:t>
            </a:r>
          </a:p>
          <a:p>
            <a:pPr algn="just">
              <a:lnSpc>
                <a:spcPts val="4759"/>
              </a:lnSpc>
            </a:pPr>
            <a:r>
              <a:rPr lang="en-US" sz="3399">
                <a:solidFill>
                  <a:srgbClr val="000000"/>
                </a:solidFill>
                <a:latin typeface="Times New Roman"/>
                <a:ea typeface="Times New Roman"/>
                <a:cs typeface="Times New Roman"/>
                <a:sym typeface="Times New Roman"/>
              </a:rPr>
              <a:t>3. </a:t>
            </a:r>
            <a:r>
              <a:rPr lang="en-US" sz="3399" b="1">
                <a:solidFill>
                  <a:srgbClr val="000000"/>
                </a:solidFill>
                <a:latin typeface="Times New Roman Bold"/>
                <a:ea typeface="Times New Roman Bold"/>
                <a:cs typeface="Times New Roman Bold"/>
                <a:sym typeface="Times New Roman Bold"/>
              </a:rPr>
              <a:t>Define Membership Functions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Define mathematical representations for linguistic variables.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Common types: Triangular, Trapezoidal, Gaussian functions.</a:t>
            </a:r>
          </a:p>
          <a:p>
            <a:pPr algn="just">
              <a:lnSpc>
                <a:spcPts val="4759"/>
              </a:lnSpc>
            </a:pPr>
            <a:r>
              <a:rPr lang="en-US" sz="3399">
                <a:solidFill>
                  <a:srgbClr val="000000"/>
                </a:solidFill>
                <a:latin typeface="Times New Roman"/>
                <a:ea typeface="Times New Roman"/>
                <a:cs typeface="Times New Roman"/>
                <a:sym typeface="Times New Roman"/>
              </a:rPr>
              <a:t>4. </a:t>
            </a:r>
            <a:r>
              <a:rPr lang="en-US" sz="3399" b="1">
                <a:solidFill>
                  <a:srgbClr val="000000"/>
                </a:solidFill>
                <a:latin typeface="Times New Roman Bold"/>
                <a:ea typeface="Times New Roman Bold"/>
                <a:cs typeface="Times New Roman Bold"/>
                <a:sym typeface="Times New Roman Bold"/>
              </a:rPr>
              <a:t>Construct Rule Base</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Develop IF-THEN rules to determine trust relationships.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Example:</a:t>
            </a:r>
          </a:p>
          <a:p>
            <a:pPr marL="1468119" lvl="2" indent="-489373" algn="just">
              <a:lnSpc>
                <a:spcPts val="4759"/>
              </a:lnSpc>
              <a:buFont typeface="Arial"/>
              <a:buChar char="⚬"/>
            </a:pPr>
            <a:r>
              <a:rPr lang="en-US" sz="3399">
                <a:solidFill>
                  <a:srgbClr val="000000"/>
                </a:solidFill>
                <a:latin typeface="Times New Roman"/>
                <a:ea typeface="Times New Roman"/>
                <a:cs typeface="Times New Roman"/>
                <a:sym typeface="Times New Roman"/>
              </a:rPr>
              <a:t>IF Security is High AND Performance is High, THEN Trust is High.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63BA3780-0BC0-8FA6-41FF-287B3C4B8CE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45A6FE2-150A-C715-28A0-E463D7024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22" y="723900"/>
            <a:ext cx="14289155" cy="8587071"/>
          </a:xfrm>
          <a:prstGeom prst="rect">
            <a:avLst/>
          </a:prstGeom>
        </p:spPr>
      </p:pic>
    </p:spTree>
    <p:extLst>
      <p:ext uri="{BB962C8B-B14F-4D97-AF65-F5344CB8AC3E}">
        <p14:creationId xmlns:p14="http://schemas.microsoft.com/office/powerpoint/2010/main" val="228544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885825"/>
            <a:ext cx="16230600" cy="7893050"/>
          </a:xfrm>
          <a:prstGeom prst="rect">
            <a:avLst/>
          </a:prstGeom>
        </p:spPr>
        <p:txBody>
          <a:bodyPr lIns="0" tIns="0" rIns="0" bIns="0" rtlCol="0" anchor="t">
            <a:spAutoFit/>
          </a:bodyPr>
          <a:lstStyle/>
          <a:p>
            <a:pPr algn="just">
              <a:lnSpc>
                <a:spcPts val="5040"/>
              </a:lnSpc>
            </a:pPr>
            <a:r>
              <a:rPr lang="en-US" sz="3600" b="1" dirty="0">
                <a:solidFill>
                  <a:srgbClr val="000000"/>
                </a:solidFill>
                <a:latin typeface="Times New Roman Bold"/>
                <a:ea typeface="Times New Roman Bold"/>
                <a:cs typeface="Times New Roman Bold"/>
                <a:sym typeface="Times New Roman Bold"/>
              </a:rPr>
              <a:t>Trust Score Calculation</a:t>
            </a:r>
          </a:p>
          <a:p>
            <a:pPr algn="just">
              <a:lnSpc>
                <a:spcPts val="4759"/>
              </a:lnSpc>
            </a:pPr>
            <a:r>
              <a:rPr lang="en-US" sz="3399" dirty="0">
                <a:solidFill>
                  <a:srgbClr val="000000"/>
                </a:solidFill>
                <a:latin typeface="Times New Roman"/>
                <a:ea typeface="Times New Roman"/>
                <a:cs typeface="Times New Roman"/>
                <a:sym typeface="Times New Roman"/>
              </a:rPr>
              <a:t>5. </a:t>
            </a:r>
            <a:r>
              <a:rPr lang="en-US" sz="3399" b="1" dirty="0">
                <a:solidFill>
                  <a:srgbClr val="000000"/>
                </a:solidFill>
                <a:latin typeface="Times New Roman Bold"/>
                <a:ea typeface="Times New Roman Bold"/>
                <a:cs typeface="Times New Roman Bold"/>
                <a:sym typeface="Times New Roman Bold"/>
              </a:rPr>
              <a:t>Fuzzification</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Convert crisp input values into fuzzy values using membership functions.</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Example: A security score of 80% may be classified as "High" with 0.8 membership.</a:t>
            </a:r>
          </a:p>
          <a:p>
            <a:pPr algn="just">
              <a:lnSpc>
                <a:spcPts val="4759"/>
              </a:lnSpc>
            </a:pPr>
            <a:r>
              <a:rPr lang="en-US" sz="3399" dirty="0">
                <a:solidFill>
                  <a:srgbClr val="000000"/>
                </a:solidFill>
                <a:latin typeface="Times New Roman"/>
                <a:ea typeface="Times New Roman"/>
                <a:cs typeface="Times New Roman"/>
                <a:sym typeface="Times New Roman"/>
              </a:rPr>
              <a:t>6. </a:t>
            </a:r>
            <a:r>
              <a:rPr lang="en-US" sz="3399" b="1" dirty="0">
                <a:solidFill>
                  <a:srgbClr val="000000"/>
                </a:solidFill>
                <a:latin typeface="Times New Roman Bold"/>
                <a:ea typeface="Times New Roman Bold"/>
                <a:cs typeface="Times New Roman Bold"/>
                <a:sym typeface="Times New Roman Bold"/>
              </a:rPr>
              <a:t>Inference Engine Processing</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Apply fuzzy inference rules to compute fuzzy trust output.</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Utilize Mamdani or </a:t>
            </a:r>
            <a:r>
              <a:rPr lang="en-US" sz="3399" dirty="0" err="1">
                <a:solidFill>
                  <a:srgbClr val="000000"/>
                </a:solidFill>
                <a:latin typeface="Times New Roman"/>
                <a:ea typeface="Times New Roman"/>
                <a:cs typeface="Times New Roman"/>
                <a:sym typeface="Times New Roman"/>
              </a:rPr>
              <a:t>Sugeno</a:t>
            </a:r>
            <a:r>
              <a:rPr lang="en-US" sz="3399" dirty="0">
                <a:solidFill>
                  <a:srgbClr val="000000"/>
                </a:solidFill>
                <a:latin typeface="Times New Roman"/>
                <a:ea typeface="Times New Roman"/>
                <a:cs typeface="Times New Roman"/>
                <a:sym typeface="Times New Roman"/>
              </a:rPr>
              <a:t> Fuzzy Inference System (FIS).</a:t>
            </a:r>
          </a:p>
          <a:p>
            <a:pPr algn="just">
              <a:lnSpc>
                <a:spcPts val="4759"/>
              </a:lnSpc>
            </a:pPr>
            <a:r>
              <a:rPr lang="en-US" sz="3399" dirty="0">
                <a:solidFill>
                  <a:srgbClr val="000000"/>
                </a:solidFill>
                <a:latin typeface="Times New Roman"/>
                <a:ea typeface="Times New Roman"/>
                <a:cs typeface="Times New Roman"/>
                <a:sym typeface="Times New Roman"/>
              </a:rPr>
              <a:t>7. </a:t>
            </a:r>
            <a:r>
              <a:rPr lang="en-US" sz="3399" b="1" dirty="0">
                <a:solidFill>
                  <a:srgbClr val="000000"/>
                </a:solidFill>
                <a:latin typeface="Times New Roman Bold"/>
                <a:ea typeface="Times New Roman Bold"/>
                <a:cs typeface="Times New Roman Bold"/>
                <a:sym typeface="Times New Roman Bold"/>
              </a:rPr>
              <a:t>Defuzzification</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Convert fuzzy output back into a crisp trust score.</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Common method: Centroid approach.</a:t>
            </a:r>
          </a:p>
          <a:p>
            <a:pPr algn="just">
              <a:lnSpc>
                <a:spcPts val="4759"/>
              </a:lnSpc>
            </a:pPr>
            <a:r>
              <a:rPr lang="en-US" sz="3399" dirty="0">
                <a:solidFill>
                  <a:srgbClr val="000000"/>
                </a:solidFill>
                <a:latin typeface="Times New Roman"/>
                <a:ea typeface="Times New Roman"/>
                <a:cs typeface="Times New Roman"/>
                <a:sym typeface="Times New Roman"/>
              </a:rPr>
              <a:t>8. </a:t>
            </a:r>
            <a:r>
              <a:rPr lang="en-US" sz="3399" b="1" dirty="0">
                <a:solidFill>
                  <a:srgbClr val="000000"/>
                </a:solidFill>
                <a:latin typeface="Times New Roman Bold"/>
                <a:ea typeface="Times New Roman Bold"/>
                <a:cs typeface="Times New Roman Bold"/>
                <a:sym typeface="Times New Roman Bold"/>
              </a:rPr>
              <a:t>Final Trust Score Computation</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Aggregate trust factors to compute the final trust score.</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Used for Cloud Service Provider (CSP) selection based on trust evaluation.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4BDB3A68-9926-9FD9-46FA-94CBB683F6B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A72BD35-7A58-C5C2-468A-E2261C0DB47A}"/>
              </a:ext>
            </a:extLst>
          </p:cNvPr>
          <p:cNvSpPr txBox="1"/>
          <p:nvPr/>
        </p:nvSpPr>
        <p:spPr>
          <a:xfrm>
            <a:off x="656928" y="571500"/>
            <a:ext cx="16230600" cy="589072"/>
          </a:xfrm>
          <a:prstGeom prst="rect">
            <a:avLst/>
          </a:prstGeom>
        </p:spPr>
        <p:txBody>
          <a:bodyPr lIns="0" tIns="0" rIns="0" bIns="0" rtlCol="0" anchor="t">
            <a:spAutoFit/>
          </a:bodyPr>
          <a:lstStyle/>
          <a:p>
            <a:pPr algn="just">
              <a:lnSpc>
                <a:spcPts val="5040"/>
              </a:lnSpc>
            </a:pPr>
            <a:r>
              <a:rPr lang="en-US" sz="3600" b="1" dirty="0">
                <a:solidFill>
                  <a:srgbClr val="000000"/>
                </a:solidFill>
                <a:latin typeface="Times New Roman Bold"/>
                <a:ea typeface="Times New Roman Bold"/>
                <a:cs typeface="Times New Roman Bold"/>
                <a:sym typeface="Times New Roman Bold"/>
              </a:rPr>
              <a:t>Results</a:t>
            </a:r>
          </a:p>
        </p:txBody>
      </p:sp>
      <p:pic>
        <p:nvPicPr>
          <p:cNvPr id="3" name="Picture 2">
            <a:extLst>
              <a:ext uri="{FF2B5EF4-FFF2-40B4-BE49-F238E27FC236}">
                <a16:creationId xmlns:a16="http://schemas.microsoft.com/office/drawing/2014/main" id="{3DC6F53C-7BFA-DC3F-226A-CC7364AD32D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431" y="1943100"/>
            <a:ext cx="8364170" cy="5544298"/>
          </a:xfrm>
          <a:prstGeom prst="rect">
            <a:avLst/>
          </a:prstGeom>
          <a:noFill/>
          <a:ln w="12700">
            <a:solidFill>
              <a:schemeClr val="tx1"/>
            </a:solidFill>
          </a:ln>
        </p:spPr>
      </p:pic>
      <p:pic>
        <p:nvPicPr>
          <p:cNvPr id="4" name="Picture 3">
            <a:extLst>
              <a:ext uri="{FF2B5EF4-FFF2-40B4-BE49-F238E27FC236}">
                <a16:creationId xmlns:a16="http://schemas.microsoft.com/office/drawing/2014/main" id="{7AEE9D59-288C-549E-0672-B122B0C9DF8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6401" y="2352867"/>
            <a:ext cx="8876092" cy="5134531"/>
          </a:xfrm>
          <a:prstGeom prst="rect">
            <a:avLst/>
          </a:prstGeom>
          <a:noFill/>
          <a:ln w="12700">
            <a:solidFill>
              <a:schemeClr val="tx1"/>
            </a:solidFill>
          </a:ln>
        </p:spPr>
      </p:pic>
      <p:sp>
        <p:nvSpPr>
          <p:cNvPr id="5" name="TextBox 4">
            <a:extLst>
              <a:ext uri="{FF2B5EF4-FFF2-40B4-BE49-F238E27FC236}">
                <a16:creationId xmlns:a16="http://schemas.microsoft.com/office/drawing/2014/main" id="{4CA339E1-7831-A6E0-9A72-19C3E969B89F}"/>
              </a:ext>
            </a:extLst>
          </p:cNvPr>
          <p:cNvSpPr txBox="1"/>
          <p:nvPr/>
        </p:nvSpPr>
        <p:spPr>
          <a:xfrm>
            <a:off x="3429000" y="7742998"/>
            <a:ext cx="2743200" cy="477054"/>
          </a:xfrm>
          <a:prstGeom prst="rect">
            <a:avLst/>
          </a:prstGeom>
          <a:noFill/>
        </p:spPr>
        <p:txBody>
          <a:bodyPr wrap="square" rtlCol="0">
            <a:spAutoFit/>
          </a:bodyPr>
          <a:lstStyle/>
          <a:p>
            <a:r>
              <a:rPr lang="en-IN" sz="2500" dirty="0"/>
              <a:t>Trust score in GCP</a:t>
            </a:r>
          </a:p>
        </p:txBody>
      </p:sp>
      <p:sp>
        <p:nvSpPr>
          <p:cNvPr id="6" name="TextBox 5">
            <a:extLst>
              <a:ext uri="{FF2B5EF4-FFF2-40B4-BE49-F238E27FC236}">
                <a16:creationId xmlns:a16="http://schemas.microsoft.com/office/drawing/2014/main" id="{2B353701-FA11-29E4-4B52-4E5117C55BE5}"/>
              </a:ext>
            </a:extLst>
          </p:cNvPr>
          <p:cNvSpPr txBox="1"/>
          <p:nvPr/>
        </p:nvSpPr>
        <p:spPr>
          <a:xfrm>
            <a:off x="12954000" y="7739311"/>
            <a:ext cx="2743200" cy="477054"/>
          </a:xfrm>
          <a:prstGeom prst="rect">
            <a:avLst/>
          </a:prstGeom>
          <a:noFill/>
        </p:spPr>
        <p:txBody>
          <a:bodyPr wrap="square" rtlCol="0">
            <a:spAutoFit/>
          </a:bodyPr>
          <a:lstStyle/>
          <a:p>
            <a:r>
              <a:rPr lang="en-IN" sz="2500" dirty="0"/>
              <a:t>Trust score in AWS</a:t>
            </a:r>
          </a:p>
        </p:txBody>
      </p:sp>
    </p:spTree>
    <p:extLst>
      <p:ext uri="{BB962C8B-B14F-4D97-AF65-F5344CB8AC3E}">
        <p14:creationId xmlns:p14="http://schemas.microsoft.com/office/powerpoint/2010/main" val="2967890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828675"/>
            <a:ext cx="4320421" cy="958850"/>
          </a:xfrm>
          <a:prstGeom prst="rect">
            <a:avLst/>
          </a:prstGeom>
        </p:spPr>
        <p:txBody>
          <a:bodyPr lIns="0" tIns="0" rIns="0" bIns="0" rtlCol="0" anchor="t">
            <a:spAutoFit/>
          </a:bodyPr>
          <a:lstStyle/>
          <a:p>
            <a:pPr algn="ctr">
              <a:lnSpc>
                <a:spcPts val="7000"/>
              </a:lnSpc>
            </a:pPr>
            <a:r>
              <a:rPr lang="en-US" sz="5000" b="1">
                <a:solidFill>
                  <a:srgbClr val="000000"/>
                </a:solidFill>
                <a:latin typeface="Times New Roman Bold"/>
                <a:ea typeface="Times New Roman Bold"/>
                <a:cs typeface="Times New Roman Bold"/>
                <a:sym typeface="Times New Roman Bold"/>
              </a:rPr>
              <a:t>REFERENCES</a:t>
            </a:r>
          </a:p>
        </p:txBody>
      </p:sp>
      <p:sp>
        <p:nvSpPr>
          <p:cNvPr id="3" name="TextBox 3"/>
          <p:cNvSpPr txBox="1"/>
          <p:nvPr/>
        </p:nvSpPr>
        <p:spPr>
          <a:xfrm>
            <a:off x="1143000" y="1638300"/>
            <a:ext cx="16230600" cy="8032840"/>
          </a:xfrm>
          <a:prstGeom prst="rect">
            <a:avLst/>
          </a:prstGeom>
        </p:spPr>
        <p:txBody>
          <a:bodyPr lIns="0" tIns="0" rIns="0" bIns="0" rtlCol="0" anchor="t">
            <a:spAutoFit/>
          </a:bodyPr>
          <a:lstStyle/>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Jomina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John, K. John Singh, 2024, “Trust value evaluation of cloud service providers using fuzzy inference based analytical process”, Nature.com/scientific reports, Article number: 18028.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Jomina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John, K. John Singh, 2024, “Predictive digital twin driven trust model for cloud service providers with Fuzzy inferred trust score calculation”, Springer Open/Journal of Cloud Computing 13, Article number: 134.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Syed Rizvi, John Mitchell, Abdul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Razaque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Mohammad R. Rizvi and Iyonna Williams, 2020, “A fuzzy inference system (FIS) to evaluate the security readiness of cloud service providers”, Springer Open/Journal of Cloud Computing 9, Article number: 42.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Vijay Kumar Damera, A Nagesh, 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Nagaratna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2020, “Trust Evaluation Models For Cloud Computing”, International Journal Of Scientific &amp; Technology Research,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Vol.No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9, Issue 02.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Yubiao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Wang, Junhao Wen,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Xibin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Wang,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Bamei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Tao, Wei Zhou, 2019, “A Cloud Service Trust Evaluation Model Based on Combining Weights and Gray Correlation Analysis”,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Hindawi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2019, Article ID 2437062, 11 pages.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[6] Ming Yang, Rong Jiang,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JiaWang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BinGui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Leijin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Long, 2024, “Assessment of cloud service trusted state based on fuzzy entropy and Markov chain”, Nature.com/scientific reports 14, Article number: 30026.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[7] Mohammad Faiz, A. K. Daniel, 2024, “A multi‑criteria cloud selection model based on fuzzy logic technique for QoS”, Springer,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Vol.No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15, pp. 687–704.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[8] Mihan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Hosseinnezhad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Mohammad Abdollahi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Azgomi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Mohammad Reza Ebrahimi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Dishabi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2024, “A probabilistic trust model for cloud services using Bayesian networks”, Springer,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Vol.No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28, pp. 509–526.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[9] Doaa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Trabay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Azezza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Asem, Hazem M. El Bakry, Ibrahim El-</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Henawy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2021, “A Trust Evaluation System for Cloud Environment”, Mansoura Journal For Computers and Information Sciences(MJCIS),Vol. 17, No.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[10] Anand Kumar Mishra, Mayur Rahul, C.S. Raghuvanshi, 2023, “A Trust-based framework for the assessment of security in cloud computing environment”,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ResMilitaris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,Vol. 13, No.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[11] Ihab Razzaq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Sekhi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Hadeel Abdah, Karoly Nehez, 2024, “Reliable and Cost‑Effective Fuzzy‑Based Cloud Broker”, Springer, Vol.No.13, Article number 10.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Rajanpreet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Kaur Chahal, Sarbjeet Singh, 2017, “Fuzzy Rule-Based Expert System for Determining Trustworthiness of Cloud Service Providers”, Springer,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Vol.No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19, pp. 338–354.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[13] Alagumani Selvaraj, Subashini Sundararajan, 2017, “Evidence-Based Trust Evaluation System for Cloud Services Using Fuzzy Logic”, Springer,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Vol.No</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19, pp. 329–337.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634674" y="4334821"/>
            <a:ext cx="11018651"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914400" y="1485900"/>
            <a:ext cx="7113032" cy="958850"/>
          </a:xfrm>
          <a:prstGeom prst="rect">
            <a:avLst/>
          </a:prstGeom>
        </p:spPr>
        <p:txBody>
          <a:bodyPr lIns="0" tIns="0" rIns="0" bIns="0" rtlCol="0" anchor="t">
            <a:spAutoFit/>
          </a:bodyPr>
          <a:lstStyle/>
          <a:p>
            <a:pPr algn="ctr">
              <a:lnSpc>
                <a:spcPts val="7000"/>
              </a:lnSpc>
            </a:pPr>
            <a:r>
              <a:rPr lang="en-US" sz="5000" b="1" dirty="0">
                <a:solidFill>
                  <a:srgbClr val="000000"/>
                </a:solidFill>
                <a:latin typeface="Times New Roman Bold"/>
                <a:ea typeface="Times New Roman Bold"/>
                <a:cs typeface="Times New Roman Bold"/>
                <a:sym typeface="Times New Roman Bold"/>
              </a:rPr>
              <a:t>PROBLEM STAEMENT</a:t>
            </a:r>
          </a:p>
        </p:txBody>
      </p:sp>
      <p:sp>
        <p:nvSpPr>
          <p:cNvPr id="3" name="TextBox 3"/>
          <p:cNvSpPr txBox="1"/>
          <p:nvPr/>
        </p:nvSpPr>
        <p:spPr>
          <a:xfrm>
            <a:off x="1028700" y="2691578"/>
            <a:ext cx="16230600" cy="4984750"/>
          </a:xfrm>
          <a:prstGeom prst="rect">
            <a:avLst/>
          </a:prstGeom>
        </p:spPr>
        <p:txBody>
          <a:bodyPr lIns="0" tIns="0" rIns="0" bIns="0" rtlCol="0" anchor="t">
            <a:spAutoFit/>
          </a:bodyPr>
          <a:lstStyle/>
          <a:p>
            <a:pPr algn="just">
              <a:lnSpc>
                <a:spcPts val="5599"/>
              </a:lnSpc>
            </a:pPr>
            <a:r>
              <a:rPr lang="en-US" sz="3999">
                <a:solidFill>
                  <a:srgbClr val="000000"/>
                </a:solidFill>
                <a:latin typeface="Times New Roman"/>
                <a:ea typeface="Times New Roman"/>
                <a:cs typeface="Times New Roman"/>
                <a:sym typeface="Times New Roman"/>
              </a:rPr>
              <a:t>Cloud computing introduces security challenges as data and services are managed by third-party providers. Evaluating the trustworthiness of Cloud Service Providers (CSPs) is crucial to ensure data security, privacy, and reliability. This project proposes trust evaluation model that uses a fuzzy inference system to compute trust scores based on vulnerability assessments. The model enhances cloud security and aids in informed CSP selection.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828675"/>
            <a:ext cx="6013252" cy="958850"/>
          </a:xfrm>
          <a:prstGeom prst="rect">
            <a:avLst/>
          </a:prstGeom>
        </p:spPr>
        <p:txBody>
          <a:bodyPr lIns="0" tIns="0" rIns="0" bIns="0" rtlCol="0" anchor="t">
            <a:spAutoFit/>
          </a:bodyPr>
          <a:lstStyle/>
          <a:p>
            <a:pPr algn="ctr">
              <a:lnSpc>
                <a:spcPts val="7000"/>
              </a:lnSpc>
            </a:pPr>
            <a:r>
              <a:rPr lang="en-US" sz="5000" b="1">
                <a:solidFill>
                  <a:srgbClr val="000000"/>
                </a:solidFill>
                <a:latin typeface="Times New Roman Bold"/>
                <a:ea typeface="Times New Roman Bold"/>
                <a:cs typeface="Times New Roman Bold"/>
                <a:sym typeface="Times New Roman Bold"/>
              </a:rPr>
              <a:t>EXISTING SYSTEM</a:t>
            </a:r>
          </a:p>
        </p:txBody>
      </p:sp>
      <p:sp>
        <p:nvSpPr>
          <p:cNvPr id="3" name="TextBox 3"/>
          <p:cNvSpPr txBox="1"/>
          <p:nvPr/>
        </p:nvSpPr>
        <p:spPr>
          <a:xfrm>
            <a:off x="1028700" y="1932620"/>
            <a:ext cx="16230600" cy="7566313"/>
          </a:xfrm>
          <a:prstGeom prst="rect">
            <a:avLst/>
          </a:prstGeom>
        </p:spPr>
        <p:txBody>
          <a:bodyPr lIns="0" tIns="0" rIns="0" bIns="0" rtlCol="0" anchor="t">
            <a:spAutoFit/>
          </a:bodyPr>
          <a:lstStyle/>
          <a:p>
            <a:pPr algn="just">
              <a:lnSpc>
                <a:spcPts val="4592"/>
              </a:lnSpc>
            </a:pPr>
            <a:r>
              <a:rPr lang="en-US" sz="3280">
                <a:solidFill>
                  <a:srgbClr val="000000"/>
                </a:solidFill>
                <a:latin typeface="Times New Roman"/>
                <a:ea typeface="Times New Roman"/>
                <a:cs typeface="Times New Roman"/>
                <a:sym typeface="Times New Roman"/>
              </a:rPr>
              <a:t>1. </a:t>
            </a:r>
            <a:r>
              <a:rPr lang="en-US" sz="3280" b="1">
                <a:solidFill>
                  <a:srgbClr val="000000"/>
                </a:solidFill>
                <a:latin typeface="Times New Roman Bold"/>
                <a:ea typeface="Times New Roman Bold"/>
                <a:cs typeface="Times New Roman Bold"/>
                <a:sym typeface="Times New Roman Bold"/>
              </a:rPr>
              <a:t>Agreement-based / SLA-based Trust Models</a:t>
            </a:r>
          </a:p>
          <a:p>
            <a:pPr marL="708166" lvl="1" indent="-354083" algn="just">
              <a:lnSpc>
                <a:spcPts val="4592"/>
              </a:lnSpc>
              <a:buFont typeface="Arial"/>
              <a:buChar char="•"/>
            </a:pPr>
            <a:r>
              <a:rPr lang="en-US" sz="3280">
                <a:solidFill>
                  <a:srgbClr val="000000"/>
                </a:solidFill>
                <a:latin typeface="Times New Roman"/>
                <a:ea typeface="Times New Roman"/>
                <a:cs typeface="Times New Roman"/>
                <a:sym typeface="Times New Roman"/>
              </a:rPr>
              <a:t>Trust is built on Service Level Agreements (SLAs) between Cloud Service Providers (CSPs) and users.</a:t>
            </a:r>
          </a:p>
          <a:p>
            <a:pPr marL="708166" lvl="1" indent="-354083" algn="just">
              <a:lnSpc>
                <a:spcPts val="4592"/>
              </a:lnSpc>
              <a:buFont typeface="Arial"/>
              <a:buChar char="•"/>
            </a:pPr>
            <a:r>
              <a:rPr lang="en-US" sz="3280">
                <a:solidFill>
                  <a:srgbClr val="000000"/>
                </a:solidFill>
                <a:latin typeface="Times New Roman"/>
                <a:ea typeface="Times New Roman"/>
                <a:cs typeface="Times New Roman"/>
                <a:sym typeface="Times New Roman"/>
              </a:rPr>
              <a:t>These models monitor service performance and Quality of Service (QoS) compliance.</a:t>
            </a:r>
          </a:p>
          <a:p>
            <a:pPr marL="708166" lvl="1" indent="-354083" algn="just">
              <a:lnSpc>
                <a:spcPts val="4592"/>
              </a:lnSpc>
              <a:buFont typeface="Arial"/>
              <a:buChar char="•"/>
            </a:pPr>
            <a:r>
              <a:rPr lang="en-US" sz="3280">
                <a:solidFill>
                  <a:srgbClr val="000000"/>
                </a:solidFill>
                <a:latin typeface="Times New Roman"/>
                <a:ea typeface="Times New Roman"/>
                <a:cs typeface="Times New Roman"/>
                <a:sym typeface="Times New Roman"/>
              </a:rPr>
              <a:t>Objective trust is determined based on contract fulfillment.</a:t>
            </a:r>
          </a:p>
          <a:p>
            <a:pPr algn="just">
              <a:lnSpc>
                <a:spcPts val="4592"/>
              </a:lnSpc>
            </a:pPr>
            <a:endParaRPr lang="en-US" sz="3280">
              <a:solidFill>
                <a:srgbClr val="000000"/>
              </a:solidFill>
              <a:latin typeface="Times New Roman"/>
              <a:ea typeface="Times New Roman"/>
              <a:cs typeface="Times New Roman"/>
              <a:sym typeface="Times New Roman"/>
            </a:endParaRPr>
          </a:p>
          <a:p>
            <a:pPr algn="just">
              <a:lnSpc>
                <a:spcPts val="4592"/>
              </a:lnSpc>
            </a:pPr>
            <a:r>
              <a:rPr lang="en-US" sz="3280">
                <a:solidFill>
                  <a:srgbClr val="000000"/>
                </a:solidFill>
                <a:latin typeface="Times New Roman"/>
                <a:ea typeface="Times New Roman"/>
                <a:cs typeface="Times New Roman"/>
                <a:sym typeface="Times New Roman"/>
              </a:rPr>
              <a:t>2. </a:t>
            </a:r>
            <a:r>
              <a:rPr lang="en-US" sz="3280" b="1">
                <a:solidFill>
                  <a:srgbClr val="000000"/>
                </a:solidFill>
                <a:latin typeface="Times New Roman Bold"/>
                <a:ea typeface="Times New Roman Bold"/>
                <a:cs typeface="Times New Roman Bold"/>
                <a:sym typeface="Times New Roman Bold"/>
              </a:rPr>
              <a:t>Certificate-based Trust Models</a:t>
            </a:r>
          </a:p>
          <a:p>
            <a:pPr marL="708166" lvl="1" indent="-354083" algn="just">
              <a:lnSpc>
                <a:spcPts val="4592"/>
              </a:lnSpc>
              <a:buFont typeface="Arial"/>
              <a:buChar char="•"/>
            </a:pPr>
            <a:r>
              <a:rPr lang="en-US" sz="3280">
                <a:solidFill>
                  <a:srgbClr val="000000"/>
                </a:solidFill>
                <a:latin typeface="Times New Roman"/>
                <a:ea typeface="Times New Roman"/>
                <a:cs typeface="Times New Roman"/>
                <a:sym typeface="Times New Roman"/>
              </a:rPr>
              <a:t>Uses certificates, trust tickets (TTs), and endorsement keys issued by certificate authorities.</a:t>
            </a:r>
          </a:p>
          <a:p>
            <a:pPr marL="708166" lvl="1" indent="-354083" algn="just">
              <a:lnSpc>
                <a:spcPts val="4592"/>
              </a:lnSpc>
              <a:buFont typeface="Arial"/>
              <a:buChar char="•"/>
            </a:pPr>
            <a:r>
              <a:rPr lang="en-US" sz="3280">
                <a:solidFill>
                  <a:srgbClr val="000000"/>
                </a:solidFill>
                <a:latin typeface="Times New Roman"/>
                <a:ea typeface="Times New Roman"/>
                <a:cs typeface="Times New Roman"/>
                <a:sym typeface="Times New Roman"/>
              </a:rPr>
              <a:t>Security certificates for cloud software, platforms, and infrastructure help establish trust.</a:t>
            </a:r>
          </a:p>
          <a:p>
            <a:pPr marL="708166" lvl="1" indent="-354083" algn="just">
              <a:lnSpc>
                <a:spcPts val="4592"/>
              </a:lnSpc>
              <a:buFont typeface="Arial"/>
              <a:buChar char="•"/>
            </a:pPr>
            <a:r>
              <a:rPr lang="en-US" sz="3280">
                <a:solidFill>
                  <a:srgbClr val="000000"/>
                </a:solidFill>
                <a:latin typeface="Times New Roman"/>
                <a:ea typeface="Times New Roman"/>
                <a:cs typeface="Times New Roman"/>
                <a:sym typeface="Times New Roman"/>
              </a:rPr>
              <a:t>Ensures authenticity and compliance of cloud services.</a:t>
            </a:r>
          </a:p>
          <a:p>
            <a:pPr algn="just">
              <a:lnSpc>
                <a:spcPts val="4592"/>
              </a:lnSpc>
            </a:pPr>
            <a:endParaRPr lang="en-US" sz="328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828675"/>
            <a:ext cx="6013252" cy="958850"/>
          </a:xfrm>
          <a:prstGeom prst="rect">
            <a:avLst/>
          </a:prstGeom>
        </p:spPr>
        <p:txBody>
          <a:bodyPr lIns="0" tIns="0" rIns="0" bIns="0" rtlCol="0" anchor="t">
            <a:spAutoFit/>
          </a:bodyPr>
          <a:lstStyle/>
          <a:p>
            <a:pPr algn="ctr">
              <a:lnSpc>
                <a:spcPts val="7000"/>
              </a:lnSpc>
            </a:pPr>
            <a:r>
              <a:rPr lang="en-US" sz="5000" b="1">
                <a:solidFill>
                  <a:srgbClr val="000000"/>
                </a:solidFill>
                <a:latin typeface="Times New Roman Bold"/>
                <a:ea typeface="Times New Roman Bold"/>
                <a:cs typeface="Times New Roman Bold"/>
                <a:sym typeface="Times New Roman Bold"/>
              </a:rPr>
              <a:t>EXISTING SYSTEM</a:t>
            </a:r>
          </a:p>
        </p:txBody>
      </p:sp>
      <p:sp>
        <p:nvSpPr>
          <p:cNvPr id="3" name="TextBox 3"/>
          <p:cNvSpPr txBox="1"/>
          <p:nvPr/>
        </p:nvSpPr>
        <p:spPr>
          <a:xfrm>
            <a:off x="1028700" y="2023331"/>
            <a:ext cx="16230600" cy="6047740"/>
          </a:xfrm>
          <a:prstGeom prst="rect">
            <a:avLst/>
          </a:prstGeom>
        </p:spPr>
        <p:txBody>
          <a:bodyPr lIns="0" tIns="0" rIns="0" bIns="0" rtlCol="0" anchor="t">
            <a:spAutoFit/>
          </a:bodyPr>
          <a:lstStyle/>
          <a:p>
            <a:pPr algn="just">
              <a:lnSpc>
                <a:spcPts val="4759"/>
              </a:lnSpc>
            </a:pPr>
            <a:r>
              <a:rPr lang="en-US" sz="3399">
                <a:solidFill>
                  <a:srgbClr val="000000"/>
                </a:solidFill>
                <a:latin typeface="Times New Roman"/>
                <a:ea typeface="Times New Roman"/>
                <a:cs typeface="Times New Roman"/>
                <a:sym typeface="Times New Roman"/>
              </a:rPr>
              <a:t>3. </a:t>
            </a:r>
            <a:r>
              <a:rPr lang="en-US" sz="3399" b="1">
                <a:solidFill>
                  <a:srgbClr val="000000"/>
                </a:solidFill>
                <a:latin typeface="Times New Roman Bold"/>
                <a:ea typeface="Times New Roman Bold"/>
                <a:cs typeface="Times New Roman Bold"/>
                <a:sym typeface="Times New Roman Bold"/>
              </a:rPr>
              <a:t>Feedback-based Trust Models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Collects customer feedback and ratings on CSPs.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Trust scores are computed based on user experiences and security evaluations.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Relies on user opinions but may be prone to biased or fake reviews.</a:t>
            </a:r>
          </a:p>
          <a:p>
            <a:pPr algn="just">
              <a:lnSpc>
                <a:spcPts val="4759"/>
              </a:lnSpc>
            </a:pPr>
            <a:endParaRPr lang="en-US" sz="3399">
              <a:solidFill>
                <a:srgbClr val="000000"/>
              </a:solidFill>
              <a:latin typeface="Times New Roman"/>
              <a:ea typeface="Times New Roman"/>
              <a:cs typeface="Times New Roman"/>
              <a:sym typeface="Times New Roman"/>
            </a:endParaRPr>
          </a:p>
          <a:p>
            <a:pPr algn="just">
              <a:lnSpc>
                <a:spcPts val="4759"/>
              </a:lnSpc>
            </a:pPr>
            <a:r>
              <a:rPr lang="en-US" sz="3399">
                <a:solidFill>
                  <a:srgbClr val="000000"/>
                </a:solidFill>
                <a:latin typeface="Times New Roman"/>
                <a:ea typeface="Times New Roman"/>
                <a:cs typeface="Times New Roman"/>
                <a:sym typeface="Times New Roman"/>
              </a:rPr>
              <a:t>4. </a:t>
            </a:r>
            <a:r>
              <a:rPr lang="en-US" sz="3399" b="1">
                <a:solidFill>
                  <a:srgbClr val="000000"/>
                </a:solidFill>
                <a:latin typeface="Times New Roman Bold"/>
                <a:ea typeface="Times New Roman Bold"/>
                <a:cs typeface="Times New Roman Bold"/>
                <a:sym typeface="Times New Roman Bold"/>
              </a:rPr>
              <a:t>Domain-based Trust Models</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Divides the cloud into autonomous trust domains (intra-domain and inter-domain trust).</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Uses direct and recommended trust tables to assess CSP reliability.</a:t>
            </a:r>
          </a:p>
          <a:p>
            <a:pPr marL="734059" lvl="1" indent="-367030" algn="just">
              <a:lnSpc>
                <a:spcPts val="4759"/>
              </a:lnSpc>
              <a:buFont typeface="Arial"/>
              <a:buChar char="•"/>
            </a:pPr>
            <a:r>
              <a:rPr lang="en-US" sz="3399">
                <a:solidFill>
                  <a:srgbClr val="000000"/>
                </a:solidFill>
                <a:latin typeface="Times New Roman"/>
                <a:ea typeface="Times New Roman"/>
                <a:cs typeface="Times New Roman"/>
                <a:sym typeface="Times New Roman"/>
              </a:rPr>
              <a:t>Suitable for multi-cloud and federated cloud environments.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828675"/>
            <a:ext cx="6013252" cy="958850"/>
          </a:xfrm>
          <a:prstGeom prst="rect">
            <a:avLst/>
          </a:prstGeom>
        </p:spPr>
        <p:txBody>
          <a:bodyPr lIns="0" tIns="0" rIns="0" bIns="0" rtlCol="0" anchor="t">
            <a:spAutoFit/>
          </a:bodyPr>
          <a:lstStyle/>
          <a:p>
            <a:pPr algn="ctr">
              <a:lnSpc>
                <a:spcPts val="7000"/>
              </a:lnSpc>
            </a:pPr>
            <a:r>
              <a:rPr lang="en-US" sz="5000" b="1">
                <a:solidFill>
                  <a:srgbClr val="000000"/>
                </a:solidFill>
                <a:latin typeface="Times New Roman Bold"/>
                <a:ea typeface="Times New Roman Bold"/>
                <a:cs typeface="Times New Roman Bold"/>
                <a:sym typeface="Times New Roman Bold"/>
              </a:rPr>
              <a:t>EXISTING SYSTEM</a:t>
            </a:r>
          </a:p>
        </p:txBody>
      </p:sp>
      <p:sp>
        <p:nvSpPr>
          <p:cNvPr id="3" name="TextBox 3"/>
          <p:cNvSpPr txBox="1"/>
          <p:nvPr/>
        </p:nvSpPr>
        <p:spPr>
          <a:xfrm>
            <a:off x="1028700" y="1898484"/>
            <a:ext cx="16230600" cy="6647815"/>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a:ea typeface="Times New Roman"/>
                <a:cs typeface="Times New Roman"/>
                <a:sym typeface="Times New Roman"/>
              </a:rPr>
              <a:t>5. </a:t>
            </a:r>
            <a:r>
              <a:rPr lang="en-US" sz="3399" b="1" dirty="0">
                <a:solidFill>
                  <a:srgbClr val="000000"/>
                </a:solidFill>
                <a:latin typeface="Times New Roman Bold"/>
                <a:ea typeface="Times New Roman Bold"/>
                <a:cs typeface="Times New Roman Bold"/>
                <a:sym typeface="Times New Roman Bold"/>
              </a:rPr>
              <a:t>Prediction-based Trust Models</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Uses advanced techniques like social network analysis (SNA), fuzzy theory, and probability theory to predict trust levels.</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Focuses on selecting trustworthy services based on historical data and analytics.</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Helps in adaptive trust management for cloud services.</a:t>
            </a:r>
          </a:p>
          <a:p>
            <a:pPr algn="just">
              <a:lnSpc>
                <a:spcPts val="4759"/>
              </a:lnSpc>
            </a:pPr>
            <a:endParaRPr lang="en-US" sz="3399" dirty="0">
              <a:solidFill>
                <a:srgbClr val="000000"/>
              </a:solidFill>
              <a:latin typeface="Times New Roman"/>
              <a:ea typeface="Times New Roman"/>
              <a:cs typeface="Times New Roman"/>
              <a:sym typeface="Times New Roman"/>
            </a:endParaRPr>
          </a:p>
          <a:p>
            <a:pPr algn="just">
              <a:lnSpc>
                <a:spcPts val="4759"/>
              </a:lnSpc>
            </a:pPr>
            <a:r>
              <a:rPr lang="en-US" sz="3399" dirty="0">
                <a:solidFill>
                  <a:srgbClr val="000000"/>
                </a:solidFill>
                <a:latin typeface="Times New Roman"/>
                <a:ea typeface="Times New Roman"/>
                <a:cs typeface="Times New Roman"/>
                <a:sym typeface="Times New Roman"/>
              </a:rPr>
              <a:t>6. </a:t>
            </a:r>
            <a:r>
              <a:rPr lang="en-US" sz="3399" b="1" dirty="0">
                <a:solidFill>
                  <a:srgbClr val="000000"/>
                </a:solidFill>
                <a:latin typeface="Times New Roman Bold"/>
                <a:ea typeface="Times New Roman Bold"/>
                <a:cs typeface="Times New Roman Bold"/>
                <a:sym typeface="Times New Roman Bold"/>
              </a:rPr>
              <a:t>Reputation-based Trust Models</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Assesses CSPs based on historical records, experience, and third-party reports.</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Reputation scores help users identify reliable cloud services.</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Provides an additional trust metric beyond direct interactions.</a:t>
            </a:r>
          </a:p>
          <a:p>
            <a:pPr algn="just">
              <a:lnSpc>
                <a:spcPts val="4759"/>
              </a:lnSpc>
            </a:pPr>
            <a:endParaRPr lang="en-US" sz="3399"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1665429"/>
            <a:ext cx="6503432" cy="958850"/>
          </a:xfrm>
          <a:prstGeom prst="rect">
            <a:avLst/>
          </a:prstGeom>
        </p:spPr>
        <p:txBody>
          <a:bodyPr lIns="0" tIns="0" rIns="0" bIns="0" rtlCol="0" anchor="t">
            <a:spAutoFit/>
          </a:bodyPr>
          <a:lstStyle/>
          <a:p>
            <a:pPr algn="ctr">
              <a:lnSpc>
                <a:spcPts val="7000"/>
              </a:lnSpc>
            </a:pPr>
            <a:r>
              <a:rPr lang="en-US" sz="5000" b="1">
                <a:solidFill>
                  <a:srgbClr val="000000"/>
                </a:solidFill>
                <a:latin typeface="Times New Roman Bold"/>
                <a:ea typeface="Times New Roman Bold"/>
                <a:cs typeface="Times New Roman Bold"/>
                <a:sym typeface="Times New Roman Bold"/>
              </a:rPr>
              <a:t>PROPOSED SYSTEM</a:t>
            </a:r>
          </a:p>
        </p:txBody>
      </p:sp>
      <p:sp>
        <p:nvSpPr>
          <p:cNvPr id="3" name="TextBox 3"/>
          <p:cNvSpPr txBox="1"/>
          <p:nvPr/>
        </p:nvSpPr>
        <p:spPr>
          <a:xfrm>
            <a:off x="1028700" y="3045649"/>
            <a:ext cx="16230600" cy="5156835"/>
          </a:xfrm>
          <a:prstGeom prst="rect">
            <a:avLst/>
          </a:prstGeom>
        </p:spPr>
        <p:txBody>
          <a:bodyPr lIns="0" tIns="0" rIns="0" bIns="0" rtlCol="0" anchor="t">
            <a:spAutoFit/>
          </a:bodyPr>
          <a:lstStyle/>
          <a:p>
            <a:pPr marL="777240" lvl="1" indent="-388620" algn="just">
              <a:lnSpc>
                <a:spcPts val="5040"/>
              </a:lnSpc>
              <a:buFont typeface="Arial"/>
              <a:buChar char="•"/>
            </a:pPr>
            <a:r>
              <a:rPr lang="en-US" sz="3600" dirty="0">
                <a:solidFill>
                  <a:srgbClr val="000000"/>
                </a:solidFill>
                <a:latin typeface="Times New Roman"/>
                <a:ea typeface="Times New Roman"/>
                <a:cs typeface="Times New Roman"/>
                <a:sym typeface="Times New Roman"/>
              </a:rPr>
              <a:t>The proposed system introduces a Fuzzy Inference System (FIS) for evaluating the trustworthiness of Cloud Service Providers (CSPs). </a:t>
            </a:r>
          </a:p>
          <a:p>
            <a:pPr marL="777240" lvl="1" indent="-388620" algn="just">
              <a:lnSpc>
                <a:spcPts val="5040"/>
              </a:lnSpc>
              <a:buFont typeface="Arial"/>
              <a:buChar char="•"/>
            </a:pPr>
            <a:r>
              <a:rPr lang="en-US" sz="3600" dirty="0">
                <a:solidFill>
                  <a:srgbClr val="000000"/>
                </a:solidFill>
                <a:latin typeface="Times New Roman"/>
                <a:ea typeface="Times New Roman"/>
                <a:cs typeface="Times New Roman"/>
                <a:sym typeface="Times New Roman"/>
              </a:rPr>
              <a:t>Unlike traditional mathematical models or manual evaluation techniques, the proposed fuzzy logic-based trust assessment model offers an automated, efficient, and more accurate trust computation system. </a:t>
            </a:r>
          </a:p>
          <a:p>
            <a:pPr marL="777240" lvl="1" indent="-388620" algn="just">
              <a:lnSpc>
                <a:spcPts val="5040"/>
              </a:lnSpc>
              <a:buFont typeface="Arial"/>
              <a:buChar char="•"/>
            </a:pPr>
            <a:r>
              <a:rPr lang="en-US" sz="3600" dirty="0">
                <a:solidFill>
                  <a:srgbClr val="000000"/>
                </a:solidFill>
                <a:latin typeface="Times New Roman"/>
                <a:ea typeface="Times New Roman"/>
                <a:cs typeface="Times New Roman"/>
                <a:sym typeface="Times New Roman"/>
              </a:rPr>
              <a:t>This system assists Cloud Service Users (CSUs) in selecting the most reliable CSP by analyzing various trust parameters such as Security, Privacy, Performance, Dynamicity, and Data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1028700" y="2033629"/>
            <a:ext cx="16230600" cy="4416734"/>
          </a:xfrm>
          <a:custGeom>
            <a:avLst/>
            <a:gdLst/>
            <a:ahLst/>
            <a:cxnLst/>
            <a:rect l="l" t="t" r="r" b="b"/>
            <a:pathLst>
              <a:path w="16230600" h="4416734">
                <a:moveTo>
                  <a:pt x="0" y="0"/>
                </a:moveTo>
                <a:lnTo>
                  <a:pt x="16230600" y="0"/>
                </a:lnTo>
                <a:lnTo>
                  <a:pt x="16230600" y="4416734"/>
                </a:lnTo>
                <a:lnTo>
                  <a:pt x="0" y="4416734"/>
                </a:lnTo>
                <a:lnTo>
                  <a:pt x="0" y="0"/>
                </a:lnTo>
                <a:close/>
              </a:path>
            </a:pathLst>
          </a:custGeom>
          <a:blipFill>
            <a:blip r:embed="rId2"/>
            <a:stretch>
              <a:fillRect/>
            </a:stretch>
          </a:blipFill>
          <a:ln w="19050">
            <a:solidFill>
              <a:schemeClr val="tx1"/>
            </a:solidFill>
          </a:ln>
        </p:spPr>
      </p:sp>
      <p:sp>
        <p:nvSpPr>
          <p:cNvPr id="3" name="TextBox 3"/>
          <p:cNvSpPr txBox="1"/>
          <p:nvPr/>
        </p:nvSpPr>
        <p:spPr>
          <a:xfrm>
            <a:off x="1028700" y="1074778"/>
            <a:ext cx="3924300" cy="792121"/>
          </a:xfrm>
          <a:prstGeom prst="rect">
            <a:avLst/>
          </a:prstGeom>
        </p:spPr>
        <p:txBody>
          <a:bodyPr wrap="square" lIns="0" tIns="0" rIns="0" bIns="0" rtlCol="0" anchor="t">
            <a:spAutoFit/>
          </a:bodyPr>
          <a:lstStyle/>
          <a:p>
            <a:pPr>
              <a:lnSpc>
                <a:spcPts val="7000"/>
              </a:lnSpc>
            </a:pPr>
            <a:r>
              <a:rPr lang="en-US" sz="3600" b="1" dirty="0">
                <a:solidFill>
                  <a:srgbClr val="000000"/>
                </a:solidFill>
                <a:latin typeface="Times New Roman Bold"/>
                <a:ea typeface="Times New Roman Bold"/>
                <a:cs typeface="Times New Roman Bold"/>
                <a:sym typeface="Times New Roman Bold"/>
              </a:rPr>
              <a:t>Data Collection</a:t>
            </a:r>
          </a:p>
        </p:txBody>
      </p:sp>
      <p:sp>
        <p:nvSpPr>
          <p:cNvPr id="4" name="TextBox 4"/>
          <p:cNvSpPr txBox="1"/>
          <p:nvPr/>
        </p:nvSpPr>
        <p:spPr>
          <a:xfrm>
            <a:off x="1028700" y="6468485"/>
            <a:ext cx="16230600" cy="2447290"/>
          </a:xfrm>
          <a:prstGeom prst="rect">
            <a:avLst/>
          </a:prstGeom>
        </p:spPr>
        <p:txBody>
          <a:bodyPr lIns="0" tIns="0" rIns="0" bIns="0" rtlCol="0" anchor="t">
            <a:spAutoFit/>
          </a:bodyPr>
          <a:lstStyle/>
          <a:p>
            <a:pPr algn="just">
              <a:lnSpc>
                <a:spcPts val="4759"/>
              </a:lnSpc>
            </a:pPr>
            <a:r>
              <a:rPr lang="en-US" sz="3399" dirty="0">
                <a:solidFill>
                  <a:srgbClr val="000000"/>
                </a:solidFill>
                <a:latin typeface="Times New Roman"/>
                <a:ea typeface="Times New Roman"/>
                <a:cs typeface="Times New Roman"/>
                <a:sym typeface="Times New Roman"/>
              </a:rPr>
              <a:t>Trust parameter values are gathered through:</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Vulnerability Assessment Tests</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User Feedback</a:t>
            </a:r>
          </a:p>
          <a:p>
            <a:pPr marL="734059" lvl="1" indent="-367030" algn="just">
              <a:lnSpc>
                <a:spcPts val="4759"/>
              </a:lnSpc>
              <a:buFont typeface="Arial"/>
              <a:buChar char="•"/>
            </a:pPr>
            <a:r>
              <a:rPr lang="en-US" sz="3399" dirty="0">
                <a:solidFill>
                  <a:srgbClr val="000000"/>
                </a:solidFill>
                <a:latin typeface="Times New Roman"/>
                <a:ea typeface="Times New Roman"/>
                <a:cs typeface="Times New Roman"/>
                <a:sym typeface="Times New Roman"/>
              </a:rPr>
              <a:t>Efficiency Measurements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876300"/>
            <a:ext cx="16230600" cy="7938455"/>
          </a:xfrm>
          <a:prstGeom prst="rect">
            <a:avLst/>
          </a:prstGeom>
        </p:spPr>
        <p:txBody>
          <a:bodyPr lIns="0" tIns="0" rIns="0" bIns="0" rtlCol="0" anchor="t">
            <a:spAutoFit/>
          </a:bodyPr>
          <a:lstStyle/>
          <a:p>
            <a:pPr algn="l">
              <a:lnSpc>
                <a:spcPts val="4759"/>
              </a:lnSpc>
            </a:pPr>
            <a:r>
              <a:rPr lang="en-US" sz="3000" b="1" dirty="0">
                <a:solidFill>
                  <a:srgbClr val="000000"/>
                </a:solidFill>
                <a:latin typeface="Times New Roman" panose="02020603050405020304" pitchFamily="18" charset="0"/>
                <a:ea typeface="Canva Sans Bold"/>
                <a:cs typeface="Times New Roman" panose="02020603050405020304" pitchFamily="18" charset="0"/>
                <a:sym typeface="Canva Sans Bold"/>
              </a:rPr>
              <a:t>1. Vulnerability Assessment Tests (Security &amp; Privacy)</a:t>
            </a:r>
          </a:p>
          <a:p>
            <a:pPr algn="l">
              <a:lnSpc>
                <a:spcPts val="4759"/>
              </a:lnSpc>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These parameters are usually evaluated using automated security tools, penetration testing, and compliance audits:</a:t>
            </a:r>
          </a:p>
          <a:p>
            <a:pPr marL="367029" lvl="1" algn="l">
              <a:lnSpc>
                <a:spcPts val="4759"/>
              </a:lnSpc>
            </a:pPr>
            <a:r>
              <a:rPr lang="en-US" sz="3000" b="1" dirty="0">
                <a:solidFill>
                  <a:srgbClr val="000000"/>
                </a:solidFill>
                <a:latin typeface="Times New Roman" panose="02020603050405020304" pitchFamily="18" charset="0"/>
                <a:ea typeface="Canva Sans Bold"/>
                <a:cs typeface="Times New Roman" panose="02020603050405020304" pitchFamily="18" charset="0"/>
                <a:sym typeface="Canva Sans Bold"/>
              </a:rPr>
              <a:t>Security</a:t>
            </a:r>
          </a:p>
          <a:p>
            <a:pPr marL="978746" lvl="2" algn="l">
              <a:lnSpc>
                <a:spcPts val="4759"/>
              </a:lnSpc>
            </a:pPr>
            <a:r>
              <a:rPr lang="en-US" sz="3000" b="1" dirty="0" err="1">
                <a:solidFill>
                  <a:srgbClr val="000000"/>
                </a:solidFill>
                <a:latin typeface="Times New Roman" panose="02020603050405020304" pitchFamily="18" charset="0"/>
                <a:ea typeface="Canva Sans"/>
                <a:cs typeface="Times New Roman" panose="02020603050405020304" pitchFamily="18" charset="0"/>
                <a:sym typeface="Canva Sans"/>
              </a:rPr>
              <a:t>i</a:t>
            </a: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 Attack Prevention</a:t>
            </a:r>
          </a:p>
          <a:p>
            <a:pPr marL="1950296" lvl="3" indent="-514350" algn="just">
              <a:lnSpc>
                <a:spcPts val="4759"/>
              </a:lnSpc>
              <a:buFont typeface="+mj-lt"/>
              <a:buAutoNum type="alphaLcParenR"/>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A </a:t>
            </a: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Sybil attack </a:t>
            </a: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is a security threat where an attacker creates many fake identities or nodes within a network. These fake identities act like real users or devices, allowing the attacker to gain more control or influence than they should. This can weaken the trust, and overall security of the network.</a:t>
            </a:r>
          </a:p>
          <a:p>
            <a:pPr marL="1950296" lvl="3" indent="-514350" algn="just">
              <a:lnSpc>
                <a:spcPts val="4759"/>
              </a:lnSpc>
              <a:buFont typeface="+mj-lt"/>
              <a:buAutoNum type="alphaLcParenR"/>
            </a:pP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A </a:t>
            </a:r>
            <a:r>
              <a:rPr lang="en-US" sz="3000" b="1" dirty="0">
                <a:solidFill>
                  <a:srgbClr val="000000"/>
                </a:solidFill>
                <a:latin typeface="Times New Roman" panose="02020603050405020304" pitchFamily="18" charset="0"/>
                <a:ea typeface="Canva Sans"/>
                <a:cs typeface="Times New Roman" panose="02020603050405020304" pitchFamily="18" charset="0"/>
                <a:sym typeface="Canva Sans"/>
              </a:rPr>
              <a:t>collusion attack </a:t>
            </a:r>
            <a:r>
              <a:rPr lang="en-US" sz="3000" dirty="0">
                <a:solidFill>
                  <a:srgbClr val="000000"/>
                </a:solidFill>
                <a:latin typeface="Times New Roman" panose="02020603050405020304" pitchFamily="18" charset="0"/>
                <a:ea typeface="Canva Sans"/>
                <a:cs typeface="Times New Roman" panose="02020603050405020304" pitchFamily="18" charset="0"/>
                <a:sym typeface="Canva Sans"/>
              </a:rPr>
              <a:t>in the context of cloud computing occurs when multiple malicious parties, such as cloud service users or even cloud service providers, work together in a coordinated manner to compromise security, exploit vulnerabilities, or bypass access controls.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2331</Words>
  <Application>Microsoft Office PowerPoint</Application>
  <PresentationFormat>Custom</PresentationFormat>
  <Paragraphs>170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Times New Roman Bold</vt:lpstr>
      <vt:lpstr>Arial</vt:lpstr>
      <vt:lpstr>Times New Roman</vt:lpstr>
      <vt:lpstr>Calibri</vt:lpstr>
      <vt:lpstr>Playfair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 Fuzzy Logic Approach for Trust Score Evaluation in Cloud Service Providers Using Digital Twin</dc:title>
  <cp:lastModifiedBy>SRIDHAR E</cp:lastModifiedBy>
  <cp:revision>18</cp:revision>
  <dcterms:created xsi:type="dcterms:W3CDTF">2006-08-16T00:00:00Z</dcterms:created>
  <dcterms:modified xsi:type="dcterms:W3CDTF">2025-04-23T04:07:38Z</dcterms:modified>
  <dc:identifier>DAGf8-6_cZM</dc:identifier>
</cp:coreProperties>
</file>