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7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6858000" cx="9144000"/>
  <p:notesSz cx="6858000" cy="9144000"/>
  <p:embeddedFontLst>
    <p:embeddedFont>
      <p:font typeface="Montserrat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Montserrat-regular.fntdata"/><Relationship Id="rId21" Type="http://schemas.openxmlformats.org/officeDocument/2006/relationships/slide" Target="slides/slide17.xml"/><Relationship Id="rId24" Type="http://schemas.openxmlformats.org/officeDocument/2006/relationships/font" Target="fonts/Montserrat-italic.fntdata"/><Relationship Id="rId23" Type="http://schemas.openxmlformats.org/officeDocument/2006/relationships/font" Target="fonts/Montserrat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font" Target="fonts/Montserrat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Shape 2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Shape 2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Shape 2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Shape 2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bg>
      <p:bgPr>
        <a:solidFill>
          <a:srgbClr val="C7F464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3012325" y="2960550"/>
            <a:ext cx="5445900" cy="240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10" name="Shape 10"/>
          <p:cNvSpPr/>
          <p:nvPr/>
        </p:nvSpPr>
        <p:spPr>
          <a:xfrm>
            <a:off x="6208125" y="5619450"/>
            <a:ext cx="2250000" cy="137700"/>
          </a:xfrm>
          <a:prstGeom prst="rect">
            <a:avLst/>
          </a:prstGeom>
          <a:solidFill>
            <a:srgbClr val="4ECD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bg>
      <p:bgPr>
        <a:solidFill>
          <a:srgbClr val="4ECDC4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/>
        </p:nvSpPr>
        <p:spPr>
          <a:xfrm>
            <a:off x="5680600" y="0"/>
            <a:ext cx="34632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Shape 13"/>
          <p:cNvSpPr txBox="1"/>
          <p:nvPr>
            <p:ph type="ctrTitle"/>
          </p:nvPr>
        </p:nvSpPr>
        <p:spPr>
          <a:xfrm>
            <a:off x="685800" y="3863725"/>
            <a:ext cx="4505400" cy="1910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6101100" y="3817852"/>
            <a:ext cx="2446500" cy="1910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>
            <a:off x="0" y="0"/>
            <a:ext cx="2767800" cy="6858000"/>
          </a:xfrm>
          <a:prstGeom prst="rect">
            <a:avLst/>
          </a:prstGeom>
          <a:solidFill>
            <a:srgbClr val="C7F4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Shape 17"/>
          <p:cNvSpPr txBox="1"/>
          <p:nvPr>
            <p:ph idx="1" type="body"/>
          </p:nvPr>
        </p:nvSpPr>
        <p:spPr>
          <a:xfrm>
            <a:off x="3165234" y="1528066"/>
            <a:ext cx="4809000" cy="4335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▣"/>
              <a:defRPr sz="3000"/>
            </a:lvl1pPr>
            <a:lvl2pPr indent="-419100" lvl="1" marL="914400" rtl="0">
              <a:spcBef>
                <a:spcPts val="0"/>
              </a:spcBef>
              <a:spcAft>
                <a:spcPts val="0"/>
              </a:spcAft>
              <a:buSzPts val="3000"/>
              <a:buChar char="□"/>
              <a:defRPr sz="3000"/>
            </a:lvl2pPr>
            <a:lvl3pPr indent="-419100" lvl="2" marL="1371600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3pPr>
            <a:lvl4pPr indent="-419100" lvl="3" marL="1828800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4pPr>
            <a:lvl5pPr indent="-419100" lvl="4" marL="2286000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5pPr>
            <a:lvl6pPr indent="-419100" lvl="5" marL="2743200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6pPr>
            <a:lvl7pPr indent="-419100" lvl="6" marL="3200400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7pPr>
            <a:lvl8pPr indent="-419100" lvl="7" marL="3657600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8pPr>
            <a:lvl9pPr indent="-419100" lvl="8" marL="411480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9pPr>
          </a:lstStyle>
          <a:p/>
        </p:txBody>
      </p:sp>
      <p:grpSp>
        <p:nvGrpSpPr>
          <p:cNvPr id="18" name="Shape 18"/>
          <p:cNvGrpSpPr/>
          <p:nvPr/>
        </p:nvGrpSpPr>
        <p:grpSpPr>
          <a:xfrm>
            <a:off x="801025" y="1672320"/>
            <a:ext cx="1957200" cy="947980"/>
            <a:chOff x="801025" y="1367520"/>
            <a:chExt cx="1957200" cy="947980"/>
          </a:xfrm>
        </p:grpSpPr>
        <p:sp>
          <p:nvSpPr>
            <p:cNvPr id="19" name="Shape 19"/>
            <p:cNvSpPr txBox="1"/>
            <p:nvPr/>
          </p:nvSpPr>
          <p:spPr>
            <a:xfrm>
              <a:off x="801025" y="1367520"/>
              <a:ext cx="1957200" cy="87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9400">
                  <a:solidFill>
                    <a:srgbClr val="454F5B"/>
                  </a:solidFill>
                </a:rPr>
                <a:t>‘’</a:t>
              </a:r>
              <a:endParaRPr b="1" sz="9400">
                <a:solidFill>
                  <a:srgbClr val="454F5B"/>
                </a:solidFill>
              </a:endParaRPr>
            </a:p>
          </p:txBody>
        </p:sp>
        <p:sp>
          <p:nvSpPr>
            <p:cNvPr id="20" name="Shape 20"/>
            <p:cNvSpPr/>
            <p:nvPr/>
          </p:nvSpPr>
          <p:spPr>
            <a:xfrm>
              <a:off x="1397399" y="1543300"/>
              <a:ext cx="772200" cy="772200"/>
            </a:xfrm>
            <a:prstGeom prst="rect">
              <a:avLst/>
            </a:prstGeom>
            <a:noFill/>
            <a:ln cap="flat" cmpd="sng" w="76200">
              <a:solidFill>
                <a:srgbClr val="454F5B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691200" y="0"/>
            <a:ext cx="7761600" cy="1292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691200" y="1811604"/>
            <a:ext cx="7761600" cy="4412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▣"/>
              <a:defRPr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□"/>
              <a:defRPr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4" name="Shape 24"/>
          <p:cNvSpPr/>
          <p:nvPr/>
        </p:nvSpPr>
        <p:spPr>
          <a:xfrm>
            <a:off x="813273" y="1506189"/>
            <a:ext cx="1533600" cy="137700"/>
          </a:xfrm>
          <a:prstGeom prst="rect">
            <a:avLst/>
          </a:prstGeom>
          <a:solidFill>
            <a:srgbClr val="4ECD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Shape 25"/>
          <p:cNvSpPr/>
          <p:nvPr/>
        </p:nvSpPr>
        <p:spPr>
          <a:xfrm>
            <a:off x="0" y="0"/>
            <a:ext cx="137700" cy="6858000"/>
          </a:xfrm>
          <a:prstGeom prst="rect">
            <a:avLst/>
          </a:prstGeom>
          <a:solidFill>
            <a:srgbClr val="C7F4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691200" y="634300"/>
            <a:ext cx="7761600" cy="6579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691200" y="1857900"/>
            <a:ext cx="3767400" cy="471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▣"/>
              <a:defRPr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□"/>
              <a:defRPr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685500" y="1857900"/>
            <a:ext cx="3767400" cy="471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▣"/>
              <a:defRPr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□"/>
              <a:defRPr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0" name="Shape 30"/>
          <p:cNvSpPr/>
          <p:nvPr/>
        </p:nvSpPr>
        <p:spPr>
          <a:xfrm>
            <a:off x="813273" y="1506189"/>
            <a:ext cx="1533600" cy="137700"/>
          </a:xfrm>
          <a:prstGeom prst="rect">
            <a:avLst/>
          </a:prstGeom>
          <a:solidFill>
            <a:srgbClr val="4ECD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Shape 31"/>
          <p:cNvSpPr/>
          <p:nvPr/>
        </p:nvSpPr>
        <p:spPr>
          <a:xfrm>
            <a:off x="0" y="0"/>
            <a:ext cx="137700" cy="6858000"/>
          </a:xfrm>
          <a:prstGeom prst="rect">
            <a:avLst/>
          </a:prstGeom>
          <a:solidFill>
            <a:srgbClr val="C7F4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691200" y="634300"/>
            <a:ext cx="7761600" cy="6579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691200" y="1857900"/>
            <a:ext cx="2501700" cy="471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▣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□"/>
              <a:defRPr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5" name="Shape 35"/>
          <p:cNvSpPr txBox="1"/>
          <p:nvPr>
            <p:ph idx="2" type="body"/>
          </p:nvPr>
        </p:nvSpPr>
        <p:spPr>
          <a:xfrm>
            <a:off x="3321088" y="1857900"/>
            <a:ext cx="2501700" cy="471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▣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□"/>
              <a:defRPr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6" name="Shape 36"/>
          <p:cNvSpPr txBox="1"/>
          <p:nvPr>
            <p:ph idx="3" type="body"/>
          </p:nvPr>
        </p:nvSpPr>
        <p:spPr>
          <a:xfrm>
            <a:off x="5950976" y="1857900"/>
            <a:ext cx="2501700" cy="471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▣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□"/>
              <a:defRPr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7" name="Shape 37"/>
          <p:cNvSpPr/>
          <p:nvPr/>
        </p:nvSpPr>
        <p:spPr>
          <a:xfrm>
            <a:off x="813273" y="1506189"/>
            <a:ext cx="1533600" cy="137700"/>
          </a:xfrm>
          <a:prstGeom prst="rect">
            <a:avLst/>
          </a:prstGeom>
          <a:solidFill>
            <a:srgbClr val="4ECD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>
            <a:off x="0" y="0"/>
            <a:ext cx="137700" cy="6858000"/>
          </a:xfrm>
          <a:prstGeom prst="rect">
            <a:avLst/>
          </a:prstGeom>
          <a:solidFill>
            <a:srgbClr val="C7F4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691200" y="634300"/>
            <a:ext cx="7761600" cy="6579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1" name="Shape 41"/>
          <p:cNvSpPr/>
          <p:nvPr/>
        </p:nvSpPr>
        <p:spPr>
          <a:xfrm>
            <a:off x="0" y="0"/>
            <a:ext cx="137700" cy="6858000"/>
          </a:xfrm>
          <a:prstGeom prst="rect">
            <a:avLst/>
          </a:prstGeom>
          <a:solidFill>
            <a:srgbClr val="C7F4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Shape 42"/>
          <p:cNvSpPr/>
          <p:nvPr/>
        </p:nvSpPr>
        <p:spPr>
          <a:xfrm>
            <a:off x="813273" y="1506189"/>
            <a:ext cx="1533600" cy="137700"/>
          </a:xfrm>
          <a:prstGeom prst="rect">
            <a:avLst/>
          </a:prstGeom>
          <a:solidFill>
            <a:srgbClr val="4ECD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idx="1" type="body"/>
          </p:nvPr>
        </p:nvSpPr>
        <p:spPr>
          <a:xfrm>
            <a:off x="457200" y="5780100"/>
            <a:ext cx="8229600" cy="94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Clr>
                <a:srgbClr val="738498"/>
              </a:buClr>
              <a:buSzPts val="1800"/>
              <a:buNone/>
              <a:defRPr sz="1800">
                <a:solidFill>
                  <a:srgbClr val="738498"/>
                </a:solidFill>
              </a:defRPr>
            </a:lvl1pPr>
          </a:lstStyle>
          <a:p/>
        </p:txBody>
      </p:sp>
      <p:sp>
        <p:nvSpPr>
          <p:cNvPr id="45" name="Shape 45"/>
          <p:cNvSpPr/>
          <p:nvPr/>
        </p:nvSpPr>
        <p:spPr>
          <a:xfrm>
            <a:off x="3805198" y="5718589"/>
            <a:ext cx="1533600" cy="137700"/>
          </a:xfrm>
          <a:prstGeom prst="rect">
            <a:avLst/>
          </a:prstGeom>
          <a:solidFill>
            <a:srgbClr val="4ECD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Shape 46"/>
          <p:cNvSpPr/>
          <p:nvPr/>
        </p:nvSpPr>
        <p:spPr>
          <a:xfrm>
            <a:off x="-4" y="6720300"/>
            <a:ext cx="9144000" cy="137700"/>
          </a:xfrm>
          <a:prstGeom prst="rect">
            <a:avLst/>
          </a:prstGeom>
          <a:solidFill>
            <a:srgbClr val="C7F4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rgbClr val="4ECDC4"/>
        </a:solid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-4" y="6720300"/>
            <a:ext cx="9144000" cy="137700"/>
          </a:xfrm>
          <a:prstGeom prst="rect">
            <a:avLst/>
          </a:prstGeom>
          <a:solidFill>
            <a:srgbClr val="C7F4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691200" y="634300"/>
            <a:ext cx="7761600" cy="657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Font typeface="Montserrat"/>
              <a:buNone/>
              <a:defRPr b="1" sz="3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Font typeface="Montserrat"/>
              <a:buNone/>
              <a:defRPr b="1" sz="3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Font typeface="Montserrat"/>
              <a:buNone/>
              <a:defRPr b="1" sz="3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Font typeface="Montserrat"/>
              <a:buNone/>
              <a:defRPr b="1" sz="3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Font typeface="Montserrat"/>
              <a:buNone/>
              <a:defRPr b="1" sz="3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Font typeface="Montserrat"/>
              <a:buNone/>
              <a:defRPr b="1" sz="3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Font typeface="Montserrat"/>
              <a:buNone/>
              <a:defRPr b="1" sz="3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Font typeface="Montserrat"/>
              <a:buNone/>
              <a:defRPr b="1" sz="3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Font typeface="Montserrat"/>
              <a:buNone/>
              <a:defRPr b="1" sz="3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691200" y="1811604"/>
            <a:ext cx="7761600" cy="44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rgbClr val="C7F464"/>
              </a:buClr>
              <a:buSzPts val="2400"/>
              <a:buFont typeface="Montserrat"/>
              <a:buChar char="▣"/>
              <a:defRPr sz="24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SzPts val="2000"/>
              <a:buFont typeface="Montserrat"/>
              <a:buChar char="□"/>
              <a:defRPr sz="2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SzPts val="2000"/>
              <a:buFont typeface="Montserrat"/>
              <a:buChar char="■"/>
              <a:defRPr sz="2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SzPts val="1800"/>
              <a:buFont typeface="Montserrat"/>
              <a:buChar char="●"/>
              <a:defRPr sz="18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SzPts val="1800"/>
              <a:buFont typeface="Montserrat"/>
              <a:buChar char="○"/>
              <a:defRPr sz="18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SzPts val="1800"/>
              <a:buFont typeface="Montserrat"/>
              <a:buChar char="■"/>
              <a:defRPr sz="18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SzPts val="1800"/>
              <a:buFont typeface="Montserrat"/>
              <a:buChar char="●"/>
              <a:defRPr sz="18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SzPts val="1800"/>
              <a:buFont typeface="Montserrat"/>
              <a:buChar char="○"/>
              <a:defRPr sz="18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SzPts val="1800"/>
              <a:buFont typeface="Montserrat"/>
              <a:buChar char="■"/>
              <a:defRPr sz="18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drive.google.com/file/d/13m6nBFAXWxPdg6COheOrh80pYHFF2C4K/view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type="ctrTitle"/>
          </p:nvPr>
        </p:nvSpPr>
        <p:spPr>
          <a:xfrm>
            <a:off x="3012325" y="2960550"/>
            <a:ext cx="5445900" cy="240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CS4298 Business Pitch.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idx="4294967295" type="ctrTitle"/>
          </p:nvPr>
        </p:nvSpPr>
        <p:spPr>
          <a:xfrm>
            <a:off x="1037038" y="3420700"/>
            <a:ext cx="7198200" cy="154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FFFFFF"/>
                </a:solidFill>
              </a:rPr>
              <a:t>Image</a:t>
            </a:r>
            <a:r>
              <a:rPr lang="en" sz="7200">
                <a:solidFill>
                  <a:srgbClr val="FFFFFF"/>
                </a:solidFill>
              </a:rPr>
              <a:t> Classification</a:t>
            </a:r>
            <a:endParaRPr sz="7200">
              <a:solidFill>
                <a:srgbClr val="FFFFFF"/>
              </a:solidFill>
            </a:endParaRPr>
          </a:p>
        </p:txBody>
      </p:sp>
      <p:sp>
        <p:nvSpPr>
          <p:cNvPr id="131" name="Shape 131"/>
          <p:cNvSpPr txBox="1"/>
          <p:nvPr>
            <p:ph idx="4294967295" type="subTitle"/>
          </p:nvPr>
        </p:nvSpPr>
        <p:spPr>
          <a:xfrm>
            <a:off x="972900" y="4918846"/>
            <a:ext cx="7198200" cy="10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How does it work</a:t>
            </a:r>
            <a:r>
              <a:rPr lang="en"/>
              <a:t>?</a:t>
            </a:r>
            <a:endParaRPr/>
          </a:p>
        </p:txBody>
      </p:sp>
      <p:grpSp>
        <p:nvGrpSpPr>
          <p:cNvPr id="132" name="Shape 132"/>
          <p:cNvGrpSpPr/>
          <p:nvPr/>
        </p:nvGrpSpPr>
        <p:grpSpPr>
          <a:xfrm>
            <a:off x="3568956" y="544437"/>
            <a:ext cx="2006085" cy="2006085"/>
            <a:chOff x="3782700" y="1538288"/>
            <a:chExt cx="1578600" cy="1578600"/>
          </a:xfrm>
        </p:grpSpPr>
        <p:sp>
          <p:nvSpPr>
            <p:cNvPr id="133" name="Shape 133"/>
            <p:cNvSpPr/>
            <p:nvPr/>
          </p:nvSpPr>
          <p:spPr>
            <a:xfrm>
              <a:off x="3782700" y="2757488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rgbClr val="C7F4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Shape 134"/>
            <p:cNvSpPr/>
            <p:nvPr/>
          </p:nvSpPr>
          <p:spPr>
            <a:xfrm rot="-5400000">
              <a:off x="5001900" y="2757488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rgbClr val="C7F4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Shape 135"/>
            <p:cNvSpPr/>
            <p:nvPr/>
          </p:nvSpPr>
          <p:spPr>
            <a:xfrm rot="5400000">
              <a:off x="3782700" y="1538288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rgbClr val="C7F4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 rot="10800000">
              <a:off x="5001900" y="1538288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rgbClr val="C7F4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7" name="Shape 137"/>
          <p:cNvGrpSpPr/>
          <p:nvPr/>
        </p:nvGrpSpPr>
        <p:grpSpPr>
          <a:xfrm>
            <a:off x="4119114" y="1387459"/>
            <a:ext cx="905761" cy="550001"/>
            <a:chOff x="3241525" y="3039450"/>
            <a:chExt cx="494600" cy="312625"/>
          </a:xfrm>
        </p:grpSpPr>
        <p:sp>
          <p:nvSpPr>
            <p:cNvPr id="138" name="Shape 138"/>
            <p:cNvSpPr/>
            <p:nvPr/>
          </p:nvSpPr>
          <p:spPr>
            <a:xfrm>
              <a:off x="3241525" y="3039450"/>
              <a:ext cx="494600" cy="312625"/>
            </a:xfrm>
            <a:custGeom>
              <a:pathLst>
                <a:path extrusionOk="0" h="12505" w="19784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Shape 139"/>
            <p:cNvSpPr/>
            <p:nvPr/>
          </p:nvSpPr>
          <p:spPr>
            <a:xfrm>
              <a:off x="3384400" y="3091350"/>
              <a:ext cx="208850" cy="208825"/>
            </a:xfrm>
            <a:custGeom>
              <a:pathLst>
                <a:path extrusionOk="0" h="8353" w="8354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691200" y="634300"/>
            <a:ext cx="7761600" cy="65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are 6 main steps involved</a:t>
            </a:r>
            <a:endParaRPr/>
          </a:p>
        </p:txBody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91200" y="2971800"/>
            <a:ext cx="2518200" cy="139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4ECDC4"/>
                </a:solidFill>
              </a:rPr>
              <a:t>Gathering training data</a:t>
            </a:r>
            <a:endParaRPr b="1" sz="1200">
              <a:solidFill>
                <a:srgbClr val="4ECDC4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In-order for our Machine Learning Model to work efficiently. We need to train it, this is done by adding more images containing objects into our dataset.</a:t>
            </a:r>
            <a:endParaRPr sz="1200"/>
          </a:p>
        </p:txBody>
      </p:sp>
      <p:sp>
        <p:nvSpPr>
          <p:cNvPr id="146" name="Shape 146"/>
          <p:cNvSpPr txBox="1"/>
          <p:nvPr>
            <p:ph idx="2" type="body"/>
          </p:nvPr>
        </p:nvSpPr>
        <p:spPr>
          <a:xfrm>
            <a:off x="3338301" y="2971800"/>
            <a:ext cx="2518200" cy="143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4ECDC4"/>
                </a:solidFill>
              </a:rPr>
              <a:t>Preprocessing</a:t>
            </a:r>
            <a:endParaRPr b="1" sz="1200">
              <a:solidFill>
                <a:srgbClr val="4ECDC4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Preprocessing is mainly done to make sure that small anomalies like duplicate images or distorted images do not exist in the dataset we use to train our ML model.</a:t>
            </a:r>
            <a:endParaRPr sz="1200"/>
          </a:p>
        </p:txBody>
      </p:sp>
      <p:sp>
        <p:nvSpPr>
          <p:cNvPr id="147" name="Shape 147"/>
          <p:cNvSpPr txBox="1"/>
          <p:nvPr>
            <p:ph idx="3" type="body"/>
          </p:nvPr>
        </p:nvSpPr>
        <p:spPr>
          <a:xfrm>
            <a:off x="5985402" y="2971800"/>
            <a:ext cx="2518200" cy="143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4ECDC4"/>
                </a:solidFill>
              </a:rPr>
              <a:t>Feature Extraction</a:t>
            </a:r>
            <a:endParaRPr b="1" sz="1200">
              <a:solidFill>
                <a:srgbClr val="4ECDC4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Feature extraction involves reducing the amount of resources required to describe a large set of data.</a:t>
            </a:r>
            <a:endParaRPr sz="12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91200" y="5334000"/>
            <a:ext cx="2518200" cy="10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4ECDC4"/>
                </a:solidFill>
              </a:rPr>
              <a:t>Choosing a ML model</a:t>
            </a:r>
            <a:endParaRPr b="1" sz="1200">
              <a:solidFill>
                <a:srgbClr val="4ECDC4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Choosing a machine learning algorithm which in our case is a Support Vector Machine(SVM) Model.</a:t>
            </a:r>
            <a:endParaRPr sz="1200"/>
          </a:p>
        </p:txBody>
      </p:sp>
      <p:sp>
        <p:nvSpPr>
          <p:cNvPr id="149" name="Shape 149"/>
          <p:cNvSpPr txBox="1"/>
          <p:nvPr>
            <p:ph idx="2" type="body"/>
          </p:nvPr>
        </p:nvSpPr>
        <p:spPr>
          <a:xfrm>
            <a:off x="3338301" y="5334000"/>
            <a:ext cx="2518200" cy="13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4ECDC4"/>
                </a:solidFill>
              </a:rPr>
              <a:t>Parameter Training</a:t>
            </a:r>
            <a:endParaRPr b="1" sz="1200">
              <a:solidFill>
                <a:srgbClr val="4ECDC4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Making sure that the feature we will primarily be focusing on for classification is appropriate and continue to train the model based on that parameter</a:t>
            </a:r>
            <a:endParaRPr sz="1200"/>
          </a:p>
        </p:txBody>
      </p:sp>
      <p:sp>
        <p:nvSpPr>
          <p:cNvPr id="150" name="Shape 150"/>
          <p:cNvSpPr txBox="1"/>
          <p:nvPr>
            <p:ph idx="3" type="body"/>
          </p:nvPr>
        </p:nvSpPr>
        <p:spPr>
          <a:xfrm>
            <a:off x="5985402" y="5334000"/>
            <a:ext cx="2518200" cy="13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4ECDC4"/>
                </a:solidFill>
              </a:rPr>
              <a:t>Trial and error</a:t>
            </a:r>
            <a:endParaRPr b="1" sz="1200">
              <a:solidFill>
                <a:srgbClr val="4ECDC4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Keep checking whether the model offers the correct result based on which you can determine whether you need to add more data for further training.</a:t>
            </a:r>
            <a:endParaRPr sz="12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grpSp>
        <p:nvGrpSpPr>
          <p:cNvPr id="151" name="Shape 151"/>
          <p:cNvGrpSpPr/>
          <p:nvPr/>
        </p:nvGrpSpPr>
        <p:grpSpPr>
          <a:xfrm>
            <a:off x="809122" y="4412546"/>
            <a:ext cx="875649" cy="875649"/>
            <a:chOff x="3782700" y="1538287"/>
            <a:chExt cx="1578600" cy="1578600"/>
          </a:xfrm>
        </p:grpSpPr>
        <p:sp>
          <p:nvSpPr>
            <p:cNvPr id="152" name="Shape 152"/>
            <p:cNvSpPr/>
            <p:nvPr/>
          </p:nvSpPr>
          <p:spPr>
            <a:xfrm>
              <a:off x="3782700" y="2757488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rgbClr val="C7F4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Shape 153"/>
            <p:cNvSpPr/>
            <p:nvPr/>
          </p:nvSpPr>
          <p:spPr>
            <a:xfrm rot="-5400000">
              <a:off x="5001900" y="2757487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rgbClr val="C7F4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Shape 154"/>
            <p:cNvSpPr/>
            <p:nvPr/>
          </p:nvSpPr>
          <p:spPr>
            <a:xfrm rot="5400000">
              <a:off x="3782700" y="1538288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rgbClr val="C7F4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Shape 155"/>
            <p:cNvSpPr/>
            <p:nvPr/>
          </p:nvSpPr>
          <p:spPr>
            <a:xfrm rot="10800000">
              <a:off x="5001900" y="1538287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rgbClr val="C7F4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6" name="Shape 156"/>
          <p:cNvGrpSpPr/>
          <p:nvPr/>
        </p:nvGrpSpPr>
        <p:grpSpPr>
          <a:xfrm>
            <a:off x="3457247" y="4412546"/>
            <a:ext cx="875649" cy="875649"/>
            <a:chOff x="3782700" y="1538287"/>
            <a:chExt cx="1578600" cy="1578600"/>
          </a:xfrm>
        </p:grpSpPr>
        <p:sp>
          <p:nvSpPr>
            <p:cNvPr id="157" name="Shape 157"/>
            <p:cNvSpPr/>
            <p:nvPr/>
          </p:nvSpPr>
          <p:spPr>
            <a:xfrm>
              <a:off x="3782700" y="2757488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rgbClr val="C7F4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Shape 158"/>
            <p:cNvSpPr/>
            <p:nvPr/>
          </p:nvSpPr>
          <p:spPr>
            <a:xfrm rot="-5400000">
              <a:off x="5001900" y="2757487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rgbClr val="C7F4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Shape 159"/>
            <p:cNvSpPr/>
            <p:nvPr/>
          </p:nvSpPr>
          <p:spPr>
            <a:xfrm rot="5400000">
              <a:off x="3782700" y="1538288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rgbClr val="C7F4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Shape 160"/>
            <p:cNvSpPr/>
            <p:nvPr/>
          </p:nvSpPr>
          <p:spPr>
            <a:xfrm rot="10800000">
              <a:off x="5001900" y="1538287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rgbClr val="C7F4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1" name="Shape 161"/>
          <p:cNvGrpSpPr/>
          <p:nvPr/>
        </p:nvGrpSpPr>
        <p:grpSpPr>
          <a:xfrm>
            <a:off x="6105365" y="4412546"/>
            <a:ext cx="875649" cy="875649"/>
            <a:chOff x="3782700" y="1538287"/>
            <a:chExt cx="1578600" cy="1578600"/>
          </a:xfrm>
        </p:grpSpPr>
        <p:sp>
          <p:nvSpPr>
            <p:cNvPr id="162" name="Shape 162"/>
            <p:cNvSpPr/>
            <p:nvPr/>
          </p:nvSpPr>
          <p:spPr>
            <a:xfrm>
              <a:off x="3782700" y="2757488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rgbClr val="C7F4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Shape 163"/>
            <p:cNvSpPr/>
            <p:nvPr/>
          </p:nvSpPr>
          <p:spPr>
            <a:xfrm rot="-5400000">
              <a:off x="5001900" y="2757487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rgbClr val="C7F4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Shape 164"/>
            <p:cNvSpPr/>
            <p:nvPr/>
          </p:nvSpPr>
          <p:spPr>
            <a:xfrm rot="5400000">
              <a:off x="3782700" y="1538288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rgbClr val="C7F4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Shape 165"/>
            <p:cNvSpPr/>
            <p:nvPr/>
          </p:nvSpPr>
          <p:spPr>
            <a:xfrm rot="10800000">
              <a:off x="5001900" y="1538287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rgbClr val="C7F4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6" name="Shape 166"/>
          <p:cNvGrpSpPr/>
          <p:nvPr/>
        </p:nvGrpSpPr>
        <p:grpSpPr>
          <a:xfrm>
            <a:off x="3457247" y="2068171"/>
            <a:ext cx="875649" cy="875649"/>
            <a:chOff x="3782700" y="1538287"/>
            <a:chExt cx="1578600" cy="1578600"/>
          </a:xfrm>
        </p:grpSpPr>
        <p:sp>
          <p:nvSpPr>
            <p:cNvPr id="167" name="Shape 167"/>
            <p:cNvSpPr/>
            <p:nvPr/>
          </p:nvSpPr>
          <p:spPr>
            <a:xfrm>
              <a:off x="3782700" y="2757488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rgbClr val="C7F4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Shape 168"/>
            <p:cNvSpPr/>
            <p:nvPr/>
          </p:nvSpPr>
          <p:spPr>
            <a:xfrm rot="-5400000">
              <a:off x="5001900" y="2757487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rgbClr val="C7F4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Shape 169"/>
            <p:cNvSpPr/>
            <p:nvPr/>
          </p:nvSpPr>
          <p:spPr>
            <a:xfrm rot="5400000">
              <a:off x="3782700" y="1538288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rgbClr val="C7F4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Shape 170"/>
            <p:cNvSpPr/>
            <p:nvPr/>
          </p:nvSpPr>
          <p:spPr>
            <a:xfrm rot="10800000">
              <a:off x="5001900" y="1538287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rgbClr val="C7F4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1" name="Shape 171"/>
          <p:cNvGrpSpPr/>
          <p:nvPr/>
        </p:nvGrpSpPr>
        <p:grpSpPr>
          <a:xfrm>
            <a:off x="6105365" y="2068171"/>
            <a:ext cx="875649" cy="875649"/>
            <a:chOff x="3782700" y="1538287"/>
            <a:chExt cx="1578600" cy="1578600"/>
          </a:xfrm>
        </p:grpSpPr>
        <p:sp>
          <p:nvSpPr>
            <p:cNvPr id="172" name="Shape 172"/>
            <p:cNvSpPr/>
            <p:nvPr/>
          </p:nvSpPr>
          <p:spPr>
            <a:xfrm>
              <a:off x="3782700" y="2757488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rgbClr val="C7F4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Shape 173"/>
            <p:cNvSpPr/>
            <p:nvPr/>
          </p:nvSpPr>
          <p:spPr>
            <a:xfrm rot="-5400000">
              <a:off x="5001900" y="2757487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rgbClr val="C7F4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Shape 174"/>
            <p:cNvSpPr/>
            <p:nvPr/>
          </p:nvSpPr>
          <p:spPr>
            <a:xfrm rot="5400000">
              <a:off x="3782700" y="1538288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rgbClr val="C7F4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Shape 175"/>
            <p:cNvSpPr/>
            <p:nvPr/>
          </p:nvSpPr>
          <p:spPr>
            <a:xfrm rot="10800000">
              <a:off x="5001900" y="1538287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rgbClr val="C7F4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6" name="Shape 176"/>
          <p:cNvGrpSpPr/>
          <p:nvPr/>
        </p:nvGrpSpPr>
        <p:grpSpPr>
          <a:xfrm>
            <a:off x="809122" y="2068171"/>
            <a:ext cx="875649" cy="875649"/>
            <a:chOff x="3782700" y="1538287"/>
            <a:chExt cx="1578600" cy="1578600"/>
          </a:xfrm>
        </p:grpSpPr>
        <p:sp>
          <p:nvSpPr>
            <p:cNvPr id="177" name="Shape 177"/>
            <p:cNvSpPr/>
            <p:nvPr/>
          </p:nvSpPr>
          <p:spPr>
            <a:xfrm>
              <a:off x="3782700" y="2757488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rgbClr val="C7F4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Shape 178"/>
            <p:cNvSpPr/>
            <p:nvPr/>
          </p:nvSpPr>
          <p:spPr>
            <a:xfrm rot="-5400000">
              <a:off x="5001900" y="2757487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rgbClr val="C7F4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Shape 179"/>
            <p:cNvSpPr/>
            <p:nvPr/>
          </p:nvSpPr>
          <p:spPr>
            <a:xfrm rot="5400000">
              <a:off x="3782700" y="1538288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rgbClr val="C7F4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Shape 180"/>
            <p:cNvSpPr/>
            <p:nvPr/>
          </p:nvSpPr>
          <p:spPr>
            <a:xfrm rot="10800000">
              <a:off x="5001900" y="1538287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rgbClr val="C7F4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1" name="Shape 181"/>
          <p:cNvGrpSpPr/>
          <p:nvPr/>
        </p:nvGrpSpPr>
        <p:grpSpPr>
          <a:xfrm>
            <a:off x="1061139" y="2351325"/>
            <a:ext cx="371623" cy="309362"/>
            <a:chOff x="1244325" y="314425"/>
            <a:chExt cx="444525" cy="370050"/>
          </a:xfrm>
        </p:grpSpPr>
        <p:sp>
          <p:nvSpPr>
            <p:cNvPr id="182" name="Shape 182"/>
            <p:cNvSpPr/>
            <p:nvPr/>
          </p:nvSpPr>
          <p:spPr>
            <a:xfrm>
              <a:off x="1388425" y="463425"/>
              <a:ext cx="143525" cy="143500"/>
            </a:xfrm>
            <a:custGeom>
              <a:pathLst>
                <a:path extrusionOk="0" h="5740" w="5741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4ECD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Shape 183"/>
            <p:cNvSpPr/>
            <p:nvPr/>
          </p:nvSpPr>
          <p:spPr>
            <a:xfrm>
              <a:off x="1244325" y="314425"/>
              <a:ext cx="444525" cy="370050"/>
            </a:xfrm>
            <a:custGeom>
              <a:pathLst>
                <a:path extrusionOk="0" h="14802" w="17781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4ECD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4" name="Shape 184"/>
          <p:cNvGrpSpPr/>
          <p:nvPr/>
        </p:nvGrpSpPr>
        <p:grpSpPr>
          <a:xfrm>
            <a:off x="6391610" y="4704858"/>
            <a:ext cx="358351" cy="381822"/>
            <a:chOff x="5970800" y="1619250"/>
            <a:chExt cx="428650" cy="456725"/>
          </a:xfrm>
        </p:grpSpPr>
        <p:sp>
          <p:nvSpPr>
            <p:cNvPr id="185" name="Shape 185"/>
            <p:cNvSpPr/>
            <p:nvPr/>
          </p:nvSpPr>
          <p:spPr>
            <a:xfrm>
              <a:off x="5970800" y="1674200"/>
              <a:ext cx="377975" cy="377950"/>
            </a:xfrm>
            <a:custGeom>
              <a:pathLst>
                <a:path extrusionOk="0" h="15118" w="15119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4ECD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Shape 186"/>
            <p:cNvSpPr/>
            <p:nvPr/>
          </p:nvSpPr>
          <p:spPr>
            <a:xfrm>
              <a:off x="6068500" y="1771875"/>
              <a:ext cx="182575" cy="182600"/>
            </a:xfrm>
            <a:custGeom>
              <a:pathLst>
                <a:path extrusionOk="0" h="7304" w="7303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4ECD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Shape 187"/>
            <p:cNvSpPr/>
            <p:nvPr/>
          </p:nvSpPr>
          <p:spPr>
            <a:xfrm>
              <a:off x="5981175" y="2005125"/>
              <a:ext cx="75125" cy="70850"/>
            </a:xfrm>
            <a:custGeom>
              <a:pathLst>
                <a:path extrusionOk="0" h="2834" w="3005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4ECD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Shape 188"/>
            <p:cNvSpPr/>
            <p:nvPr/>
          </p:nvSpPr>
          <p:spPr>
            <a:xfrm>
              <a:off x="6263875" y="2005125"/>
              <a:ext cx="74525" cy="70850"/>
            </a:xfrm>
            <a:custGeom>
              <a:pathLst>
                <a:path extrusionOk="0" h="2834" w="2981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4ECD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Shape 189"/>
            <p:cNvSpPr/>
            <p:nvPr/>
          </p:nvSpPr>
          <p:spPr>
            <a:xfrm>
              <a:off x="6147875" y="1619250"/>
              <a:ext cx="251575" cy="255850"/>
            </a:xfrm>
            <a:custGeom>
              <a:pathLst>
                <a:path extrusionOk="0" h="10234" w="10063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4ECD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0" name="Shape 190"/>
          <p:cNvGrpSpPr/>
          <p:nvPr/>
        </p:nvGrpSpPr>
        <p:grpSpPr>
          <a:xfrm>
            <a:off x="3698281" y="2341379"/>
            <a:ext cx="427781" cy="316489"/>
            <a:chOff x="5255200" y="3006475"/>
            <a:chExt cx="511700" cy="378575"/>
          </a:xfrm>
        </p:grpSpPr>
        <p:sp>
          <p:nvSpPr>
            <p:cNvPr id="191" name="Shape 191"/>
            <p:cNvSpPr/>
            <p:nvPr/>
          </p:nvSpPr>
          <p:spPr>
            <a:xfrm>
              <a:off x="5255200" y="3006475"/>
              <a:ext cx="349900" cy="349875"/>
            </a:xfrm>
            <a:custGeom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4ECD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Shape 192"/>
            <p:cNvSpPr/>
            <p:nvPr/>
          </p:nvSpPr>
          <p:spPr>
            <a:xfrm>
              <a:off x="5567825" y="3185975"/>
              <a:ext cx="199075" cy="199075"/>
            </a:xfrm>
            <a:custGeom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4ECD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3" name="Shape 193"/>
          <p:cNvSpPr/>
          <p:nvPr/>
        </p:nvSpPr>
        <p:spPr>
          <a:xfrm>
            <a:off x="1062657" y="4700006"/>
            <a:ext cx="335905" cy="335884"/>
          </a:xfrm>
          <a:custGeom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4ECD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4" name="Shape 194"/>
          <p:cNvGrpSpPr/>
          <p:nvPr/>
        </p:nvGrpSpPr>
        <p:grpSpPr>
          <a:xfrm>
            <a:off x="6391579" y="2351332"/>
            <a:ext cx="346104" cy="353231"/>
            <a:chOff x="3955900" y="2984500"/>
            <a:chExt cx="414000" cy="422525"/>
          </a:xfrm>
        </p:grpSpPr>
        <p:sp>
          <p:nvSpPr>
            <p:cNvPr id="195" name="Shape 195"/>
            <p:cNvSpPr/>
            <p:nvPr/>
          </p:nvSpPr>
          <p:spPr>
            <a:xfrm>
              <a:off x="3955900" y="2984500"/>
              <a:ext cx="315700" cy="315675"/>
            </a:xfrm>
            <a:custGeom>
              <a:pathLst>
                <a:path extrusionOk="0" h="12627" w="12628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4ECD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Shape 196"/>
            <p:cNvSpPr/>
            <p:nvPr/>
          </p:nvSpPr>
          <p:spPr>
            <a:xfrm>
              <a:off x="3992525" y="3021125"/>
              <a:ext cx="242425" cy="242425"/>
            </a:xfrm>
            <a:custGeom>
              <a:pathLst>
                <a:path extrusionOk="0" h="9697" w="9697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4ECD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Shape 197"/>
            <p:cNvSpPr/>
            <p:nvPr/>
          </p:nvSpPr>
          <p:spPr>
            <a:xfrm>
              <a:off x="4215400" y="3253150"/>
              <a:ext cx="154500" cy="153875"/>
            </a:xfrm>
            <a:custGeom>
              <a:pathLst>
                <a:path extrusionOk="0" h="6155" w="618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4ECD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8" name="Shape 198"/>
          <p:cNvSpPr/>
          <p:nvPr/>
        </p:nvSpPr>
        <p:spPr>
          <a:xfrm>
            <a:off x="3717430" y="4690318"/>
            <a:ext cx="355300" cy="355279"/>
          </a:xfrm>
          <a:custGeom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4ECD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/>
        </p:nvSpPr>
        <p:spPr>
          <a:xfrm>
            <a:off x="5523468" y="839913"/>
            <a:ext cx="2483749" cy="5226870"/>
          </a:xfrm>
          <a:custGeom>
            <a:pathLst>
              <a:path extrusionOk="0" h="54713" w="25999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454F5B"/>
          </a:solidFill>
          <a:ln cap="flat" cmpd="sng" w="28575">
            <a:solidFill>
              <a:srgbClr val="73849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Shape 204"/>
          <p:cNvSpPr/>
          <p:nvPr/>
        </p:nvSpPr>
        <p:spPr>
          <a:xfrm>
            <a:off x="5715000" y="1572650"/>
            <a:ext cx="2131800" cy="3761400"/>
          </a:xfrm>
          <a:prstGeom prst="rect">
            <a:avLst/>
          </a:prstGeom>
          <a:solidFill>
            <a:srgbClr val="F3F3F3"/>
          </a:solidFill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</a:rPr>
              <a:t>Place your screenshot here</a:t>
            </a:r>
            <a:endParaRPr sz="1000">
              <a:solidFill>
                <a:srgbClr val="999999"/>
              </a:solidFill>
            </a:endParaRPr>
          </a:p>
        </p:txBody>
      </p:sp>
      <p:sp>
        <p:nvSpPr>
          <p:cNvPr id="205" name="Shape 205"/>
          <p:cNvSpPr txBox="1"/>
          <p:nvPr>
            <p:ph idx="4294967295" type="body"/>
          </p:nvPr>
        </p:nvSpPr>
        <p:spPr>
          <a:xfrm>
            <a:off x="828475" y="3774325"/>
            <a:ext cx="4043400" cy="197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000"/>
              <a:t>Demonstration</a:t>
            </a:r>
            <a:endParaRPr b="1" sz="30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Here is a simple demo of what our application is capable of.</a:t>
            </a:r>
            <a:endParaRPr sz="2000"/>
          </a:p>
        </p:txBody>
      </p:sp>
      <p:grpSp>
        <p:nvGrpSpPr>
          <p:cNvPr id="206" name="Shape 206"/>
          <p:cNvGrpSpPr/>
          <p:nvPr/>
        </p:nvGrpSpPr>
        <p:grpSpPr>
          <a:xfrm>
            <a:off x="930664" y="2945837"/>
            <a:ext cx="807770" cy="807770"/>
            <a:chOff x="3782700" y="1538287"/>
            <a:chExt cx="1578600" cy="1578600"/>
          </a:xfrm>
        </p:grpSpPr>
        <p:sp>
          <p:nvSpPr>
            <p:cNvPr id="207" name="Shape 207"/>
            <p:cNvSpPr/>
            <p:nvPr/>
          </p:nvSpPr>
          <p:spPr>
            <a:xfrm>
              <a:off x="3782700" y="2757488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rgbClr val="C7F4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Shape 208"/>
            <p:cNvSpPr/>
            <p:nvPr/>
          </p:nvSpPr>
          <p:spPr>
            <a:xfrm rot="-5400000">
              <a:off x="5001900" y="2757487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rgbClr val="C7F4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Shape 209"/>
            <p:cNvSpPr/>
            <p:nvPr/>
          </p:nvSpPr>
          <p:spPr>
            <a:xfrm rot="5400000">
              <a:off x="3782700" y="1538288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rgbClr val="C7F4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Shape 210"/>
            <p:cNvSpPr/>
            <p:nvPr/>
          </p:nvSpPr>
          <p:spPr>
            <a:xfrm rot="10800000">
              <a:off x="5001900" y="1538287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rgbClr val="C7F4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1" name="Shape 211"/>
          <p:cNvGrpSpPr/>
          <p:nvPr/>
        </p:nvGrpSpPr>
        <p:grpSpPr>
          <a:xfrm>
            <a:off x="1120656" y="3191466"/>
            <a:ext cx="427781" cy="316489"/>
            <a:chOff x="5255200" y="3006475"/>
            <a:chExt cx="511700" cy="378575"/>
          </a:xfrm>
        </p:grpSpPr>
        <p:sp>
          <p:nvSpPr>
            <p:cNvPr id="212" name="Shape 212"/>
            <p:cNvSpPr/>
            <p:nvPr/>
          </p:nvSpPr>
          <p:spPr>
            <a:xfrm>
              <a:off x="5255200" y="3006475"/>
              <a:ext cx="349900" cy="349875"/>
            </a:xfrm>
            <a:custGeom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C7F4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Shape 213"/>
            <p:cNvSpPr/>
            <p:nvPr/>
          </p:nvSpPr>
          <p:spPr>
            <a:xfrm>
              <a:off x="5567825" y="3185975"/>
              <a:ext cx="199075" cy="199075"/>
            </a:xfrm>
            <a:custGeom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C7F4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4" name="Shape 214" title="finalscreencast.mov">
            <a:hlinkClick r:id="rId3"/>
          </p:cNvPr>
          <p:cNvSpPr/>
          <p:nvPr/>
        </p:nvSpPr>
        <p:spPr>
          <a:xfrm>
            <a:off x="5715000" y="1572650"/>
            <a:ext cx="2131800" cy="3761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/>
          <p:nvPr>
            <p:ph idx="4294967295" type="ctrTitle"/>
          </p:nvPr>
        </p:nvSpPr>
        <p:spPr>
          <a:xfrm>
            <a:off x="1037038" y="3420700"/>
            <a:ext cx="7198200" cy="154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FFFFFF"/>
                </a:solidFill>
              </a:rPr>
              <a:t>Business Model</a:t>
            </a:r>
            <a:endParaRPr sz="7200">
              <a:solidFill>
                <a:srgbClr val="FFFFFF"/>
              </a:solidFill>
            </a:endParaRPr>
          </a:p>
        </p:txBody>
      </p:sp>
      <p:grpSp>
        <p:nvGrpSpPr>
          <p:cNvPr id="220" name="Shape 220"/>
          <p:cNvGrpSpPr/>
          <p:nvPr/>
        </p:nvGrpSpPr>
        <p:grpSpPr>
          <a:xfrm>
            <a:off x="3568956" y="544437"/>
            <a:ext cx="2006085" cy="2006085"/>
            <a:chOff x="3782700" y="1538288"/>
            <a:chExt cx="1578600" cy="1578600"/>
          </a:xfrm>
        </p:grpSpPr>
        <p:sp>
          <p:nvSpPr>
            <p:cNvPr id="221" name="Shape 221"/>
            <p:cNvSpPr/>
            <p:nvPr/>
          </p:nvSpPr>
          <p:spPr>
            <a:xfrm>
              <a:off x="3782700" y="2757488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rgbClr val="C7F4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Shape 222"/>
            <p:cNvSpPr/>
            <p:nvPr/>
          </p:nvSpPr>
          <p:spPr>
            <a:xfrm rot="-5400000">
              <a:off x="5001900" y="2757488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rgbClr val="C7F4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Shape 223"/>
            <p:cNvSpPr/>
            <p:nvPr/>
          </p:nvSpPr>
          <p:spPr>
            <a:xfrm rot="5400000">
              <a:off x="3782700" y="1538288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rgbClr val="C7F4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Shape 224"/>
            <p:cNvSpPr/>
            <p:nvPr/>
          </p:nvSpPr>
          <p:spPr>
            <a:xfrm rot="10800000">
              <a:off x="5001900" y="1538288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rgbClr val="C7F4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5" name="Shape 225"/>
          <p:cNvSpPr/>
          <p:nvPr/>
        </p:nvSpPr>
        <p:spPr>
          <a:xfrm>
            <a:off x="4125530" y="1184940"/>
            <a:ext cx="1021223" cy="725084"/>
          </a:xfrm>
          <a:custGeom>
            <a:pathLst>
              <a:path extrusionOk="0" h="14557" w="18513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Shape 2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29888"/>
            <a:ext cx="8839202" cy="639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/>
          <p:nvPr>
            <p:ph idx="4294967295" type="ctrTitle"/>
          </p:nvPr>
        </p:nvSpPr>
        <p:spPr>
          <a:xfrm>
            <a:off x="1473238" y="3432825"/>
            <a:ext cx="7198200" cy="154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FFFFFF"/>
                </a:solidFill>
              </a:rPr>
              <a:t>Future Plans</a:t>
            </a:r>
            <a:endParaRPr sz="7200">
              <a:solidFill>
                <a:srgbClr val="FFFFFF"/>
              </a:solidFill>
            </a:endParaRPr>
          </a:p>
        </p:txBody>
      </p:sp>
      <p:grpSp>
        <p:nvGrpSpPr>
          <p:cNvPr id="236" name="Shape 236"/>
          <p:cNvGrpSpPr/>
          <p:nvPr/>
        </p:nvGrpSpPr>
        <p:grpSpPr>
          <a:xfrm>
            <a:off x="3568956" y="544437"/>
            <a:ext cx="2006085" cy="2006085"/>
            <a:chOff x="3782700" y="1538288"/>
            <a:chExt cx="1578600" cy="1578600"/>
          </a:xfrm>
        </p:grpSpPr>
        <p:sp>
          <p:nvSpPr>
            <p:cNvPr id="237" name="Shape 237"/>
            <p:cNvSpPr/>
            <p:nvPr/>
          </p:nvSpPr>
          <p:spPr>
            <a:xfrm>
              <a:off x="3782700" y="2757488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rgbClr val="C7F4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Shape 238"/>
            <p:cNvSpPr/>
            <p:nvPr/>
          </p:nvSpPr>
          <p:spPr>
            <a:xfrm rot="-5400000">
              <a:off x="5001900" y="2757488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rgbClr val="C7F4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Shape 239"/>
            <p:cNvSpPr/>
            <p:nvPr/>
          </p:nvSpPr>
          <p:spPr>
            <a:xfrm rot="5400000">
              <a:off x="3782700" y="1538288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rgbClr val="C7F4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Shape 240"/>
            <p:cNvSpPr/>
            <p:nvPr/>
          </p:nvSpPr>
          <p:spPr>
            <a:xfrm rot="10800000">
              <a:off x="5001900" y="1538288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rgbClr val="C7F4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41" name="Shape 2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1800" y="713475"/>
            <a:ext cx="2520400" cy="141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/>
          <p:nvPr>
            <p:ph type="title"/>
          </p:nvPr>
        </p:nvSpPr>
        <p:spPr>
          <a:xfrm>
            <a:off x="691200" y="634300"/>
            <a:ext cx="7761600" cy="65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our brief future plan</a:t>
            </a:r>
            <a:endParaRPr/>
          </a:p>
        </p:txBody>
      </p:sp>
      <p:sp>
        <p:nvSpPr>
          <p:cNvPr id="247" name="Shape 247"/>
          <p:cNvSpPr txBox="1"/>
          <p:nvPr/>
        </p:nvSpPr>
        <p:spPr>
          <a:xfrm>
            <a:off x="2699550" y="1817700"/>
            <a:ext cx="3744900" cy="1150500"/>
          </a:xfrm>
          <a:prstGeom prst="rect">
            <a:avLst/>
          </a:prstGeom>
          <a:noFill/>
          <a:ln cap="rnd" cmpd="sng" w="114300">
            <a:solidFill>
              <a:srgbClr val="C7F464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Look for specific objects in complex images</a:t>
            </a:r>
            <a:endParaRPr sz="2400">
              <a:solidFill>
                <a:srgbClr val="454F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8" name="Shape 248"/>
          <p:cNvSpPr txBox="1"/>
          <p:nvPr/>
        </p:nvSpPr>
        <p:spPr>
          <a:xfrm>
            <a:off x="2687100" y="3544188"/>
            <a:ext cx="3795000" cy="1486200"/>
          </a:xfrm>
          <a:prstGeom prst="rect">
            <a:avLst/>
          </a:prstGeom>
          <a:noFill/>
          <a:ln cap="rnd" cmpd="sng" w="114300">
            <a:solidFill>
              <a:srgbClr val="C7F464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Collaborate with other tech companies in ways where they can utilise our app</a:t>
            </a:r>
            <a:endParaRPr sz="2400">
              <a:solidFill>
                <a:srgbClr val="454F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9" name="Shape 249"/>
          <p:cNvSpPr txBox="1"/>
          <p:nvPr/>
        </p:nvSpPr>
        <p:spPr>
          <a:xfrm>
            <a:off x="2699550" y="5509425"/>
            <a:ext cx="3744900" cy="1150500"/>
          </a:xfrm>
          <a:prstGeom prst="rect">
            <a:avLst/>
          </a:prstGeom>
          <a:noFill/>
          <a:ln cap="rnd" cmpd="sng" w="114300">
            <a:solidFill>
              <a:srgbClr val="C7F464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We intend to implement a live object tracker</a:t>
            </a:r>
            <a:endParaRPr sz="2400">
              <a:solidFill>
                <a:srgbClr val="454F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50" name="Shape 250"/>
          <p:cNvCxnSpPr>
            <a:stCxn id="247" idx="2"/>
            <a:endCxn id="248" idx="0"/>
          </p:cNvCxnSpPr>
          <p:nvPr/>
        </p:nvCxnSpPr>
        <p:spPr>
          <a:xfrm>
            <a:off x="4572000" y="2968200"/>
            <a:ext cx="12600" cy="576000"/>
          </a:xfrm>
          <a:prstGeom prst="straightConnector1">
            <a:avLst/>
          </a:prstGeom>
          <a:noFill/>
          <a:ln cap="rnd" cmpd="sng" w="38100">
            <a:solidFill>
              <a:srgbClr val="454F5B"/>
            </a:solidFill>
            <a:prstDash val="solid"/>
            <a:round/>
            <a:headEnd len="sm" w="sm" type="diamond"/>
            <a:tailEnd len="sm" w="sm" type="diamond"/>
          </a:ln>
        </p:spPr>
      </p:cxnSp>
      <p:cxnSp>
        <p:nvCxnSpPr>
          <p:cNvPr id="251" name="Shape 251"/>
          <p:cNvCxnSpPr>
            <a:stCxn id="248" idx="2"/>
            <a:endCxn id="249" idx="0"/>
          </p:cNvCxnSpPr>
          <p:nvPr/>
        </p:nvCxnSpPr>
        <p:spPr>
          <a:xfrm flipH="1">
            <a:off x="4572000" y="5030388"/>
            <a:ext cx="12600" cy="479100"/>
          </a:xfrm>
          <a:prstGeom prst="straightConnector1">
            <a:avLst/>
          </a:prstGeom>
          <a:noFill/>
          <a:ln cap="rnd" cmpd="sng" w="38100">
            <a:solidFill>
              <a:srgbClr val="454F5B"/>
            </a:solidFill>
            <a:prstDash val="solid"/>
            <a:round/>
            <a:headEnd len="sm" w="sm" type="diamond"/>
            <a:tailEnd len="sm" w="sm" type="diamond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/>
          <p:nvPr/>
        </p:nvSpPr>
        <p:spPr>
          <a:xfrm>
            <a:off x="0" y="0"/>
            <a:ext cx="9144000" cy="2619900"/>
          </a:xfrm>
          <a:prstGeom prst="rect">
            <a:avLst/>
          </a:prstGeom>
          <a:solidFill>
            <a:srgbClr val="C7F4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Shape 257"/>
          <p:cNvSpPr txBox="1"/>
          <p:nvPr>
            <p:ph idx="4294967295" type="ctrTitle"/>
          </p:nvPr>
        </p:nvSpPr>
        <p:spPr>
          <a:xfrm>
            <a:off x="582500" y="1650475"/>
            <a:ext cx="6746100" cy="154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rgbClr val="4ECDC4"/>
                </a:solidFill>
              </a:rPr>
              <a:t>Thanks!</a:t>
            </a:r>
            <a:endParaRPr sz="12000">
              <a:solidFill>
                <a:srgbClr val="4ECDC4"/>
              </a:solidFill>
            </a:endParaRPr>
          </a:p>
        </p:txBody>
      </p:sp>
      <p:sp>
        <p:nvSpPr>
          <p:cNvPr id="258" name="Shape 258"/>
          <p:cNvSpPr txBox="1"/>
          <p:nvPr>
            <p:ph idx="4294967295" type="subTitle"/>
          </p:nvPr>
        </p:nvSpPr>
        <p:spPr>
          <a:xfrm>
            <a:off x="701982" y="2917881"/>
            <a:ext cx="5025300" cy="8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4000"/>
              <a:t>Any questions?</a:t>
            </a:r>
            <a:endParaRPr b="1" sz="4000"/>
          </a:p>
        </p:txBody>
      </p:sp>
      <p:sp>
        <p:nvSpPr>
          <p:cNvPr id="259" name="Shape 259"/>
          <p:cNvSpPr txBox="1"/>
          <p:nvPr>
            <p:ph idx="4294967295" type="body"/>
          </p:nvPr>
        </p:nvSpPr>
        <p:spPr>
          <a:xfrm>
            <a:off x="701975" y="4598650"/>
            <a:ext cx="6665100" cy="18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54F5B"/>
              </a:solidFill>
            </a:endParaRPr>
          </a:p>
        </p:txBody>
      </p:sp>
      <p:sp>
        <p:nvSpPr>
          <p:cNvPr id="260" name="Shape 260"/>
          <p:cNvSpPr/>
          <p:nvPr/>
        </p:nvSpPr>
        <p:spPr>
          <a:xfrm>
            <a:off x="813273" y="4100264"/>
            <a:ext cx="1533600" cy="137700"/>
          </a:xfrm>
          <a:prstGeom prst="rect">
            <a:avLst/>
          </a:prstGeom>
          <a:solidFill>
            <a:srgbClr val="454F5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54F5B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ctrTitle"/>
          </p:nvPr>
        </p:nvSpPr>
        <p:spPr>
          <a:xfrm>
            <a:off x="685800" y="3863725"/>
            <a:ext cx="4505400" cy="191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C7F464"/>
                </a:solidFill>
              </a:rPr>
              <a:t>1.</a:t>
            </a:r>
            <a:endParaRPr sz="9600">
              <a:solidFill>
                <a:srgbClr val="C7F464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Us</a:t>
            </a:r>
            <a:endParaRPr/>
          </a:p>
        </p:txBody>
      </p:sp>
      <p:sp>
        <p:nvSpPr>
          <p:cNvPr id="59" name="Shape 59"/>
          <p:cNvSpPr txBox="1"/>
          <p:nvPr>
            <p:ph idx="1" type="subTitle"/>
          </p:nvPr>
        </p:nvSpPr>
        <p:spPr>
          <a:xfrm>
            <a:off x="6101100" y="3817852"/>
            <a:ext cx="2446500" cy="191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 we are?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motivation.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/>
        </p:nvSpPr>
        <p:spPr>
          <a:xfrm>
            <a:off x="0" y="0"/>
            <a:ext cx="9144000" cy="2619900"/>
          </a:xfrm>
          <a:prstGeom prst="rect">
            <a:avLst/>
          </a:prstGeom>
          <a:solidFill>
            <a:srgbClr val="C7F4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Shape 65"/>
          <p:cNvSpPr txBox="1"/>
          <p:nvPr>
            <p:ph idx="4294967295" type="ctrTitle"/>
          </p:nvPr>
        </p:nvSpPr>
        <p:spPr>
          <a:xfrm>
            <a:off x="582500" y="1650475"/>
            <a:ext cx="5025300" cy="154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rgbClr val="4ECDC4"/>
                </a:solidFill>
              </a:rPr>
              <a:t>Hello!</a:t>
            </a:r>
            <a:endParaRPr sz="12000">
              <a:solidFill>
                <a:srgbClr val="4ECDC4"/>
              </a:solidFill>
            </a:endParaRPr>
          </a:p>
        </p:txBody>
      </p:sp>
      <p:sp>
        <p:nvSpPr>
          <p:cNvPr id="66" name="Shape 66"/>
          <p:cNvSpPr txBox="1"/>
          <p:nvPr>
            <p:ph idx="4294967295" type="subTitle"/>
          </p:nvPr>
        </p:nvSpPr>
        <p:spPr>
          <a:xfrm>
            <a:off x="701975" y="2917850"/>
            <a:ext cx="8442000" cy="26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4000"/>
              <a:t>We are :</a:t>
            </a:r>
            <a:endParaRPr b="1" sz="4000"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4000"/>
              <a:t> </a:t>
            </a:r>
            <a:endParaRPr b="1" sz="4000"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4000"/>
              <a:t>SRIDHAR Prashant (54565839)</a:t>
            </a:r>
            <a:endParaRPr b="1" sz="4000"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4000"/>
              <a:t>LUIS Diego (40096210)</a:t>
            </a:r>
            <a:endParaRPr b="1" sz="4000"/>
          </a:p>
        </p:txBody>
      </p:sp>
      <p:sp>
        <p:nvSpPr>
          <p:cNvPr id="67" name="Shape 67"/>
          <p:cNvSpPr txBox="1"/>
          <p:nvPr>
            <p:ph idx="4294967295" type="body"/>
          </p:nvPr>
        </p:nvSpPr>
        <p:spPr>
          <a:xfrm>
            <a:off x="2136100" y="6133975"/>
            <a:ext cx="5231100" cy="3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54F5B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691200" y="0"/>
            <a:ext cx="7761600" cy="129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HORAMA </a:t>
            </a:r>
            <a:endParaRPr/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91200" y="1811602"/>
            <a:ext cx="7761600" cy="22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▣"/>
            </a:pPr>
            <a:r>
              <a:rPr lang="en" sz="1800"/>
              <a:t>Horama is a Machine Learning firm where we intend to make ML accessible to everyone.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▣"/>
            </a:pPr>
            <a:r>
              <a:rPr lang="en" sz="1800"/>
              <a:t>This is our first product also titled ‘Horama’.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▣"/>
            </a:pPr>
            <a:r>
              <a:rPr lang="en" sz="1800"/>
              <a:t>The Horama app is an iOS application that is an Image Classifier built on top of Apple’s CoreML. However unlike some of our competitors, we possess a huge edge. </a:t>
            </a:r>
            <a:endParaRPr sz="18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74" name="Shape 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3975" y="4203050"/>
            <a:ext cx="3405400" cy="191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54F5B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apa_linea_b-01.png" id="79" name="Shape 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1200" y="2041188"/>
            <a:ext cx="8405951" cy="424780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Shape 80"/>
          <p:cNvSpPr txBox="1"/>
          <p:nvPr>
            <p:ph type="title"/>
          </p:nvPr>
        </p:nvSpPr>
        <p:spPr>
          <a:xfrm>
            <a:off x="691200" y="634300"/>
            <a:ext cx="7761600" cy="65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Where are we from and where are we located?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81" name="Shape 81"/>
          <p:cNvSpPr/>
          <p:nvPr/>
        </p:nvSpPr>
        <p:spPr>
          <a:xfrm rot="8100000">
            <a:off x="6997660" y="3626727"/>
            <a:ext cx="146795" cy="146795"/>
          </a:xfrm>
          <a:prstGeom prst="teardrop">
            <a:avLst>
              <a:gd fmla="val 100000" name="adj"/>
            </a:avLst>
          </a:prstGeom>
          <a:solidFill>
            <a:srgbClr val="C7F464"/>
          </a:solidFill>
          <a:ln cap="flat" cmpd="sng" w="19050">
            <a:solidFill>
              <a:srgbClr val="4ECDC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/>
          <p:nvPr/>
        </p:nvSpPr>
        <p:spPr>
          <a:xfrm>
            <a:off x="6894600" y="3243775"/>
            <a:ext cx="702000" cy="270000"/>
          </a:xfrm>
          <a:prstGeom prst="wedgeRectCallout">
            <a:avLst>
              <a:gd fmla="val -21428" name="adj1"/>
              <a:gd fmla="val 84287" name="adj2"/>
            </a:avLst>
          </a:prstGeom>
          <a:solidFill>
            <a:srgbClr val="C7F4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our office</a:t>
            </a:r>
            <a:endParaRPr sz="800">
              <a:solidFill>
                <a:srgbClr val="454F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3" name="Shape 83"/>
          <p:cNvSpPr/>
          <p:nvPr/>
        </p:nvSpPr>
        <p:spPr>
          <a:xfrm rot="8100000">
            <a:off x="4498610" y="3002027"/>
            <a:ext cx="146795" cy="146795"/>
          </a:xfrm>
          <a:prstGeom prst="teardrop">
            <a:avLst>
              <a:gd fmla="val 100000" name="adj"/>
            </a:avLst>
          </a:prstGeom>
          <a:solidFill>
            <a:srgbClr val="C7F464"/>
          </a:solidFill>
          <a:ln cap="flat" cmpd="sng" w="19050">
            <a:solidFill>
              <a:srgbClr val="4ECDC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Shape 84"/>
          <p:cNvSpPr/>
          <p:nvPr/>
        </p:nvSpPr>
        <p:spPr>
          <a:xfrm>
            <a:off x="4385400" y="2560775"/>
            <a:ext cx="702000" cy="270000"/>
          </a:xfrm>
          <a:prstGeom prst="wedgeRectCallout">
            <a:avLst>
              <a:gd fmla="val -21428" name="adj1"/>
              <a:gd fmla="val 84287" name="adj2"/>
            </a:avLst>
          </a:prstGeom>
          <a:solidFill>
            <a:srgbClr val="C7F4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Diego</a:t>
            </a:r>
            <a:endParaRPr sz="800">
              <a:solidFill>
                <a:srgbClr val="454F5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(Swiss)</a:t>
            </a:r>
            <a:endParaRPr sz="800">
              <a:solidFill>
                <a:srgbClr val="454F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5" name="Shape 85"/>
          <p:cNvSpPr/>
          <p:nvPr/>
        </p:nvSpPr>
        <p:spPr>
          <a:xfrm>
            <a:off x="6192600" y="3606450"/>
            <a:ext cx="702000" cy="270000"/>
          </a:xfrm>
          <a:prstGeom prst="wedgeRectCallout">
            <a:avLst>
              <a:gd fmla="val -21428" name="adj1"/>
              <a:gd fmla="val 84287" name="adj2"/>
            </a:avLst>
          </a:prstGeom>
          <a:solidFill>
            <a:srgbClr val="C7F4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Prashant</a:t>
            </a:r>
            <a:endParaRPr sz="800">
              <a:solidFill>
                <a:srgbClr val="454F5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(India)</a:t>
            </a:r>
            <a:endParaRPr sz="800">
              <a:solidFill>
                <a:srgbClr val="454F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" name="Shape 86"/>
          <p:cNvSpPr/>
          <p:nvPr/>
        </p:nvSpPr>
        <p:spPr>
          <a:xfrm rot="8100000">
            <a:off x="6321785" y="3999527"/>
            <a:ext cx="146795" cy="146795"/>
          </a:xfrm>
          <a:prstGeom prst="teardrop">
            <a:avLst>
              <a:gd fmla="val 100000" name="adj"/>
            </a:avLst>
          </a:prstGeom>
          <a:solidFill>
            <a:srgbClr val="C7F464"/>
          </a:solidFill>
          <a:ln cap="flat" cmpd="sng" w="19050">
            <a:solidFill>
              <a:srgbClr val="4ECDC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idx="4294967295" type="ctrTitle"/>
          </p:nvPr>
        </p:nvSpPr>
        <p:spPr>
          <a:xfrm>
            <a:off x="1037038" y="3420700"/>
            <a:ext cx="7198200" cy="154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FFFFFF"/>
                </a:solidFill>
              </a:rPr>
              <a:t>Machine Learning</a:t>
            </a:r>
            <a:endParaRPr sz="7200">
              <a:solidFill>
                <a:srgbClr val="FFFFFF"/>
              </a:solidFill>
            </a:endParaRPr>
          </a:p>
        </p:txBody>
      </p:sp>
      <p:sp>
        <p:nvSpPr>
          <p:cNvPr id="92" name="Shape 92"/>
          <p:cNvSpPr txBox="1"/>
          <p:nvPr>
            <p:ph idx="4294967295" type="subTitle"/>
          </p:nvPr>
        </p:nvSpPr>
        <p:spPr>
          <a:xfrm>
            <a:off x="972900" y="4918846"/>
            <a:ext cx="7198200" cy="10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What is Machine Learning? </a:t>
            </a:r>
            <a:endParaRPr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Why is it important?</a:t>
            </a:r>
            <a:endParaRPr/>
          </a:p>
        </p:txBody>
      </p:sp>
      <p:grpSp>
        <p:nvGrpSpPr>
          <p:cNvPr id="93" name="Shape 93"/>
          <p:cNvGrpSpPr/>
          <p:nvPr/>
        </p:nvGrpSpPr>
        <p:grpSpPr>
          <a:xfrm>
            <a:off x="3568956" y="592687"/>
            <a:ext cx="2006085" cy="2006085"/>
            <a:chOff x="3782700" y="1538287"/>
            <a:chExt cx="1578600" cy="1578600"/>
          </a:xfrm>
        </p:grpSpPr>
        <p:sp>
          <p:nvSpPr>
            <p:cNvPr id="94" name="Shape 94"/>
            <p:cNvSpPr/>
            <p:nvPr/>
          </p:nvSpPr>
          <p:spPr>
            <a:xfrm>
              <a:off x="3782700" y="2757488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rgbClr val="C7F4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Shape 95"/>
            <p:cNvSpPr/>
            <p:nvPr/>
          </p:nvSpPr>
          <p:spPr>
            <a:xfrm rot="-5400000">
              <a:off x="5001900" y="2757487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rgbClr val="C7F4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Shape 96"/>
            <p:cNvSpPr/>
            <p:nvPr/>
          </p:nvSpPr>
          <p:spPr>
            <a:xfrm rot="5400000">
              <a:off x="3782700" y="1538288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rgbClr val="C7F4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Shape 97"/>
            <p:cNvSpPr/>
            <p:nvPr/>
          </p:nvSpPr>
          <p:spPr>
            <a:xfrm rot="10800000">
              <a:off x="5001900" y="1538287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rgbClr val="C7F4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8" name="Shape 98"/>
          <p:cNvGrpSpPr/>
          <p:nvPr/>
        </p:nvGrpSpPr>
        <p:grpSpPr>
          <a:xfrm>
            <a:off x="4071181" y="1210884"/>
            <a:ext cx="1129952" cy="769683"/>
            <a:chOff x="4665488" y="3756815"/>
            <a:chExt cx="453050" cy="332175"/>
          </a:xfrm>
        </p:grpSpPr>
        <p:sp>
          <p:nvSpPr>
            <p:cNvPr id="99" name="Shape 99"/>
            <p:cNvSpPr/>
            <p:nvPr/>
          </p:nvSpPr>
          <p:spPr>
            <a:xfrm>
              <a:off x="4665488" y="3756815"/>
              <a:ext cx="453050" cy="332175"/>
            </a:xfrm>
            <a:custGeom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4697244" y="3784921"/>
              <a:ext cx="389550" cy="249150"/>
            </a:xfrm>
            <a:custGeom>
              <a:pathLst>
                <a:path extrusionOk="0" h="9966" w="15582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idx="1" type="body"/>
          </p:nvPr>
        </p:nvSpPr>
        <p:spPr>
          <a:xfrm>
            <a:off x="3165234" y="1528066"/>
            <a:ext cx="4809000" cy="43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81818"/>
                </a:solidFill>
                <a:highlight>
                  <a:srgbClr val="FFFFFF"/>
                </a:highlight>
              </a:rPr>
              <a:t>After all, this is what learning is: as we learn a task, we get better at it, be it tennis, geometry, or a foreign language.</a:t>
            </a:r>
            <a:endParaRPr>
              <a:solidFill>
                <a:srgbClr val="181818"/>
              </a:solidFill>
              <a:highlight>
                <a:srgbClr val="FFFFFF"/>
              </a:highlight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81818"/>
              </a:solidFill>
              <a:highlight>
                <a:srgbClr val="FFFFFF"/>
              </a:highlight>
            </a:endParaRPr>
          </a:p>
          <a:p>
            <a:pPr indent="-387350" lvl="0" marL="457200">
              <a:spcBef>
                <a:spcPts val="600"/>
              </a:spcBef>
              <a:spcAft>
                <a:spcPts val="0"/>
              </a:spcAft>
              <a:buClr>
                <a:srgbClr val="181818"/>
              </a:buClr>
              <a:buSzPts val="2500"/>
              <a:buChar char="-"/>
            </a:pPr>
            <a:r>
              <a:rPr lang="en" sz="2500">
                <a:solidFill>
                  <a:srgbClr val="181818"/>
                </a:solidFill>
                <a:highlight>
                  <a:srgbClr val="FFFFFF"/>
                </a:highlight>
              </a:rPr>
              <a:t>Ethem Alpaydin</a:t>
            </a:r>
            <a:endParaRPr sz="2500">
              <a:solidFill>
                <a:srgbClr val="181818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idx="1" type="body"/>
          </p:nvPr>
        </p:nvSpPr>
        <p:spPr>
          <a:xfrm>
            <a:off x="691200" y="1857900"/>
            <a:ext cx="3767400" cy="471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Machine Learning </a:t>
            </a:r>
            <a:r>
              <a:rPr lang="en"/>
              <a:t>is a field of Computer Science that uses the power of </a:t>
            </a:r>
            <a:r>
              <a:rPr i="1" lang="en"/>
              <a:t>statistics</a:t>
            </a:r>
            <a:r>
              <a:rPr lang="en"/>
              <a:t> to give Computers the ability to </a:t>
            </a:r>
            <a:r>
              <a:rPr i="1" lang="en"/>
              <a:t>‘learn’</a:t>
            </a:r>
            <a:r>
              <a:rPr lang="en"/>
              <a:t> with data without being </a:t>
            </a:r>
            <a:r>
              <a:rPr i="1" lang="en"/>
              <a:t>explicitly</a:t>
            </a:r>
            <a:r>
              <a:rPr lang="en"/>
              <a:t> programmed. </a:t>
            </a:r>
            <a:endParaRPr/>
          </a:p>
        </p:txBody>
      </p:sp>
      <p:sp>
        <p:nvSpPr>
          <p:cNvPr id="111" name="Shape 111"/>
          <p:cNvSpPr txBox="1"/>
          <p:nvPr>
            <p:ph type="title"/>
          </p:nvPr>
        </p:nvSpPr>
        <p:spPr>
          <a:xfrm>
            <a:off x="691200" y="634300"/>
            <a:ext cx="7761600" cy="65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Brief idea about Machine Learning</a:t>
            </a:r>
            <a:endParaRPr/>
          </a:p>
        </p:txBody>
      </p:sp>
      <p:sp>
        <p:nvSpPr>
          <p:cNvPr id="112" name="Shape 112"/>
          <p:cNvSpPr txBox="1"/>
          <p:nvPr>
            <p:ph idx="2" type="body"/>
          </p:nvPr>
        </p:nvSpPr>
        <p:spPr>
          <a:xfrm>
            <a:off x="4685500" y="1857900"/>
            <a:ext cx="3767400" cy="471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Over the years, Machine learning has developed many </a:t>
            </a:r>
            <a:r>
              <a:rPr i="1" lang="en"/>
              <a:t>significant</a:t>
            </a:r>
            <a:r>
              <a:rPr lang="en"/>
              <a:t> applications in the fields of :</a:t>
            </a:r>
            <a:endParaRPr/>
          </a:p>
          <a:p>
            <a: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Financial Trading</a:t>
            </a:r>
            <a:endParaRPr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Transportation</a:t>
            </a:r>
            <a:endParaRPr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Marketing and Sales</a:t>
            </a:r>
            <a:endParaRPr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HealthCare</a:t>
            </a:r>
            <a:endParaRPr/>
          </a:p>
          <a:p>
            <a:pPr indent="-381000" lvl="0" marL="45720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Oil and Gas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ffee.jpg" id="117" name="Shape 1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5183" y="2095176"/>
            <a:ext cx="3628817" cy="36288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Shape 118"/>
          <p:cNvSpPr txBox="1"/>
          <p:nvPr>
            <p:ph type="title"/>
          </p:nvPr>
        </p:nvSpPr>
        <p:spPr>
          <a:xfrm>
            <a:off x="691200" y="0"/>
            <a:ext cx="7761600" cy="129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we use Machine Learning?</a:t>
            </a:r>
            <a:endParaRPr/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788350" y="1869750"/>
            <a:ext cx="4155900" cy="422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Our usage of ML is </a:t>
            </a:r>
            <a:r>
              <a:rPr lang="en" sz="2000"/>
              <a:t>predominantly</a:t>
            </a:r>
            <a:r>
              <a:rPr lang="en" sz="2000"/>
              <a:t> in the field of </a:t>
            </a:r>
            <a:r>
              <a:rPr b="1" lang="en" sz="2000"/>
              <a:t>Image Recognition</a:t>
            </a:r>
            <a:r>
              <a:rPr lang="en" sz="2000"/>
              <a:t>.</a:t>
            </a:r>
            <a:endParaRPr sz="2000"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br>
              <a:rPr lang="en" sz="2000"/>
            </a:br>
            <a:r>
              <a:rPr lang="en" sz="2000"/>
              <a:t>Image Recognition is giving the computer the ability to ‘</a:t>
            </a:r>
            <a:r>
              <a:rPr i="1" lang="en" sz="2000"/>
              <a:t>see</a:t>
            </a:r>
            <a:r>
              <a:rPr lang="en" sz="2000"/>
              <a:t>’, decipher and understand the information fed to it by means of an </a:t>
            </a:r>
            <a:r>
              <a:rPr i="1" lang="en" sz="2000"/>
              <a:t>image</a:t>
            </a:r>
            <a:r>
              <a:rPr lang="en" sz="2000"/>
              <a:t>.</a:t>
            </a:r>
            <a:endParaRPr sz="2000"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highlight>
                <a:srgbClr val="1B576A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highlight>
                <a:srgbClr val="1B576A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0" name="Shape 120"/>
          <p:cNvGrpSpPr/>
          <p:nvPr/>
        </p:nvGrpSpPr>
        <p:grpSpPr>
          <a:xfrm>
            <a:off x="5285508" y="2422096"/>
            <a:ext cx="2155263" cy="2153053"/>
            <a:chOff x="3782700" y="1538287"/>
            <a:chExt cx="1578600" cy="1578600"/>
          </a:xfrm>
        </p:grpSpPr>
        <p:sp>
          <p:nvSpPr>
            <p:cNvPr id="121" name="Shape 121"/>
            <p:cNvSpPr/>
            <p:nvPr/>
          </p:nvSpPr>
          <p:spPr>
            <a:xfrm>
              <a:off x="3782700" y="2757488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rgbClr val="C7F4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 rot="-5400000">
              <a:off x="5001900" y="2757487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rgbClr val="C7F4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 rot="5400000">
              <a:off x="3782700" y="1538288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rgbClr val="C7F4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 rot="10800000">
              <a:off x="5001900" y="1538287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rgbClr val="C7F4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Shape 125"/>
          <p:cNvSpPr txBox="1"/>
          <p:nvPr/>
        </p:nvSpPr>
        <p:spPr>
          <a:xfrm>
            <a:off x="5439775" y="5109500"/>
            <a:ext cx="2001000" cy="4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highlight>
                  <a:srgbClr val="C7F464"/>
                </a:highlight>
                <a:latin typeface="Montserrat"/>
                <a:ea typeface="Montserrat"/>
                <a:cs typeface="Montserrat"/>
                <a:sym typeface="Montserrat"/>
              </a:rPr>
              <a:t>Coffee-Cup  </a:t>
            </a:r>
            <a:endParaRPr sz="2400">
              <a:highlight>
                <a:srgbClr val="C7F464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Desdemon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