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97" d="100"/>
          <a:sy n="97" d="100"/>
        </p:scale>
        <p:origin x="558"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a:p>
        </p:txBody>
      </p:sp>
    </p:spTree>
    <p:extLst>
      <p:ext uri="{BB962C8B-B14F-4D97-AF65-F5344CB8AC3E}">
        <p14:creationId xmlns:p14="http://schemas.microsoft.com/office/powerpoint/2010/main" val="567994737"/>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idx="2"/>
          </p:nvPr>
        </p:nvSpPr>
        <p:spPr>
          <a:xfrm>
            <a:off x="533400" y="763588"/>
            <a:ext cx="6704013" cy="37719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41" name="矩形"/>
          <p:cNvSpPr>
            <a:spLocks/>
          </p:cNvSpPr>
          <p:nvPr/>
        </p:nvSpPr>
        <p:spPr>
          <a:xfrm>
            <a:off x="0" y="0"/>
            <a:ext cx="3000000" cy="30000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charset="0"/>
                <a:ea typeface="Times New Roman" charset="0"/>
                <a:cs typeface="Times New Roman" charset="0"/>
                <a:sym typeface="Times New Roman" charset="0"/>
              </a:rPr>
              <a:t>1</a:t>
            </a:fld>
            <a:endParaRPr lang="zh-CN" altLang="en-US" sz="14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17171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1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1664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2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31937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134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6"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92406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442189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4"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4574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6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41031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val="110940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2797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51305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9"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73314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65361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65650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88"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0665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9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94676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091134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8" name="文本框"/>
          <p:cNvSpPr>
            <a:spLocks noGrp="1"/>
          </p:cNvSpPr>
          <p:nvPr>
            <p:ph type="ctrTitle"/>
          </p:nvPr>
        </p:nvSpPr>
        <p:spPr>
          <a:xfrm>
            <a:off x="1143000" y="841374"/>
            <a:ext cx="6858000" cy="1790699"/>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19" name="文本框"/>
          <p:cNvSpPr>
            <a:spLocks noGrp="1"/>
          </p:cNvSpPr>
          <p:nvPr>
            <p:ph type="subTitle" idx="1"/>
          </p:nvPr>
        </p:nvSpPr>
        <p:spPr>
          <a:xfrm>
            <a:off x="1143000" y="2701925"/>
            <a:ext cx="6858000" cy="12414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0" name="文本框"/>
          <p:cNvSpPr>
            <a:spLocks noGrp="1"/>
          </p:cNvSpPr>
          <p:nvPr>
            <p:ph type="dt" idx="10"/>
          </p:nvPr>
        </p:nvSpPr>
        <p:spPr>
          <a:xfrm>
            <a:off x="628650" y="4767263"/>
            <a:ext cx="2057399"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1" name="文本框"/>
          <p:cNvSpPr>
            <a:spLocks noGrp="1"/>
          </p:cNvSpPr>
          <p:nvPr>
            <p:ph type="ftr"/>
          </p:nvPr>
        </p:nvSpPr>
        <p:spPr>
          <a:xfrm>
            <a:off x="3028950" y="4767263"/>
            <a:ext cx="30861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2" name="文本框"/>
          <p:cNvSpPr>
            <a:spLocks noGrp="1"/>
          </p:cNvSpPr>
          <p:nvPr>
            <p:ph type="sldNum"/>
          </p:nvPr>
        </p:nvSpPr>
        <p:spPr>
          <a:xfrm>
            <a:off x="6457950" y="4767263"/>
            <a:ext cx="20574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03085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534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654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43"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4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4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4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4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48"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49"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56462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18" name="文本框"/>
          <p:cNvSpPr>
            <a:spLocks noGrp="1"/>
          </p:cNvSpPr>
          <p:nvPr>
            <p:ph type="title"/>
          </p:nvPr>
        </p:nvSpPr>
        <p:spPr>
          <a:xfrm>
            <a:off x="311700" y="555600"/>
            <a:ext cx="2808000" cy="755698"/>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pPr>
            <a:endParaRPr lang="zh-CN" altLang="en-US"/>
          </a:p>
        </p:txBody>
      </p:sp>
      <p:sp>
        <p:nvSpPr>
          <p:cNvPr id="119"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04800" algn="l">
              <a:lnSpc>
                <a:spcPct val="115000"/>
              </a:lnSpc>
              <a:spcBef>
                <a:spcPts val="0"/>
              </a:spcBef>
              <a:spcAft>
                <a:spcPts val="0"/>
              </a:spcAft>
              <a:buClr>
                <a:srgbClr val="000000"/>
              </a:buClr>
              <a:buSzPts val="1200"/>
              <a:buFont typeface="Arial" charset="0"/>
              <a:buChar char="●"/>
            </a:pPr>
            <a:endParaRPr lang="zh-CN" altLang="en-US"/>
          </a:p>
        </p:txBody>
      </p:sp>
      <p:sp>
        <p:nvSpPr>
          <p:cNvPr id="120"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44309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6"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7"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28"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29"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30"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31"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32"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3" name="文本框"/>
          <p:cNvSpPr>
            <a:spLocks noGrp="1"/>
          </p:cNvSpPr>
          <p:nvPr>
            <p:ph type="title"/>
          </p:nvPr>
        </p:nvSpPr>
        <p:spPr>
          <a:xfrm>
            <a:off x="628560" y="273780"/>
            <a:ext cx="7886400" cy="993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
        <p:nvSpPr>
          <p:cNvPr id="134" name="文本框"/>
          <p:cNvSpPr>
            <a:spLocks noGrp="1"/>
          </p:cNvSpPr>
          <p:nvPr>
            <p:ph type="body" idx="1"/>
          </p:nvPr>
        </p:nvSpPr>
        <p:spPr>
          <a:xfrm>
            <a:off x="457110" y="1203390"/>
            <a:ext cx="8229300" cy="2982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Tree>
    <p:extLst>
      <p:ext uri="{BB962C8B-B14F-4D97-AF65-F5344CB8AC3E}">
        <p14:creationId xmlns:p14="http://schemas.microsoft.com/office/powerpoint/2010/main" val="135778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6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6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6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6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6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6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68" name="文本框"/>
          <p:cNvSpPr>
            <a:spLocks noGrp="1"/>
          </p:cNvSpPr>
          <p:nvPr>
            <p:ph type="title"/>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p>
        </p:txBody>
      </p:sp>
      <p:sp>
        <p:nvSpPr>
          <p:cNvPr id="169" name="文本框"/>
          <p:cNvSpPr>
            <a:spLocks noGrp="1"/>
          </p:cNvSpPr>
          <p:nvPr>
            <p:ph type="body" idx="1"/>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457200" indent="-228600" algn="l">
              <a:lnSpc>
                <a:spcPct val="100000"/>
              </a:lnSpc>
              <a:spcBef>
                <a:spcPts val="0"/>
              </a:spcBef>
              <a:spcAft>
                <a:spcPts val="0"/>
              </a:spcAft>
            </a:pPr>
            <a:endParaRPr lang="zh-CN" altLang="en-US"/>
          </a:p>
        </p:txBody>
      </p:sp>
      <p:sp>
        <p:nvSpPr>
          <p:cNvPr id="170" name="文本框"/>
          <p:cNvSpPr>
            <a:spLocks noGrp="1"/>
          </p:cNvSpPr>
          <p:nvPr>
            <p:ph type="ftr"/>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1" name="文本框"/>
          <p:cNvSpPr>
            <a:spLocks noGrp="1"/>
          </p:cNvSpPr>
          <p:nvPr>
            <p:ph type="dt" idx="10"/>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2" name="文本框"/>
          <p:cNvSpPr>
            <a:spLocks noGrp="1"/>
          </p:cNvSpPr>
          <p:nvPr>
            <p:ph type="sldNum"/>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charset="0"/>
                <a:ea typeface="Arial" charset="0"/>
                <a:cs typeface="Arial" charset="0"/>
                <a:sym typeface="Arial" charset="0"/>
              </a:rPr>
              <a:t>‹#›</a:t>
            </a:fld>
            <a:endParaRPr lang="zh-CN" altLang="en-US" sz="1400" b="0" i="0" u="none" strike="noStrike" cap="none">
              <a:solidFill>
                <a:srgbClr val="888888"/>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827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33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4016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603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4925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40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4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800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7404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3" name="图片" descr="A close up of a sign&#10;&#10;Description automatically generated"/>
          <p:cNvPicPr>
            <a:picLocks/>
          </p:cNvPicPr>
          <p:nvPr/>
        </p:nvPicPr>
        <p:blipFill>
          <a:blip r:embed="rId17" cstate="print"/>
          <a:stretch>
            <a:fillRect/>
          </a:stretch>
        </p:blipFill>
        <p:spPr>
          <a:xfrm>
            <a:off x="7799750" y="88917"/>
            <a:ext cx="1233875" cy="412476"/>
          </a:xfrm>
          <a:prstGeom prst="rect">
            <a:avLst/>
          </a:prstGeom>
          <a:noFill/>
          <a:ln w="12700" cap="flat" cmpd="sng">
            <a:noFill/>
            <a:prstDash val="solid"/>
            <a:round/>
          </a:ln>
        </p:spPr>
      </p:pic>
      <p:sp>
        <p:nvSpPr>
          <p:cNvPr id="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00" cy="3693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13362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矩形"/>
          <p:cNvSpPr>
            <a:spLocks/>
          </p:cNvSpPr>
          <p:nvPr/>
        </p:nvSpPr>
        <p:spPr>
          <a:xfrm>
            <a:off x="0" y="0"/>
            <a:ext cx="9144000" cy="5143500"/>
          </a:xfrm>
          <a:prstGeom prst="rect">
            <a:avLst/>
          </a:prstGeom>
          <a:solidFill>
            <a:srgbClr val="DFDDFB"/>
          </a:solidFill>
          <a:ln w="12700" cap="flat" cmpd="sng">
            <a:noFill/>
            <a:prstDash val="solid"/>
            <a:round/>
          </a:ln>
        </p:spPr>
      </p:sp>
      <p:pic>
        <p:nvPicPr>
          <p:cNvPr id="24" name="图片" descr="A white circle in the sky&#10;&#10;Description automatically generated"/>
          <p:cNvPicPr>
            <a:picLocks/>
          </p:cNvPicPr>
          <p:nvPr/>
        </p:nvPicPr>
        <p:blipFill>
          <a:blip r:embed="rId3" cstate="print"/>
          <a:srcRect t="5929" r="744" b="10206"/>
          <a:stretch>
            <a:fillRect/>
          </a:stretch>
        </p:blipFill>
        <p:spPr>
          <a:xfrm>
            <a:off x="3230" y="-1"/>
            <a:ext cx="9130937" cy="5143501"/>
          </a:xfrm>
          <a:prstGeom prst="rect">
            <a:avLst/>
          </a:prstGeom>
          <a:noFill/>
          <a:ln w="12700" cap="flat" cmpd="sng">
            <a:noFill/>
            <a:prstDash val="solid"/>
            <a:round/>
          </a:ln>
        </p:spPr>
      </p:pic>
      <p:sp>
        <p:nvSpPr>
          <p:cNvPr id="25" name="矩形"/>
          <p:cNvSpPr>
            <a:spLocks/>
          </p:cNvSpPr>
          <p:nvPr/>
        </p:nvSpPr>
        <p:spPr>
          <a:xfrm>
            <a:off x="1865074" y="730897"/>
            <a:ext cx="6301200" cy="3966600"/>
          </a:xfrm>
          <a:prstGeom prst="rect">
            <a:avLst/>
          </a:prstGeom>
          <a:solidFill>
            <a:srgbClr val="213163"/>
          </a:solidFill>
          <a:ln w="25400" cap="flat" cmpd="sng">
            <a:solidFill>
              <a:srgbClr val="213163"/>
            </a:solidFill>
            <a:prstDash val="solid"/>
            <a:round/>
          </a:ln>
        </p:spPr>
      </p:sp>
      <p:sp>
        <p:nvSpPr>
          <p:cNvPr id="26" name="矩形"/>
          <p:cNvSpPr>
            <a:spLocks/>
          </p:cNvSpPr>
          <p:nvPr/>
        </p:nvSpPr>
        <p:spPr>
          <a:xfrm>
            <a:off x="998516" y="1023080"/>
            <a:ext cx="6985200" cy="3451500"/>
          </a:xfrm>
          <a:prstGeom prst="rect">
            <a:avLst/>
          </a:prstGeom>
          <a:solidFill>
            <a:srgbClr val="FFFFFF"/>
          </a:solidFill>
          <a:ln w="25400" cap="flat" cmpd="sng">
            <a:solidFill>
              <a:srgbClr val="FFFFFF"/>
            </a:solidFill>
            <a:prstDash val="solid"/>
            <a:round/>
          </a:ln>
          <a:effectLst>
            <a:outerShdw blurRad="508000" sx="104999" sy="104999" algn="ctr" rotWithShape="0">
              <a:srgbClr val="000000">
                <a:alpha val="39607"/>
              </a:srgbClr>
            </a:outerShdw>
          </a:effectLst>
        </p:spPr>
        <p:txBody>
          <a:bodyPr/>
          <a:lstStyle/>
          <a:p>
            <a:endParaRPr lang="en-IN" dirty="0"/>
          </a:p>
        </p:txBody>
      </p:sp>
      <p:sp>
        <p:nvSpPr>
          <p:cNvPr id="27" name="矩形"/>
          <p:cNvSpPr>
            <a:spLocks/>
          </p:cNvSpPr>
          <p:nvPr/>
        </p:nvSpPr>
        <p:spPr>
          <a:xfrm>
            <a:off x="2490558" y="2787442"/>
            <a:ext cx="50699" cy="446999"/>
          </a:xfrm>
          <a:prstGeom prst="rect">
            <a:avLst/>
          </a:prstGeom>
          <a:solidFill>
            <a:srgbClr val="FFE600"/>
          </a:solidFill>
          <a:ln w="25400" cap="flat" cmpd="sng">
            <a:solidFill>
              <a:srgbClr val="FFE600"/>
            </a:solidFill>
            <a:prstDash val="solid"/>
            <a:round/>
          </a:ln>
        </p:spPr>
      </p:sp>
      <p:sp>
        <p:nvSpPr>
          <p:cNvPr id="28" name="矩形"/>
          <p:cNvSpPr>
            <a:spLocks/>
          </p:cNvSpPr>
          <p:nvPr/>
        </p:nvSpPr>
        <p:spPr>
          <a:xfrm>
            <a:off x="2029564" y="2248174"/>
            <a:ext cx="5025300" cy="3866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29" name="矩形"/>
          <p:cNvSpPr>
            <a:spLocks/>
          </p:cNvSpPr>
          <p:nvPr/>
        </p:nvSpPr>
        <p:spPr>
          <a:xfrm>
            <a:off x="2541121" y="2795733"/>
            <a:ext cx="4019699" cy="3866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charset="0"/>
                <a:ea typeface="Arial" charset="0"/>
                <a:cs typeface="Arial" charset="0"/>
                <a:sym typeface="Arial" charset="0"/>
              </a:rPr>
              <a:t>Creating a future-ready workforce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30" name="矩形"/>
          <p:cNvSpPr>
            <a:spLocks/>
          </p:cNvSpPr>
          <p:nvPr/>
        </p:nvSpPr>
        <p:spPr>
          <a:xfrm>
            <a:off x="1003624" y="364253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Student Details</a:t>
            </a:r>
            <a:endParaRPr lang="zh-CN" altLang="en-US" sz="1200" b="0" i="0" u="none" strike="noStrike" kern="0" cap="none" spc="0" baseline="0">
              <a:solidFill>
                <a:srgbClr val="000000"/>
              </a:solidFill>
              <a:latin typeface="Arial" charset="0"/>
              <a:ea typeface="Arial" charset="0"/>
              <a:cs typeface="Arial" charset="0"/>
              <a:sym typeface="Arial" charset="0"/>
            </a:endParaRPr>
          </a:p>
        </p:txBody>
      </p:sp>
      <p:sp>
        <p:nvSpPr>
          <p:cNvPr id="31" name="矩形"/>
          <p:cNvSpPr>
            <a:spLocks/>
          </p:cNvSpPr>
          <p:nvPr/>
        </p:nvSpPr>
        <p:spPr>
          <a:xfrm>
            <a:off x="1095095" y="3956068"/>
            <a:ext cx="2832600" cy="430847"/>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Name :</a:t>
            </a:r>
            <a:r>
              <a:rPr lang="en-US" altLang="zh-CN" sz="1100" dirty="0">
                <a:sym typeface="Arial" charset="0"/>
              </a:rPr>
              <a:t>Sridharan M</a:t>
            </a:r>
            <a:r>
              <a:rPr lang="en-US" altLang="zh-CN" sz="1100" b="0" i="0" u="none" strike="noStrike" kern="0" cap="none" spc="0" baseline="0" dirty="0">
                <a:solidFill>
                  <a:srgbClr val="000000"/>
                </a:solidFill>
                <a:latin typeface="Arial" charset="0"/>
                <a:ea typeface="Arial" charset="0"/>
                <a:cs typeface="Arial" charset="0"/>
              </a:rPr>
              <a:t> </a:t>
            </a:r>
          </a:p>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ID : </a:t>
            </a:r>
            <a:r>
              <a:rPr lang="en-US" altLang="zh-CN" sz="1100" b="1" i="0" u="none" strike="noStrike" kern="0" cap="none" spc="0" baseline="0" dirty="0">
                <a:solidFill>
                  <a:srgbClr val="000000"/>
                </a:solidFill>
                <a:latin typeface="Arial" charset="0"/>
                <a:ea typeface="Arial" charset="0"/>
                <a:cs typeface="Arial" charset="0"/>
                <a:sym typeface="Arial" charset="0"/>
              </a:rPr>
              <a:t>au513521104048</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cxnSp>
        <p:nvCxnSpPr>
          <p:cNvPr id="32" name="直线连接线"/>
          <p:cNvCxnSpPr>
            <a:cxnSpLocks/>
          </p:cNvCxnSpPr>
          <p:nvPr/>
        </p:nvCxnSpPr>
        <p:spPr>
          <a:xfrm>
            <a:off x="1100213" y="3919492"/>
            <a:ext cx="1986599" cy="1587"/>
          </a:xfrm>
          <a:prstGeom prst="straightConnector1">
            <a:avLst/>
          </a:prstGeom>
          <a:noFill/>
          <a:ln w="9525" cap="flat" cmpd="sng">
            <a:solidFill>
              <a:srgbClr val="000000"/>
            </a:solidFill>
            <a:prstDash val="lgDashDot"/>
            <a:round/>
          </a:ln>
        </p:spPr>
      </p:cxnSp>
      <p:sp>
        <p:nvSpPr>
          <p:cNvPr id="33" name="矩形"/>
          <p:cNvSpPr>
            <a:spLocks/>
          </p:cNvSpPr>
          <p:nvPr/>
        </p:nvSpPr>
        <p:spPr>
          <a:xfrm>
            <a:off x="5596477" y="362729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College Name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34" name="直线连接线"/>
          <p:cNvCxnSpPr>
            <a:cxnSpLocks/>
          </p:cNvCxnSpPr>
          <p:nvPr/>
        </p:nvCxnSpPr>
        <p:spPr>
          <a:xfrm>
            <a:off x="5693065" y="3919492"/>
            <a:ext cx="1360200" cy="1587"/>
          </a:xfrm>
          <a:prstGeom prst="straightConnector1">
            <a:avLst/>
          </a:prstGeom>
          <a:noFill/>
          <a:ln w="9525" cap="flat" cmpd="sng">
            <a:solidFill>
              <a:srgbClr val="000000"/>
            </a:solidFill>
            <a:prstDash val="lgDashDot"/>
            <a:round/>
          </a:ln>
        </p:spPr>
      </p:cxnSp>
      <p:sp>
        <p:nvSpPr>
          <p:cNvPr id="35" name="矩形"/>
          <p:cNvSpPr>
            <a:spLocks/>
          </p:cNvSpPr>
          <p:nvPr/>
        </p:nvSpPr>
        <p:spPr>
          <a:xfrm>
            <a:off x="5693354" y="3956068"/>
            <a:ext cx="2160599" cy="4152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1" i="0" u="none" strike="noStrike" kern="0" cap="none" spc="0" baseline="0">
                <a:solidFill>
                  <a:srgbClr val="000000"/>
                </a:solidFill>
                <a:latin typeface="Arial" charset="0"/>
                <a:ea typeface="Arial" charset="0"/>
                <a:cs typeface="Arial" charset="0"/>
                <a:sym typeface="Arial" charset="0"/>
              </a:rPr>
              <a:t>Annai Mira College of Engineering and Technology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36" name="图片"/>
          <p:cNvPicPr>
            <a:picLocks/>
          </p:cNvPicPr>
          <p:nvPr/>
        </p:nvPicPr>
        <p:blipFill>
          <a:blip r:embed="rId4" cstate="print"/>
          <a:stretch>
            <a:fillRect/>
          </a:stretch>
        </p:blipFill>
        <p:spPr>
          <a:xfrm>
            <a:off x="1834749" y="1249149"/>
            <a:ext cx="1146741" cy="666201"/>
          </a:xfrm>
          <a:prstGeom prst="rect">
            <a:avLst/>
          </a:prstGeom>
          <a:noFill/>
          <a:ln w="12700" cap="flat" cmpd="sng">
            <a:noFill/>
            <a:prstDash val="solid"/>
            <a:round/>
          </a:ln>
        </p:spPr>
      </p:pic>
      <p:pic>
        <p:nvPicPr>
          <p:cNvPr id="37" name="图片" descr="A logo with people and map&#10;&#10;Description automatically generated"/>
          <p:cNvPicPr>
            <a:picLocks/>
          </p:cNvPicPr>
          <p:nvPr/>
        </p:nvPicPr>
        <p:blipFill>
          <a:blip r:embed="rId5" cstate="print"/>
          <a:stretch>
            <a:fillRect/>
          </a:stretch>
        </p:blipFill>
        <p:spPr>
          <a:xfrm>
            <a:off x="6461189" y="1211666"/>
            <a:ext cx="668564" cy="666202"/>
          </a:xfrm>
          <a:prstGeom prst="rect">
            <a:avLst/>
          </a:prstGeom>
          <a:noFill/>
          <a:ln w="12700" cap="flat" cmpd="sng">
            <a:noFill/>
            <a:prstDash val="solid"/>
            <a:round/>
          </a:ln>
        </p:spPr>
      </p:pic>
      <p:pic>
        <p:nvPicPr>
          <p:cNvPr id="38" name="图片" descr="A close up of a logo&#10;&#10;Description automatically generated"/>
          <p:cNvPicPr>
            <a:picLocks/>
          </p:cNvPicPr>
          <p:nvPr/>
        </p:nvPicPr>
        <p:blipFill>
          <a:blip r:embed="rId6" cstate="print"/>
          <a:stretch>
            <a:fillRect/>
          </a:stretch>
        </p:blipFill>
        <p:spPr>
          <a:xfrm>
            <a:off x="3927667" y="1286630"/>
            <a:ext cx="1587347" cy="516274"/>
          </a:xfrm>
          <a:prstGeom prst="rect">
            <a:avLst/>
          </a:prstGeom>
          <a:noFill/>
          <a:ln w="12700" cap="flat" cmpd="sng">
            <a:noFill/>
            <a:prstDash val="solid"/>
            <a:round/>
          </a:ln>
        </p:spPr>
      </p:pic>
    </p:spTree>
    <p:extLst>
      <p:ext uri="{BB962C8B-B14F-4D97-AF65-F5344CB8AC3E}">
        <p14:creationId xmlns:p14="http://schemas.microsoft.com/office/powerpoint/2010/main" val="1514902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Modelling &amp; Results</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0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8" name="矩形"/>
          <p:cNvSpPr>
            <a:spLocks/>
          </p:cNvSpPr>
          <p:nvPr/>
        </p:nvSpPr>
        <p:spPr>
          <a:xfrm>
            <a:off x="397933" y="1131550"/>
            <a:ext cx="77640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MODELLING:</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Database Modeling</a:t>
            </a:r>
            <a:r>
              <a:rPr lang="en-US" altLang="zh-CN" sz="1400" b="0" i="0" u="none" strike="noStrike" kern="0" cap="none" spc="0" baseline="0">
                <a:solidFill>
                  <a:srgbClr val="000000"/>
                </a:solidFill>
                <a:latin typeface="Arial" charset="0"/>
                <a:ea typeface="Arial" charset="0"/>
                <a:cs typeface="Arial" charset="0"/>
                <a:sym typeface="Arial" charset="0"/>
              </a:rPr>
              <a:t>: Utilize Django's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Interaction Modeling</a:t>
            </a:r>
            <a:r>
              <a:rPr lang="en-US" altLang="zh-CN" sz="1400" b="0" i="0" u="none" strike="noStrike" kern="0" cap="none" spc="0" baseline="0">
                <a:solidFill>
                  <a:srgbClr val="000000"/>
                </a:solidFill>
                <a:latin typeface="Arial" charset="0"/>
                <a:ea typeface="Arial" charset="0"/>
                <a:cs typeface="Arial" charset="0"/>
                <a:sym typeface="Arial" charset="0"/>
              </a:rPr>
              <a:t>: Model 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RESULTS: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User satisfaction on using our website .</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Easier way of booking the tickets in the easier and in the efficient way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320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6" name="图片"/>
          <p:cNvPicPr>
            <a:picLocks noChangeAspect="1"/>
          </p:cNvPicPr>
          <p:nvPr/>
        </p:nvPicPr>
        <p:blipFill>
          <a:blip r:embed="rId3">
            <a:extLst>
              <a:ext uri="{28A0092B-C50C-407E-A947-70E740481C1C}">
                <a14:useLocalDpi xmlns:a14="http://schemas.microsoft.com/office/drawing/2010/main" val="0"/>
              </a:ext>
            </a:extLst>
          </a:blip>
          <a:srcRect/>
          <a:stretch/>
        </p:blipFill>
        <p:spPr>
          <a:xfrm>
            <a:off x="443715" y="501445"/>
            <a:ext cx="8256571" cy="4642055"/>
          </a:xfrm>
          <a:prstGeom prst="rect">
            <a:avLst/>
          </a:prstGeom>
          <a:noFill/>
          <a:ln w="12700" cap="flat" cmpd="sng">
            <a:noFill/>
            <a:prstDash val="solid"/>
            <a:miter/>
          </a:ln>
        </p:spPr>
      </p:pic>
      <p:sp>
        <p:nvSpPr>
          <p:cNvPr id="121" name="文本框"/>
          <p:cNvSpPr>
            <a:spLocks noGrp="1"/>
          </p:cNvSpPr>
          <p:nvPr>
            <p:ph type="title"/>
          </p:nvPr>
        </p:nvSpPr>
        <p:spPr>
          <a:xfrm>
            <a:off x="1424212" y="59914"/>
            <a:ext cx="8832300" cy="451800"/>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dirty="0">
                <a:solidFill>
                  <a:schemeClr val="bg2">
                    <a:lumMod val="20000"/>
                    <a:lumOff val="80000"/>
                  </a:schemeClr>
                </a:solidFill>
                <a:latin typeface="Arial" charset="0"/>
                <a:ea typeface="Arial" charset="0"/>
                <a:cs typeface="Arial" charset="0"/>
                <a:sym typeface="Arial" charset="0"/>
              </a:rPr>
              <a:t>Homepage</a:t>
            </a:r>
            <a:endParaRPr lang="zh-CN" altLang="en-US" sz="2400" b="0" i="0" u="none" strike="noStrike" kern="0" cap="none" spc="0" baseline="0" dirty="0">
              <a:solidFill>
                <a:schemeClr val="bg2">
                  <a:lumMod val="20000"/>
                  <a:lumOff val="80000"/>
                </a:schemeClr>
              </a:solidFill>
              <a:latin typeface="Arial" charset="0"/>
              <a:ea typeface="Arial" charset="0"/>
              <a:cs typeface="Arial" charset="0"/>
              <a:sym typeface="Arial" charset="0"/>
            </a:endParaRPr>
          </a:p>
        </p:txBody>
      </p:sp>
      <p:sp>
        <p:nvSpPr>
          <p:cNvPr id="122" name="文本框"/>
          <p:cNvSpPr>
            <a:spLocks noGrp="1"/>
          </p:cNvSpPr>
          <p:nvPr>
            <p:ph type="body" idx="1"/>
          </p:nvPr>
        </p:nvSpPr>
        <p:spPr>
          <a:xfrm>
            <a:off x="373866" y="3935186"/>
            <a:ext cx="8696700" cy="922500"/>
          </a:xfrm>
          <a:prstGeom prst="rect">
            <a:avLst/>
          </a:prstGeom>
          <a:noFill/>
          <a:ln w="9525" cap="flat" cmpd="sng">
            <a:solidFill>
              <a:srgbClr val="FFAB40"/>
            </a:solidFill>
            <a:prstDash val="solid"/>
            <a:round/>
          </a:ln>
        </p:spPr>
        <p:txBody>
          <a:bodyPr vert="horz" wrap="square" lIns="91425" tIns="91425" rIns="91425" bIns="91425" anchor="t" anchorCtr="0">
            <a:prstTxWarp prst="textNoShape">
              <a:avLst/>
            </a:prstTxWarp>
          </a:bodyPr>
          <a:lstStyle/>
          <a:p>
            <a:pPr marL="456946" indent="-304673" algn="l">
              <a:lnSpc>
                <a:spcPct val="115000"/>
              </a:lnSpc>
              <a:spcBef>
                <a:spcPts val="0"/>
              </a:spcBef>
              <a:spcAft>
                <a:spcPts val="0"/>
              </a:spcAft>
              <a:buClr>
                <a:srgbClr val="000000"/>
              </a:buClr>
              <a:buSzPts val="1200"/>
              <a:buFont typeface="Arial" charset="0"/>
              <a:buChar char="●"/>
            </a:pPr>
            <a:r>
              <a:rPr lang="en-US" altLang="zh-CN" sz="1400" b="0" i="0" u="none" strike="noStrike" kern="0" cap="none" spc="0" baseline="0" dirty="0">
                <a:solidFill>
                  <a:schemeClr val="bg2">
                    <a:lumMod val="20000"/>
                    <a:lumOff val="80000"/>
                  </a:schemeClr>
                </a:solidFill>
                <a:latin typeface="Arial" charset="0"/>
                <a:ea typeface="Arial" charset="0"/>
                <a:cs typeface="Arial" charset="0"/>
                <a:sym typeface="Arial" charset="0"/>
              </a:rPr>
              <a:t>The Home page consists of a friendly interface and easier navigation to all the pages like Find Bus ,</a:t>
            </a:r>
            <a:endParaRPr lang="en-US" altLang="zh-CN" sz="1200" b="0" i="0" u="none" strike="noStrike" kern="0" cap="none" spc="0" baseline="0" dirty="0">
              <a:solidFill>
                <a:schemeClr val="bg2">
                  <a:lumMod val="20000"/>
                  <a:lumOff val="80000"/>
                </a:schemeClr>
              </a:solidFill>
              <a:latin typeface="Arial" charset="0"/>
              <a:ea typeface="Arial" charset="0"/>
              <a:cs typeface="Arial" charset="0"/>
              <a:sym typeface="Arial" charset="0"/>
            </a:endParaRPr>
          </a:p>
          <a:p>
            <a:pPr marL="152273" indent="0" algn="l">
              <a:lnSpc>
                <a:spcPct val="115000"/>
              </a:lnSpc>
              <a:spcBef>
                <a:spcPts val="0"/>
              </a:spcBef>
              <a:spcAft>
                <a:spcPts val="0"/>
              </a:spcAft>
              <a:buNone/>
            </a:pPr>
            <a:r>
              <a:rPr lang="en-US" altLang="zh-CN" sz="1400" b="0" i="0" u="none" strike="noStrike" kern="0" cap="none" spc="0" baseline="0" dirty="0">
                <a:solidFill>
                  <a:schemeClr val="bg2">
                    <a:lumMod val="20000"/>
                    <a:lumOff val="80000"/>
                  </a:schemeClr>
                </a:solidFill>
                <a:latin typeface="Arial" charset="0"/>
                <a:ea typeface="Arial" charset="0"/>
                <a:cs typeface="Arial" charset="0"/>
                <a:sym typeface="Arial" charset="0"/>
              </a:rPr>
              <a:t>       See Bookings and Registration pages .</a:t>
            </a:r>
            <a:endParaRPr lang="en-US" altLang="zh-CN" sz="1200" b="0" i="0" u="none" strike="noStrike" kern="0" cap="none" spc="0" baseline="0" dirty="0">
              <a:solidFill>
                <a:schemeClr val="bg2">
                  <a:lumMod val="20000"/>
                  <a:lumOff val="80000"/>
                </a:schemeClr>
              </a:solidFill>
              <a:latin typeface="Arial" charset="0"/>
              <a:ea typeface="Arial" charset="0"/>
              <a:cs typeface="Arial" charset="0"/>
              <a:sym typeface="Arial" charset="0"/>
            </a:endParaRPr>
          </a:p>
          <a:p>
            <a:pPr marL="456946" indent="-304673" algn="l">
              <a:lnSpc>
                <a:spcPct val="115000"/>
              </a:lnSpc>
              <a:spcBef>
                <a:spcPts val="0"/>
              </a:spcBef>
              <a:spcAft>
                <a:spcPts val="0"/>
              </a:spcAft>
              <a:buClr>
                <a:srgbClr val="000000"/>
              </a:buClr>
              <a:buSzPts val="1200"/>
              <a:buFont typeface="Arial" charset="0"/>
              <a:buChar char="●"/>
            </a:pPr>
            <a:r>
              <a:rPr lang="en-US" altLang="zh-CN" sz="1400" b="0" i="0" u="none" strike="noStrike" kern="0" cap="none" spc="0" baseline="0" dirty="0">
                <a:solidFill>
                  <a:schemeClr val="bg2">
                    <a:lumMod val="20000"/>
                    <a:lumOff val="80000"/>
                  </a:schemeClr>
                </a:solidFill>
                <a:latin typeface="Arial" charset="0"/>
                <a:ea typeface="Arial" charset="0"/>
                <a:cs typeface="Arial" charset="0"/>
                <a:sym typeface="Arial" charset="0"/>
              </a:rPr>
              <a:t>It provides easy access so that all people can use the website without any issues</a:t>
            </a:r>
            <a:endParaRPr lang="zh-CN" altLang="en-US" sz="1200" b="0" i="0" u="none" strike="noStrike" kern="0" cap="none" spc="0" baseline="0" dirty="0">
              <a:solidFill>
                <a:schemeClr val="bg2">
                  <a:lumMod val="20000"/>
                  <a:lumOff val="80000"/>
                </a:schemeClr>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3692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文本框"/>
          <p:cNvSpPr>
            <a:spLocks noGrp="1"/>
          </p:cNvSpPr>
          <p:nvPr>
            <p:ph type="title"/>
          </p:nvPr>
        </p:nvSpPr>
        <p:spPr>
          <a:xfrm>
            <a:off x="628560" y="601132"/>
            <a:ext cx="7886400" cy="6666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About-Us-Page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6" name="矩形"/>
          <p:cNvSpPr>
            <a:spLocks/>
          </p:cNvSpPr>
          <p:nvPr/>
        </p:nvSpPr>
        <p:spPr>
          <a:xfrm>
            <a:off x="481012" y="1184261"/>
            <a:ext cx="8402100" cy="3431999"/>
          </a:xfrm>
          <a:prstGeom prst="rect">
            <a:avLst/>
          </a:prstGeom>
          <a:noFill/>
          <a:ln w="9525" cap="flat" cmpd="sng">
            <a:solidFill>
              <a:srgbClr val="FFAB40"/>
            </a:solidFill>
            <a:prstDash val="solid"/>
            <a:miter/>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About Us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Provide a brief overview of the company's history, including its founding date, key milestones, and the vision that drives its operations. Communicate the company's mission statement and core values, outlining its commitment to providing convenient, reliable, and affordable bus travel solutions to customers.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 Introduce the team behind the online bus reservation platform, including key members such as founders, developers, designers, and customer support representatives. Share brief bios or profiles of team members, highlighting their expertise, passion for innovation, and dedication to delivering exceptional service to users.</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Showcase customer testimonials and success stories to demonstrate the positive impact of the platform on users' travel experiences. Highlight real-life examples of satisfied customers who have benefited from the convenience, ease of use, and reliability of the online bus reservation service. Include quotes, photos, or videos to add authenticity and credibility to the testimonials.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7" name="矩形"/>
          <p:cNvSpPr>
            <a:spLocks/>
          </p:cNvSpPr>
          <p:nvPr/>
        </p:nvSpPr>
        <p:spPr>
          <a:xfrm>
            <a:off x="0" y="0"/>
            <a:ext cx="962100" cy="0"/>
          </a:xfrm>
          <a:prstGeom prst="rect">
            <a:avLst/>
          </a:prstGeom>
          <a:noFill/>
          <a:ln w="12700" cap="flat" cmpd="sng">
            <a:noFill/>
            <a:prstDash val="solid"/>
            <a:round/>
          </a:ln>
        </p:spPr>
      </p:sp>
      <p:sp>
        <p:nvSpPr>
          <p:cNvPr id="138" name="矩形"/>
          <p:cNvSpPr>
            <a:spLocks/>
          </p:cNvSpPr>
          <p:nvPr/>
        </p:nvSpPr>
        <p:spPr>
          <a:xfrm>
            <a:off x="0" y="0"/>
            <a:ext cx="1271700" cy="0"/>
          </a:xfrm>
          <a:prstGeom prst="rect">
            <a:avLst/>
          </a:prstGeom>
          <a:noFill/>
          <a:ln w="12700" cap="flat" cmpd="sng">
            <a:noFill/>
            <a:prstDash val="solid"/>
            <a:round/>
          </a:ln>
        </p:spPr>
      </p:sp>
    </p:spTree>
    <p:extLst>
      <p:ext uri="{BB962C8B-B14F-4D97-AF65-F5344CB8AC3E}">
        <p14:creationId xmlns:p14="http://schemas.microsoft.com/office/powerpoint/2010/main" val="100365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文本框"/>
          <p:cNvSpPr>
            <a:spLocks noGrp="1"/>
          </p:cNvSpPr>
          <p:nvPr>
            <p:ph type="title"/>
          </p:nvPr>
        </p:nvSpPr>
        <p:spPr>
          <a:xfrm>
            <a:off x="628560" y="634999"/>
            <a:ext cx="7886400" cy="632699"/>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Service-Page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2" name="矩形"/>
          <p:cNvSpPr>
            <a:spLocks/>
          </p:cNvSpPr>
          <p:nvPr/>
        </p:nvSpPr>
        <p:spPr>
          <a:xfrm>
            <a:off x="0" y="0"/>
            <a:ext cx="600000" cy="0"/>
          </a:xfrm>
          <a:prstGeom prst="rect">
            <a:avLst/>
          </a:prstGeom>
          <a:noFill/>
          <a:ln w="12700" cap="flat" cmpd="sng">
            <a:noFill/>
            <a:prstDash val="solid"/>
            <a:round/>
          </a:ln>
        </p:spPr>
      </p:sp>
      <p:sp>
        <p:nvSpPr>
          <p:cNvPr id="143" name="矩形"/>
          <p:cNvSpPr>
            <a:spLocks/>
          </p:cNvSpPr>
          <p:nvPr/>
        </p:nvSpPr>
        <p:spPr>
          <a:xfrm>
            <a:off x="152400" y="152400"/>
            <a:ext cx="600000" cy="0"/>
          </a:xfrm>
          <a:prstGeom prst="rect">
            <a:avLst/>
          </a:prstGeom>
          <a:noFill/>
          <a:ln w="12700" cap="flat" cmpd="sng">
            <a:noFill/>
            <a:prstDash val="solid"/>
            <a:round/>
          </a:ln>
        </p:spPr>
      </p:sp>
      <p:sp>
        <p:nvSpPr>
          <p:cNvPr id="144" name="矩形"/>
          <p:cNvSpPr>
            <a:spLocks/>
          </p:cNvSpPr>
          <p:nvPr/>
        </p:nvSpPr>
        <p:spPr>
          <a:xfrm>
            <a:off x="481693" y="1115646"/>
            <a:ext cx="8033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sevices page contains the following informations</a:t>
            </a: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Services</a:t>
            </a:r>
            <a:r>
              <a:rPr lang="en-US" altLang="zh-CN" sz="1400" b="0" i="0" u="none" strike="noStrike" kern="0" cap="none" spc="0" baseline="0">
                <a:solidFill>
                  <a:srgbClr val="000000"/>
                </a:solidFill>
                <a:latin typeface="Arial" charset="0"/>
                <a:ea typeface="Arial" charset="0"/>
                <a:cs typeface="Arial" charset="0"/>
                <a:sym typeface="Arial" charset="0"/>
              </a:rPr>
              <a:t>: Provide detailed information about the booking services offered through the platform, including the types of bus tickets available (e.g., one-way, round-trip), reservation options (e.g., seat selection, flexible dates), and any special offers or discounts available to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Customer Support Services</a:t>
            </a:r>
            <a:r>
              <a:rPr lang="en-US" altLang="zh-CN" sz="1400" b="0" i="0" u="none" strike="noStrike" kern="0" cap="none" spc="0" baseline="0">
                <a:solidFill>
                  <a:srgbClr val="000000"/>
                </a:solidFill>
                <a:latin typeface="Arial" charset="0"/>
                <a:ea typeface="Arial" charset="0"/>
                <a:cs typeface="Arial" charset="0"/>
                <a:sym typeface="Arial" charset="0"/>
              </a:rPr>
              <a:t>: Outline the customer support services provided to assist users throughout their journey, such as 24/7 helpline assistance, live chat support, and email support. Highlight the responsiveness, professionalism, and expertise of the customer support team in addressing user inquiries, resolving issues, and ensuring a positive experience for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Additional Value-Added Services</a:t>
            </a:r>
            <a:r>
              <a:rPr lang="en-US" altLang="zh-CN" sz="1400" b="0" i="0" u="none" strike="noStrike" kern="0" cap="none" spc="0" baseline="0">
                <a:solidFill>
                  <a:srgbClr val="000000"/>
                </a:solidFill>
                <a:latin typeface="Arial" charset="0"/>
                <a:ea typeface="Arial" charset="0"/>
                <a:cs typeface="Arial" charset="0"/>
                <a:sym typeface="Arial" charset="0"/>
              </a:rPr>
              <a:t>: Showcase any additional value-added services offered to enhance the overall travel experience for customers, such as travel insurance options, shuttle services, or partner discounts on accommodations and activities. Emphasize the convenience, reliability, and affordability of these services in meeting the diverse needs and preferences of travelers.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2507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文本框"/>
          <p:cNvSpPr>
            <a:spLocks noGrp="1"/>
          </p:cNvSpPr>
          <p:nvPr>
            <p:ph type="title"/>
          </p:nvPr>
        </p:nvSpPr>
        <p:spPr>
          <a:xfrm>
            <a:off x="628560" y="643466"/>
            <a:ext cx="7886400" cy="6243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Departments-Page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8" name="矩形"/>
          <p:cNvSpPr>
            <a:spLocks/>
          </p:cNvSpPr>
          <p:nvPr/>
        </p:nvSpPr>
        <p:spPr>
          <a:xfrm>
            <a:off x="628559" y="1167577"/>
            <a:ext cx="7886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departments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Operational Departments Overview</a:t>
            </a:r>
            <a:r>
              <a:rPr lang="en-US" altLang="zh-CN" sz="1400" b="0" i="0" u="none" strike="noStrike" kern="0" cap="none" spc="0" baseline="0">
                <a:solidFill>
                  <a:srgbClr val="000000"/>
                </a:solidFill>
                <a:latin typeface="Arial" charset="0"/>
                <a:ea typeface="Arial" charset="0"/>
                <a:cs typeface="Arial" charset="0"/>
                <a:sym typeface="Arial" charset="0"/>
              </a:rPr>
              <a:t>: Provide an overview of the operational departments within the organization, such as the booking department, customer service department, and technical support department. Explain the role and responsibilities of each department in ensuring the smooth operation of the online bus reservation platform.</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Team Members and Roles</a:t>
            </a:r>
            <a:r>
              <a:rPr lang="en-US" altLang="zh-CN" sz="1400" b="0" i="0" u="none" strike="noStrike" kern="0" cap="none" spc="0" baseline="0">
                <a:solidFill>
                  <a:srgbClr val="000000"/>
                </a:solidFill>
                <a:latin typeface="Arial" charset="0"/>
                <a:ea typeface="Arial" charset="0"/>
                <a:cs typeface="Arial" charset="0"/>
                <a:sym typeface="Arial" charset="0"/>
              </a:rPr>
              <a:t>: Highlight the team members associated with each department, along with their respective roles and areas of expertise. This could include department heads, managers, supervisors, and staff members responsible for executing day-to-day tasks and providing support to customers and stakeholders.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Collaboration and Communication Channels</a:t>
            </a:r>
            <a:r>
              <a:rPr lang="en-US" altLang="zh-CN" sz="1400" b="0" i="0" u="none" strike="noStrike" kern="0" cap="none" spc="0" baseline="0">
                <a:solidFill>
                  <a:srgbClr val="000000"/>
                </a:solidFill>
                <a:latin typeface="Arial" charset="0"/>
                <a:ea typeface="Arial" charset="0"/>
                <a:cs typeface="Arial" charset="0"/>
                <a:sym typeface="Arial" charset="0"/>
              </a:rPr>
              <a:t>: Describe how different departments collaborate and communicate with each other to achieve common goals and deliver exceptional service to customers. Highlight the communication channels used, such as team meetings, project management tools, and internal messaging platforms, to facilitate seamless coordination and information sharing across departments.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5710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文本框"/>
          <p:cNvSpPr>
            <a:spLocks noGrp="1"/>
          </p:cNvSpPr>
          <p:nvPr>
            <p:ph type="title"/>
          </p:nvPr>
        </p:nvSpPr>
        <p:spPr>
          <a:xfrm>
            <a:off x="215052" y="719666"/>
            <a:ext cx="8421900" cy="5481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Future Enhancements</a:t>
            </a:r>
            <a:r>
              <a:rPr lang="en-US" altLang="zh-CN" sz="1600" b="1" i="0" u="none" strike="noStrike" kern="0" cap="none" spc="0" baseline="0">
                <a:solidFill>
                  <a:srgbClr val="374151"/>
                </a:solidFill>
                <a:latin typeface="Arial" charset="0"/>
                <a:ea typeface="Arial" charset="0"/>
                <a:cs typeface="Arial" charset="0"/>
                <a:sym typeface="Arial" charset="0"/>
              </a:rPr>
              <a:t>:</a:t>
            </a:r>
            <a:br>
              <a:rPr lang="zh-CN" altLang="en-US" sz="1400" b="0" i="0" u="none" strike="noStrike" kern="0" cap="none" spc="0" baseline="0">
                <a:solidFill>
                  <a:srgbClr val="374151"/>
                </a:solidFill>
                <a:latin typeface="Arial" charset="0"/>
                <a:ea typeface="Arial" charset="0"/>
                <a:cs typeface="Arial" charset="0"/>
                <a:sym typeface="Arial" charset="0"/>
              </a:rPr>
            </a:b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2" name="矩形"/>
          <p:cNvSpPr>
            <a:spLocks/>
          </p:cNvSpPr>
          <p:nvPr/>
        </p:nvSpPr>
        <p:spPr>
          <a:xfrm>
            <a:off x="590980" y="1069158"/>
            <a:ext cx="7424400" cy="36632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Mobile App Development</a:t>
            </a:r>
            <a:r>
              <a:rPr lang="en-US" altLang="zh-CN" sz="1400" b="0" i="0" u="none" strike="noStrike" kern="0" cap="none" spc="0" baseline="0">
                <a:solidFill>
                  <a:srgbClr val="000000"/>
                </a:solidFill>
                <a:latin typeface="Arial" charset="0"/>
                <a:ea typeface="Arial" charset="0"/>
                <a:cs typeface="Arial" charset="0"/>
                <a:sym typeface="Arial" charset="0"/>
              </a:rPr>
              <a:t>: Consider developing a mobile app version of the online bus reservation platform to cater to users who prefer to book tickets and manage reservations on their smartphones or tablets. The app could offer additional features such as push notifications for booking updates, GPS tracking of buses in real-time, and seamless integration with mobile payment options for enhanced convenience and accessibility. </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Advanced Analytics and Personalization: </a:t>
            </a:r>
            <a:r>
              <a:rPr lang="en-US" altLang="zh-CN" sz="1400" b="0" i="0" u="none" strike="noStrike" kern="0" cap="none" spc="0" baseline="0">
                <a:solidFill>
                  <a:srgbClr val="000000"/>
                </a:solidFill>
                <a:latin typeface="Arial" charset="0"/>
                <a:ea typeface="Arial" charset="0"/>
                <a:cs typeface="Arial" charset="0"/>
                <a:sym typeface="Arial" charset="0"/>
              </a:rPr>
              <a:t>Implement advanced analytics and machine learning algorithms to analyze user behavior, preferences, and booking patterns. Use this data to personalize the user experience by offering targeted recommendations, customized promotions, and tailored travel suggestions based on individual preferences and past booking history. This could help increase user engagement, loyalty, and conversion rates on the platform.</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 Integration with Transportation Networks: </a:t>
            </a:r>
            <a:r>
              <a:rPr lang="en-US" altLang="zh-CN" sz="1400" b="0" i="0" u="none" strike="noStrike" kern="0" cap="none" spc="0" baseline="0">
                <a:solidFill>
                  <a:srgbClr val="000000"/>
                </a:solidFill>
                <a:latin typeface="Arial" charset="0"/>
                <a:ea typeface="Arial" charset="0"/>
                <a:cs typeface="Arial" charset="0"/>
                <a:sym typeface="Arial" charset="0"/>
              </a:rPr>
              <a:t>Explore opportunities to integrate the online bus reservation platform with other transportation networks, such as railways, airlines, and ride-sharing services. This could enable users to seamlessly plan multi-modal journeys, book connecting tickets, and access integrated travel itineraries through a single platform.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62898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Conclusion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5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5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8" name="矩形"/>
          <p:cNvSpPr>
            <a:spLocks/>
          </p:cNvSpPr>
          <p:nvPr/>
        </p:nvSpPr>
        <p:spPr>
          <a:xfrm>
            <a:off x="682533" y="1066028"/>
            <a:ext cx="74409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Achievements and Milestones</a:t>
            </a:r>
            <a:r>
              <a:rPr lang="en-US" altLang="zh-CN" sz="1400" b="0" i="0" u="none" strike="noStrike" kern="0" cap="none" spc="0" baseline="0">
                <a:solidFill>
                  <a:srgbClr val="000000"/>
                </a:solidFill>
                <a:latin typeface="Arial" charset="0"/>
                <a:ea typeface="Arial" charset="0"/>
                <a:cs typeface="Arial" charset="0"/>
                <a:sym typeface="Arial" charset="0"/>
              </a:rPr>
              <a:t>: Reflect on the achievements and milestones reached throughout the project development lifecycle. Highlight key accomplishments, such as the successful implementation of core features, integration with payment gateways, and deployment to a production environment.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Feedback and Impact</a:t>
            </a:r>
            <a:r>
              <a:rPr lang="en-US" altLang="zh-CN" sz="1400" b="0" i="0" u="none" strike="noStrike" kern="0" cap="none" spc="0" baseline="0">
                <a:solidFill>
                  <a:srgbClr val="000000"/>
                </a:solidFill>
                <a:latin typeface="Arial" charset="0"/>
                <a:ea typeface="Arial" charset="0"/>
                <a:cs typeface="Arial" charset="0"/>
                <a:sym typeface="Arial" charset="0"/>
              </a:rPr>
              <a:t>: Discuss the feedback received from users during beta testing or post-launch surveys. Summarize the overall user experience and satisfaction with the platform, including any areas for improvement identified by users. Additionally, analyze the impact of the project on facilitating convenient and efficient bus travel booking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Lessons Learned and Future Directions</a:t>
            </a:r>
            <a:r>
              <a:rPr lang="en-US" altLang="zh-CN" sz="1400" b="0" i="0" u="none" strike="noStrike" kern="0" cap="none" spc="0" baseline="0">
                <a:solidFill>
                  <a:srgbClr val="000000"/>
                </a:solidFill>
                <a:latin typeface="Arial" charset="0"/>
                <a:ea typeface="Arial" charset="0"/>
                <a:cs typeface="Arial" charset="0"/>
                <a:sym typeface="Arial" charset="0"/>
              </a:rPr>
              <a:t>: Share insights gained from the project, including challenges faced, lessons learned, and best practices identified. Reflect on areas where improvements could be made in future projects or iterations. Discuss potential future directions for the platform, such as additional features, expansions into new markets, or integration with other travel services.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3171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文本框"/>
          <p:cNvSpPr>
            <a:spLocks noGrp="1"/>
          </p:cNvSpPr>
          <p:nvPr>
            <p:ph type="title"/>
          </p:nvPr>
        </p:nvSpPr>
        <p:spPr>
          <a:xfrm>
            <a:off x="3504528" y="2334505"/>
            <a:ext cx="2148900" cy="460374"/>
          </a:xfrm>
          <a:prstGeom prst="rect">
            <a:avLst/>
          </a:prstGeom>
          <a:noFill/>
          <a:ln w="12700" cap="flat" cmpd="sng">
            <a:noFill/>
            <a:prstDash val="solid"/>
            <a:round/>
          </a:ln>
        </p:spPr>
        <p:txBody>
          <a:bodyPr vert="horz" wrap="square" lIns="0" tIns="12700" rIns="0" bIns="0" anchor="t" anchorCtr="0">
            <a:prstTxWarp prst="textNoShape">
              <a:avLst/>
            </a:prstTxWarp>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charset="0"/>
                <a:ea typeface="Arial" charset="0"/>
                <a:cs typeface="Arial" charset="0"/>
                <a:sym typeface="Arial" charset="0"/>
              </a:rPr>
              <a:t>Thank You!</a:t>
            </a:r>
            <a:endParaRPr lang="zh-CN" altLang="en-US" sz="2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1449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3" cstate="print"/>
          <a:stretch>
            <a:fillRect/>
          </a:stretch>
        </p:blipFill>
        <p:spPr>
          <a:xfrm>
            <a:off x="0" y="0"/>
            <a:ext cx="9144000" cy="5143500"/>
          </a:xfrm>
          <a:prstGeom prst="rect">
            <a:avLst/>
          </a:prstGeom>
          <a:noFill/>
          <a:ln w="12700" cap="flat" cmpd="sng">
            <a:noFill/>
            <a:prstDash val="solid"/>
            <a:round/>
          </a:ln>
        </p:spPr>
      </p:pic>
      <p:sp>
        <p:nvSpPr>
          <p:cNvPr id="51" name="矩形"/>
          <p:cNvSpPr>
            <a:spLocks/>
          </p:cNvSpPr>
          <p:nvPr/>
        </p:nvSpPr>
        <p:spPr>
          <a:xfrm>
            <a:off x="2422762" y="970065"/>
            <a:ext cx="4283098" cy="578738"/>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charset="0"/>
                <a:ea typeface="Arial" charset="0"/>
                <a:cs typeface="Arial" charset="0"/>
                <a:sym typeface="Arial" charset="0"/>
              </a:rPr>
              <a:t>CAPSTONE PROJECT SHOWCASE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52" name="圆角矩形"/>
          <p:cNvSpPr>
            <a:spLocks/>
          </p:cNvSpPr>
          <p:nvPr/>
        </p:nvSpPr>
        <p:spPr>
          <a:xfrm>
            <a:off x="956309" y="3037840"/>
            <a:ext cx="7227600" cy="530699"/>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1571630" y="3183633"/>
            <a:ext cx="5839200" cy="295275"/>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charset="0"/>
                <a:ea typeface="Arial" charset="0"/>
                <a:cs typeface="Arial" charset="0"/>
                <a:sym typeface="Arial" charset="0"/>
              </a:rPr>
              <a:t>Building Bus Reservation System using Python and Django</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54" name="矩形"/>
          <p:cNvSpPr>
            <a:spLocks/>
          </p:cNvSpPr>
          <p:nvPr/>
        </p:nvSpPr>
        <p:spPr>
          <a:xfrm>
            <a:off x="3872230" y="2704571"/>
            <a:ext cx="1399500" cy="295274"/>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charset="0"/>
                <a:ea typeface="Arial" charset="0"/>
                <a:cs typeface="Arial" charset="0"/>
                <a:sym typeface="Arial" charset="0"/>
              </a:rPr>
              <a:t>Project Title</a:t>
            </a:r>
            <a:endParaRPr lang="zh-CN" altLang="en-US" sz="1600" b="1" i="0" u="none" strike="noStrike" kern="0" cap="none" spc="0" baseline="0">
              <a:solidFill>
                <a:srgbClr val="FFFFFF"/>
              </a:solidFill>
              <a:latin typeface="Arial" charset="0"/>
              <a:ea typeface="Arial" charset="0"/>
              <a:cs typeface="Arial" charset="0"/>
              <a:sym typeface="Arial" charset="0"/>
            </a:endParaRPr>
          </a:p>
        </p:txBody>
      </p:sp>
      <p:sp>
        <p:nvSpPr>
          <p:cNvPr id="55" name="矩形"/>
          <p:cNvSpPr>
            <a:spLocks/>
          </p:cNvSpPr>
          <p:nvPr/>
        </p:nvSpPr>
        <p:spPr>
          <a:xfrm>
            <a:off x="1276812" y="4029973"/>
            <a:ext cx="6590400" cy="59055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charset="0"/>
                <a:ea typeface="Arial" charset="0"/>
                <a:cs typeface="Arial" charset="0"/>
                <a:sym typeface="Arial"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838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138652" y="592323"/>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Abstract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5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1" name="矩形"/>
          <p:cNvSpPr>
            <a:spLocks/>
          </p:cNvSpPr>
          <p:nvPr/>
        </p:nvSpPr>
        <p:spPr>
          <a:xfrm>
            <a:off x="457200" y="1016446"/>
            <a:ext cx="7989300" cy="3647400"/>
          </a:xfrm>
          <a:prstGeom prst="rect">
            <a:avLst/>
          </a:prstGeom>
          <a:solidFill>
            <a:srgbClr val="FFFFFF"/>
          </a:solidFill>
          <a:ln w="9525" cap="flat" cmpd="sng">
            <a:solidFill>
              <a:srgbClr val="FFAB40"/>
            </a:solidFill>
            <a:prstDash val="solid"/>
            <a:round/>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Purpose</a:t>
            </a:r>
            <a:r>
              <a:rPr lang="en-US" altLang="zh-CN" sz="1400" b="0" i="0" u="none" strike="noStrike" kern="0" cap="none" spc="0" baseline="0">
                <a:solidFill>
                  <a:srgbClr val="000000"/>
                </a:solidFill>
                <a:latin typeface="Arial" charset="0"/>
                <a:ea typeface="Arial" charset="0"/>
                <a:cs typeface="Arial" charset="0"/>
                <a:sym typeface="Arial" charset="0"/>
              </a:rPr>
              <a:t>: The project aims to develop a web-based platform that allows users to easily search for available bus routes, select seats, and make reservations online, providing a convenient and efficient way to plan and book bus travel.</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Features</a:t>
            </a:r>
            <a:r>
              <a:rPr lang="en-US" altLang="zh-CN" sz="1400" b="0" i="0" u="none" strike="noStrike" kern="0" cap="none" spc="0" baseline="0">
                <a:solidFill>
                  <a:srgbClr val="000000"/>
                </a:solidFill>
                <a:latin typeface="Arial" charset="0"/>
                <a:ea typeface="Arial" charset="0"/>
                <a:cs typeface="Arial" charset="0"/>
                <a:sym typeface="Arial" charset="0"/>
              </a:rPr>
              <a:t>: The system will include features such as user authentication, bus management (including routes, schedules, and availability), a reservation system with seat selection and also cancelling the booked buses.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Technology Stack</a:t>
            </a:r>
            <a:r>
              <a:rPr lang="en-US" altLang="zh-CN" sz="1400" b="0" i="0" u="none" strike="noStrike" kern="0" cap="none" spc="0" baseline="0">
                <a:solidFill>
                  <a:srgbClr val="000000"/>
                </a:solidFill>
                <a:latin typeface="Arial" charset="0"/>
                <a:ea typeface="Arial" charset="0"/>
                <a:cs typeface="Arial" charset="0"/>
                <a:sym typeface="Arial" charset="0"/>
              </a:rPr>
              <a:t>: Built using Python and the Django web framework, the project utilizes Django’s built-in authentication system for user management, and integration with third-party payment gateways for secure transactions.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Objective</a:t>
            </a:r>
            <a:r>
              <a:rPr lang="en-US" altLang="zh-CN" sz="1400" b="0" i="0" u="none" strike="noStrike" kern="0" cap="none" spc="0" baseline="0">
                <a:solidFill>
                  <a:srgbClr val="000000"/>
                </a:solidFill>
                <a:latin typeface="Arial" charset="0"/>
                <a:ea typeface="Arial" charset="0"/>
                <a:cs typeface="Arial" charset="0"/>
                <a:sym typeface="Arial" charset="0"/>
              </a:rPr>
              <a:t>: By creating an intuitive and user-friendly interface, the project aims to streamline the bus reservation process, enhancing the overall experience for both passengers and bus operators while providing a robust and scalable solution for managing bus reservations online.</a:t>
            </a: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080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38652" y="61678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Problem Statement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65"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6"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7" name="矩形"/>
          <p:cNvSpPr>
            <a:spLocks/>
          </p:cNvSpPr>
          <p:nvPr/>
        </p:nvSpPr>
        <p:spPr>
          <a:xfrm>
            <a:off x="558799" y="1041592"/>
            <a:ext cx="75861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Inefficient Booking Process</a:t>
            </a:r>
            <a:r>
              <a:rPr lang="en-US" altLang="zh-CN" sz="1400" b="0" i="0" u="none" strike="noStrike" kern="0" cap="none" spc="0" baseline="0">
                <a:solidFill>
                  <a:srgbClr val="000000"/>
                </a:solidFill>
                <a:latin typeface="Arial" charset="0"/>
                <a:ea typeface="Arial" charset="0"/>
                <a:cs typeface="Arial" charset="0"/>
                <a:sym typeface="Arial" charset="0"/>
              </a:rPr>
              <a:t>: Currently, there is a lack of efficient and user-friendly platforms for booking bus tickets online. Existing systems may suffer from complicated interfaces, limited availability information, or lack of integration with payment gateways, leading to frustration and inconvenience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Manual Management for Bus Operators</a:t>
            </a:r>
            <a:r>
              <a:rPr lang="en-US" altLang="zh-CN" sz="1400" b="0" i="0" u="none" strike="noStrike" kern="0" cap="none" spc="0" baseline="0">
                <a:solidFill>
                  <a:srgbClr val="000000"/>
                </a:solidFill>
                <a:latin typeface="Arial" charset="0"/>
                <a:ea typeface="Arial" charset="0"/>
                <a:cs typeface="Arial" charset="0"/>
                <a:sym typeface="Arial" charset="0"/>
              </a:rPr>
              <a:t>: Bus operators often rely on manual processes for managing routes, schedules, and reservations, leading to inefficiencies, errors, and difficulties in maintaining up-to-date information. There is a need for a centralized, automated system that enables bus operators to efficiently manage their services and improve overall operations.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Lack of Real-Time Updates</a:t>
            </a:r>
            <a:r>
              <a:rPr lang="en-US" altLang="zh-CN" sz="1400" b="0" i="0" u="none" strike="noStrike" kern="0" cap="none" spc="0" baseline="0">
                <a:solidFill>
                  <a:srgbClr val="000000"/>
                </a:solidFill>
                <a:latin typeface="Arial" charset="0"/>
                <a:ea typeface="Arial" charset="0"/>
                <a:cs typeface="Arial" charset="0"/>
                <a:sym typeface="Arial" charset="0"/>
              </a:rPr>
              <a:t>: Users may face challenges in obtaining real-time updates on bus availability, schedules, and reservations, resulting in uncertainty and inconvenience when planning their travel. A solution is required to provide accurate and timely information to users, enhancing their experience and facilitating smoother travel planning.</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93357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138652" y="596654"/>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Project Overview</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7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7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73" name="矩形"/>
          <p:cNvSpPr>
            <a:spLocks/>
          </p:cNvSpPr>
          <p:nvPr/>
        </p:nvSpPr>
        <p:spPr>
          <a:xfrm>
            <a:off x="567267" y="1023829"/>
            <a:ext cx="5308500" cy="30346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Buses Made Easy</a:t>
            </a:r>
            <a:r>
              <a:rPr lang="en-US" altLang="zh-CN" sz="1400" b="0" i="0" u="none" strike="noStrike" kern="0" cap="none" spc="0" baseline="0">
                <a:solidFill>
                  <a:srgbClr val="000000"/>
                </a:solidFill>
                <a:latin typeface="Arial" charset="0"/>
                <a:ea typeface="Arial" charset="0"/>
                <a:cs typeface="Arial" charset="0"/>
                <a:sym typeface="Arial" charset="0"/>
              </a:rPr>
              <a:t>: We're creating a website where you can easily find and book bus tickets online. No more standing in long lines or struggling with confusing websites. Just a few clicks, and you're all set for your journey!</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Hassle-Free Travel Planning</a:t>
            </a:r>
            <a:r>
              <a:rPr lang="en-US" altLang="zh-CN" sz="1400" b="0" i="0" u="none" strike="noStrike" kern="0" cap="none" spc="0" baseline="0">
                <a:solidFill>
                  <a:srgbClr val="000000"/>
                </a:solidFill>
                <a:latin typeface="Arial" charset="0"/>
                <a:ea typeface="Arial" charset="0"/>
                <a:cs typeface="Arial" charset="0"/>
                <a:sym typeface="Arial" charset="0"/>
              </a:rPr>
              <a:t>: Our platform will let you check bus routes, pick your seats, and pay securely online. Say goodbye to last-minute worries about finding a seat or missing out on your preferred bus – we've got you covered!</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Convenient for Bus Operators Too</a:t>
            </a:r>
            <a:r>
              <a:rPr lang="en-US" altLang="zh-CN" sz="1400" b="0" i="0" u="none" strike="noStrike" kern="0" cap="none" spc="0" baseline="0">
                <a:solidFill>
                  <a:srgbClr val="000000"/>
                </a:solidFill>
                <a:latin typeface="Arial" charset="0"/>
                <a:ea typeface="Arial" charset="0"/>
                <a:cs typeface="Arial" charset="0"/>
                <a:sym typeface="Arial" charset="0"/>
              </a:rPr>
              <a:t>: Bus operators will have an easy time managing their services with our system. They can update schedules, track bookings, and keep everything running smoothly, making travel hassle-free for everyone involved.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74" name="图片"/>
          <p:cNvPicPr>
            <a:picLocks/>
          </p:cNvPicPr>
          <p:nvPr/>
        </p:nvPicPr>
        <p:blipFill>
          <a:blip r:embed="rId3" cstate="print"/>
          <a:srcRect b="19903"/>
          <a:stretch>
            <a:fillRect/>
          </a:stretch>
        </p:blipFill>
        <p:spPr>
          <a:xfrm>
            <a:off x="5875867" y="1023829"/>
            <a:ext cx="3137100" cy="3361881"/>
          </a:xfrm>
          <a:prstGeom prst="rect">
            <a:avLst/>
          </a:prstGeom>
          <a:noFill/>
          <a:ln w="12700" cap="flat" cmpd="sng">
            <a:noFill/>
            <a:prstDash val="solid"/>
            <a:round/>
          </a:ln>
        </p:spPr>
      </p:pic>
    </p:spTree>
    <p:extLst>
      <p:ext uri="{BB962C8B-B14F-4D97-AF65-F5344CB8AC3E}">
        <p14:creationId xmlns:p14="http://schemas.microsoft.com/office/powerpoint/2010/main" val="152776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Proposed Solution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78" name="矩形"/>
          <p:cNvSpPr>
            <a:spLocks/>
          </p:cNvSpPr>
          <p:nvPr/>
        </p:nvSpPr>
        <p:spPr>
          <a:xfrm>
            <a:off x="719667" y="1102220"/>
            <a:ext cx="8144999"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Our Project provides the solution to the problems in Bus Ticket Booking in a simplified and   efficient way . Our websitet contains the following features that will make the Bus Booking process very easier </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User-Friendly Interface</a:t>
            </a:r>
            <a:r>
              <a:rPr lang="en-US" altLang="zh-CN" sz="1400" b="0" i="0" u="none" strike="noStrike" kern="0" cap="none" spc="0" baseline="0">
                <a:solidFill>
                  <a:srgbClr val="000000"/>
                </a:solidFill>
                <a:latin typeface="Arial" charset="0"/>
                <a:ea typeface="Arial" charset="0"/>
                <a:cs typeface="Arial" charset="0"/>
                <a:sym typeface="Arial" charset="0"/>
              </a:rPr>
              <a:t>: Develop a clean and intuitive user interface for the website, allowing users to easily search for bus routes, view available schedules, and select seats based on their preferences. The interface should be responsive and accessible across different devices.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Comprehensive Bus Database</a:t>
            </a:r>
            <a:r>
              <a:rPr lang="en-US" altLang="zh-CN" sz="1400" b="0" i="0" u="none" strike="noStrike" kern="0" cap="none" spc="0" baseline="0">
                <a:solidFill>
                  <a:srgbClr val="000000"/>
                </a:solidFill>
                <a:latin typeface="Arial" charset="0"/>
                <a:ea typeface="Arial" charset="0"/>
                <a:cs typeface="Arial" charset="0"/>
                <a:sym typeface="Arial" charset="0"/>
              </a:rPr>
              <a:t>: Create a comprehensive database to store information about buses, routes, schedules, seat availability, and pricing. This database will serve as the backbone of the system, enabling efficient retrieval and management of data.</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Authentication and Profiles</a:t>
            </a:r>
            <a:r>
              <a:rPr lang="en-US" altLang="zh-CN" sz="1400" b="0" i="0" u="none" strike="noStrike" kern="0" cap="none" spc="0" baseline="0">
                <a:solidFill>
                  <a:srgbClr val="000000"/>
                </a:solidFill>
                <a:latin typeface="Arial" charset="0"/>
                <a:ea typeface="Arial" charset="0"/>
                <a:cs typeface="Arial" charset="0"/>
                <a:sym typeface="Arial" charset="0"/>
              </a:rPr>
              <a:t>: Implement a user authentication system to allow users to create accounts, log in securely, and manage their profiles. Users should be able to view their booking history, update personal information, and manage preferences.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7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1383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84"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5"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86" name="矩形"/>
          <p:cNvSpPr>
            <a:spLocks/>
          </p:cNvSpPr>
          <p:nvPr/>
        </p:nvSpPr>
        <p:spPr>
          <a:xfrm>
            <a:off x="287865" y="694312"/>
            <a:ext cx="8187300" cy="38728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Bus Management Dashboard</a:t>
            </a:r>
            <a:r>
              <a:rPr lang="en-US" altLang="zh-CN" sz="1400" b="0" i="0" u="none" strike="noStrike" kern="0" cap="none" spc="0" baseline="0">
                <a:solidFill>
                  <a:srgbClr val="000000"/>
                </a:solidFill>
                <a:latin typeface="Arial" charset="0"/>
                <a:ea typeface="Arial" charset="0"/>
                <a:cs typeface="Arial" charset="0"/>
                <a:sym typeface="Arial" charset="0"/>
              </a:rPr>
              <a:t>: Provide bus operators with a dedicated dashboard to manage their services. This dashboard will allow operators to add new buses, update routes and schedules, manage seat availability, and track bookings in real-time.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Dynamic Seat Selection</a:t>
            </a:r>
            <a:r>
              <a:rPr lang="en-US" altLang="zh-CN" sz="1400" b="0" i="0" u="none" strike="noStrike" kern="0" cap="none" spc="0" baseline="0">
                <a:solidFill>
                  <a:srgbClr val="000000"/>
                </a:solidFill>
                <a:latin typeface="Arial" charset="0"/>
                <a:ea typeface="Arial" charset="0"/>
                <a:cs typeface="Arial" charset="0"/>
                <a:sym typeface="Arial" charset="0"/>
              </a:rPr>
              <a:t>: Implement a dynamic seat selection feature that allows users to view and select available seats on the bus. Users should be able to see which seats are already booked and choose their preferred seating arrangement.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Real-Time Availability Updates</a:t>
            </a:r>
            <a:r>
              <a:rPr lang="en-US" altLang="zh-CN" sz="1400" b="0" i="0" u="none" strike="noStrike" kern="0" cap="none" spc="0" baseline="0">
                <a:solidFill>
                  <a:srgbClr val="000000"/>
                </a:solidFill>
                <a:latin typeface="Arial" charset="0"/>
                <a:ea typeface="Arial" charset="0"/>
                <a:cs typeface="Arial" charset="0"/>
                <a:sym typeface="Arial" charset="0"/>
              </a:rPr>
              <a:t>: Ensure that seat availability information is updated in real-time to provide users with accurate and up-to-date information. This will prevent overbooking and reduce the likelihood of conflicts during the reservation process.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Secure Payment Integration</a:t>
            </a:r>
            <a:r>
              <a:rPr lang="en-US" altLang="zh-CN" sz="1400" b="0" i="0" u="none" strike="noStrike" kern="0" cap="none" spc="0" baseline="0">
                <a:solidFill>
                  <a:srgbClr val="000000"/>
                </a:solidFill>
                <a:latin typeface="Arial" charset="0"/>
                <a:ea typeface="Arial" charset="0"/>
                <a:cs typeface="Arial" charset="0"/>
                <a:sym typeface="Arial" charset="0"/>
              </a:rPr>
              <a:t>: Integrate a secure payment gateway to facilitate online transactions for bus reservations. Users should be able to pay using various payment methods, such as credit/debit cards, mobile wallets, or net banking, with confidence in the security of their personal and financial information.</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8045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90"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91"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2" name="矩形"/>
          <p:cNvSpPr>
            <a:spLocks/>
          </p:cNvSpPr>
          <p:nvPr/>
        </p:nvSpPr>
        <p:spPr>
          <a:xfrm>
            <a:off x="457200" y="808385"/>
            <a:ext cx="7910052" cy="3323946"/>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dirty="0">
                <a:solidFill>
                  <a:srgbClr val="000000"/>
                </a:solidFill>
                <a:latin typeface="Arial" charset="0"/>
                <a:ea typeface="Arial" charset="0"/>
                <a:cs typeface="Arial" charset="0"/>
                <a:sym typeface="Arial" charset="0"/>
              </a:rPr>
              <a:t>Email Notifications</a:t>
            </a:r>
            <a:r>
              <a:rPr lang="en-US" altLang="zh-CN" sz="1400" b="0" i="0" u="none" strike="noStrike" kern="0" cap="none" spc="0" baseline="0" dirty="0">
                <a:solidFill>
                  <a:srgbClr val="000000"/>
                </a:solidFill>
                <a:latin typeface="Arial" charset="0"/>
                <a:ea typeface="Arial" charset="0"/>
                <a:cs typeface="Arial" charset="0"/>
                <a:sym typeface="Arial" charset="0"/>
              </a:rPr>
              <a:t>: Set up automated email notifications to confirm bookings, provide booking details, and send reminders about upcoming trips. These notifications will enhance the user experience and keep users informed throughout the reservation process.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dirty="0">
                <a:solidFill>
                  <a:srgbClr val="000000"/>
                </a:solidFill>
                <a:latin typeface="Arial" charset="0"/>
                <a:ea typeface="Arial" charset="0"/>
                <a:cs typeface="Arial" charset="0"/>
                <a:sym typeface="Arial" charset="0"/>
              </a:rPr>
              <a:t>Feedback and Support</a:t>
            </a:r>
            <a:r>
              <a:rPr lang="en-US" altLang="zh-CN" sz="1400" b="0" i="0" u="none" strike="noStrike" kern="0" cap="none" spc="0" baseline="0" dirty="0">
                <a:solidFill>
                  <a:srgbClr val="000000"/>
                </a:solidFill>
                <a:latin typeface="Arial" charset="0"/>
                <a:ea typeface="Arial" charset="0"/>
                <a:cs typeface="Arial" charset="0"/>
                <a:sym typeface="Arial" charset="0"/>
              </a:rPr>
              <a:t>: Include features for users to provide feedback on their booking experience and seek support in case of any issues or concerns. This will help in continuously improving the platform and addressing any customer inquiries promptly.</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dirty="0">
                <a:solidFill>
                  <a:srgbClr val="000000"/>
                </a:solidFill>
                <a:latin typeface="Arial" charset="0"/>
                <a:ea typeface="Arial" charset="0"/>
                <a:cs typeface="Arial" charset="0"/>
                <a:sym typeface="Arial" charset="0"/>
              </a:rPr>
              <a:t>Scalability and Performance</a:t>
            </a:r>
            <a:r>
              <a:rPr lang="en-US" altLang="zh-CN" sz="1400" b="0" i="0" u="none" strike="noStrike" kern="0" cap="none" spc="0" baseline="0" dirty="0">
                <a:solidFill>
                  <a:srgbClr val="000000"/>
                </a:solidFill>
                <a:latin typeface="Arial" charset="0"/>
                <a:ea typeface="Arial" charset="0"/>
                <a:cs typeface="Arial" charset="0"/>
                <a:sym typeface="Arial" charset="0"/>
              </a:rPr>
              <a:t>: Design the system with scalability and performance in mind to handle a large number of concurrent users and accommodate future growth. Utilize caching mechanisms, optimize database queries, and employ scalable infrastructure to ensure smooth operation even during peak usage periods.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dirty="0">
                <a:solidFill>
                  <a:srgbClr val="000000"/>
                </a:solidFill>
                <a:latin typeface="Arial" charset="0"/>
                <a:ea typeface="Arial" charset="0"/>
                <a:cs typeface="Arial" charset="0"/>
                <a:sym typeface="Arial" charset="0"/>
              </a:rPr>
              <a:t>These features of our website solve the problems in the Bus Ticket Booking process and makes the process more easy and efficient .</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7706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Technology Used</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96" name="矩形"/>
          <p:cNvSpPr>
            <a:spLocks/>
          </p:cNvSpPr>
          <p:nvPr/>
        </p:nvSpPr>
        <p:spPr>
          <a:xfrm>
            <a:off x="128063" y="1059160"/>
            <a:ext cx="5314500" cy="37899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97" name="图片"/>
          <p:cNvPicPr>
            <a:picLocks/>
          </p:cNvPicPr>
          <p:nvPr/>
        </p:nvPicPr>
        <p:blipFill>
          <a:blip r:embed="rId3" cstate="print"/>
          <a:stretch>
            <a:fillRect/>
          </a:stretch>
        </p:blipFill>
        <p:spPr>
          <a:xfrm>
            <a:off x="1021171" y="1723257"/>
            <a:ext cx="2956469" cy="2573047"/>
          </a:xfrm>
          <a:prstGeom prst="rect">
            <a:avLst/>
          </a:prstGeom>
          <a:noFill/>
          <a:ln w="12700" cap="flat" cmpd="sng">
            <a:noFill/>
            <a:prstDash val="solid"/>
            <a:round/>
          </a:ln>
        </p:spPr>
      </p:pic>
      <p:pic>
        <p:nvPicPr>
          <p:cNvPr id="98" name="图片"/>
          <p:cNvPicPr>
            <a:picLocks/>
          </p:cNvPicPr>
          <p:nvPr/>
        </p:nvPicPr>
        <p:blipFill>
          <a:blip r:embed="rId4" cstate="print"/>
          <a:stretch>
            <a:fillRect/>
          </a:stretch>
        </p:blipFill>
        <p:spPr>
          <a:xfrm>
            <a:off x="4564380" y="1712691"/>
            <a:ext cx="4165598" cy="2090952"/>
          </a:xfrm>
          <a:prstGeom prst="rect">
            <a:avLst/>
          </a:prstGeom>
          <a:noFill/>
          <a:ln w="12700" cap="flat" cmpd="sng">
            <a:noFill/>
            <a:prstDash val="solid"/>
            <a:round/>
          </a:ln>
        </p:spPr>
      </p:pic>
      <p:sp>
        <p:nvSpPr>
          <p:cNvPr id="99" name="矩形"/>
          <p:cNvSpPr>
            <a:spLocks/>
          </p:cNvSpPr>
          <p:nvPr/>
        </p:nvSpPr>
        <p:spPr>
          <a:xfrm>
            <a:off x="1000361" y="1361511"/>
            <a:ext cx="3318600"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0" name="矩形"/>
          <p:cNvSpPr>
            <a:spLocks/>
          </p:cNvSpPr>
          <p:nvPr/>
        </p:nvSpPr>
        <p:spPr>
          <a:xfrm>
            <a:off x="4865736" y="1287522"/>
            <a:ext cx="3581098"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10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173760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8</TotalTime>
  <Words>2088</Words>
  <Application>Microsoft Office PowerPoint</Application>
  <PresentationFormat>On-screen Show (16:9)</PresentationFormat>
  <Paragraphs>114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sridharan M</cp:lastModifiedBy>
  <cp:revision>6</cp:revision>
  <dcterms:modified xsi:type="dcterms:W3CDTF">2024-04-07T16:21:21Z</dcterms:modified>
</cp:coreProperties>
</file>