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191" autoAdjust="0"/>
    <p:restoredTop sz="94660"/>
  </p:normalViewPr>
  <p:slideViewPr>
    <p:cSldViewPr snapToGrid="0">
      <p:cViewPr varScale="1">
        <p:scale>
          <a:sx n="68" d="100"/>
          <a:sy n="68" d="100"/>
        </p:scale>
        <p:origin x="-64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 name="Google Shape;33;p1"/>
          <p:cNvSpPr txBox="1">
            <a:spLocks noGrp="1"/>
          </p:cNvSpPr>
          <p:nvPr>
            <p:ph type="ctrTitle"/>
          </p:nvPr>
        </p:nvSpPr>
        <p:spPr>
          <a:xfrm>
            <a:off x="3195575" y="2067302"/>
            <a:ext cx="7606500" cy="1493989"/>
          </a:xfrm>
          <a:prstGeom prst="rect">
            <a:avLst/>
          </a:prstGeom>
          <a:noFill/>
          <a:ln>
            <a:noFill/>
          </a:ln>
        </p:spPr>
        <p:txBody>
          <a:bodyPr spcFirstLastPara="1" wrap="square" lIns="0" tIns="16500" rIns="0" bIns="0" anchor="t" anchorCtr="0">
            <a:spAutoFit/>
          </a:bodyPr>
          <a:lstStyle/>
          <a:p>
            <a:pPr marL="3213735" lvl="0" indent="0" algn="l" rtl="0">
              <a:lnSpc>
                <a:spcPct val="150000"/>
              </a:lnSpc>
              <a:spcBef>
                <a:spcPts val="0"/>
              </a:spcBef>
              <a:spcAft>
                <a:spcPts val="0"/>
              </a:spcAft>
              <a:buNone/>
            </a:pPr>
            <a:r>
              <a:rPr lang="en-GB" dirty="0" smtClean="0"/>
              <a:t>SRIDHARAN  P</a:t>
            </a:r>
            <a:br>
              <a:rPr lang="en-GB" dirty="0" smtClean="0"/>
            </a:br>
            <a:r>
              <a:rPr lang="en-GB" dirty="0" smtClean="0"/>
              <a:t>112721203011</a:t>
            </a:r>
            <a:endParaRPr/>
          </a:p>
        </p:txBody>
      </p:sp>
      <p:sp>
        <p:nvSpPr>
          <p:cNvPr id="34" name="Google Shape;34;p1"/>
          <p:cNvSpPr txBox="1"/>
          <p:nvPr/>
        </p:nvSpPr>
        <p:spPr>
          <a:xfrm flipH="1">
            <a:off x="5297567" y="3725587"/>
            <a:ext cx="6558900" cy="7440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B.TECH CHEMICAL ENGINEERING </a:t>
            </a:r>
            <a:endParaRPr sz="2400" b="1">
              <a:solidFill>
                <a:srgbClr val="2D936B"/>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400" b="1">
              <a:solidFill>
                <a:srgbClr val="2D936B"/>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37" name="Google Shape;37;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p:txBody>
      </p:sp>
      <p:grpSp>
        <p:nvGrpSpPr>
          <p:cNvPr id="40" name="Google Shape;40;p2"/>
          <p:cNvGrpSpPr/>
          <p:nvPr/>
        </p:nvGrpSpPr>
        <p:grpSpPr>
          <a:xfrm>
            <a:off x="7448612" y="0"/>
            <a:ext cx="4743795" cy="6858466"/>
            <a:chOff x="7448612" y="0"/>
            <a:chExt cx="4743795" cy="6858466"/>
          </a:xfrm>
        </p:grpSpPr>
        <p:sp>
          <p:nvSpPr>
            <p:cNvPr id="41" name="Google Shape;41;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 name="Google Shape;42;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 name="Google Shape;43;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 name="Google Shape;44;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 name="Google Shape;45;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 name="Google Shape;48;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0" name="Google Shape;50;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 name="Google Shape;51;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Google Shape;53;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Google Shape;54;p2"/>
          <p:cNvSpPr txBox="1">
            <a:spLocks noGrp="1"/>
          </p:cNvSpPr>
          <p:nvPr>
            <p:ph type="title"/>
          </p:nvPr>
        </p:nvSpPr>
        <p:spPr>
          <a:xfrm>
            <a:off x="739775" y="829625"/>
            <a:ext cx="8613900" cy="197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a:p>
            <a:pPr marL="12700" lvl="0" indent="0" algn="l" rtl="0">
              <a:lnSpc>
                <a:spcPct val="100000"/>
              </a:lnSpc>
              <a:spcBef>
                <a:spcPts val="0"/>
              </a:spcBef>
              <a:spcAft>
                <a:spcPts val="0"/>
              </a:spcAft>
              <a:buNone/>
            </a:pPr>
            <a:endParaRPr sz="4250"/>
          </a:p>
          <a:p>
            <a:pPr marL="12700" lvl="0" indent="0" algn="l" rtl="0">
              <a:lnSpc>
                <a:spcPct val="100000"/>
              </a:lnSpc>
              <a:spcBef>
                <a:spcPts val="0"/>
              </a:spcBef>
              <a:spcAft>
                <a:spcPts val="0"/>
              </a:spcAft>
              <a:buNone/>
            </a:pPr>
            <a:r>
              <a:rPr lang="en-US" sz="4250"/>
              <a:t>     Data analyst supermarket </a:t>
            </a:r>
            <a:endParaRPr sz="4250"/>
          </a:p>
        </p:txBody>
      </p:sp>
      <p:grpSp>
        <p:nvGrpSpPr>
          <p:cNvPr id="55" name="Google Shape;55;p2"/>
          <p:cNvGrpSpPr/>
          <p:nvPr/>
        </p:nvGrpSpPr>
        <p:grpSpPr>
          <a:xfrm>
            <a:off x="466725" y="6410325"/>
            <a:ext cx="3705225" cy="295275"/>
            <a:chOff x="466725" y="6410325"/>
            <a:chExt cx="3705225" cy="295275"/>
          </a:xfrm>
        </p:grpSpPr>
        <p:pic>
          <p:nvPicPr>
            <p:cNvPr id="56" name="Google Shape;56;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7" name="Google Shape;57;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8" name="Google Shape;58;p2"/>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59" name="Google Shape;59;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2" name="Google Shape;62;p3"/>
          <p:cNvGrpSpPr/>
          <p:nvPr/>
        </p:nvGrpSpPr>
        <p:grpSpPr>
          <a:xfrm>
            <a:off x="7448612" y="0"/>
            <a:ext cx="4743795" cy="6858466"/>
            <a:chOff x="7448612" y="0"/>
            <a:chExt cx="4743795" cy="6858466"/>
          </a:xfrm>
        </p:grpSpPr>
        <p:sp>
          <p:nvSpPr>
            <p:cNvPr id="63" name="Google Shape;6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Google Shape;6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Google Shape;6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Google Shape;6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2" name="Google Shape;7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74" name="Google Shape;7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6" name="Google Shape;76;p3"/>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77" name="Google Shape;77;p3"/>
          <p:cNvGrpSpPr/>
          <p:nvPr/>
        </p:nvGrpSpPr>
        <p:grpSpPr>
          <a:xfrm>
            <a:off x="47625" y="3819523"/>
            <a:ext cx="4124325" cy="3009897"/>
            <a:chOff x="47625" y="3819523"/>
            <a:chExt cx="4124325" cy="3009897"/>
          </a:xfrm>
        </p:grpSpPr>
        <p:pic>
          <p:nvPicPr>
            <p:cNvPr id="78" name="Google Shape;78;p3"/>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79" name="Google Shape;79;p3"/>
            <p:cNvPicPr preferRelativeResize="0"/>
            <p:nvPr/>
          </p:nvPicPr>
          <p:blipFill/>
          <p:spPr>
            <a:xfrm>
              <a:off x="47625" y="3819523"/>
              <a:ext cx="1733550" cy="3009898"/>
            </a:xfrm>
            <a:prstGeom prst="rect">
              <a:avLst/>
            </a:prstGeom>
            <a:noFill/>
            <a:ln>
              <a:noFill/>
            </a:ln>
          </p:spPr>
        </p:pic>
      </p:grpSp>
      <p:sp>
        <p:nvSpPr>
          <p:cNvPr id="80" name="Google Shape;80;p3"/>
          <p:cNvSpPr txBox="1">
            <a:spLocks noGrp="1"/>
          </p:cNvSpPr>
          <p:nvPr>
            <p:ph type="title"/>
          </p:nvPr>
        </p:nvSpPr>
        <p:spPr>
          <a:xfrm>
            <a:off x="787791" y="445422"/>
            <a:ext cx="8952034" cy="149078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a:p>
          <a:p>
            <a:pPr marL="12700" lvl="0" indent="0" algn="l" rtl="0">
              <a:lnSpc>
                <a:spcPct val="100000"/>
              </a:lnSpc>
              <a:spcBef>
                <a:spcPts val="0"/>
              </a:spcBef>
              <a:spcAft>
                <a:spcPts val="0"/>
              </a:spcAft>
              <a:buNone/>
            </a:pPr>
            <a:endParaRPr/>
          </a:p>
        </p:txBody>
      </p:sp>
      <p:sp>
        <p:nvSpPr>
          <p:cNvPr id="81" name="Google Shape;81;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23" name="TextBox 22"/>
          <p:cNvSpPr txBox="1"/>
          <p:nvPr/>
        </p:nvSpPr>
        <p:spPr>
          <a:xfrm>
            <a:off x="2644726" y="1589649"/>
            <a:ext cx="3587262" cy="3970318"/>
          </a:xfrm>
          <a:prstGeom prst="rect">
            <a:avLst/>
          </a:prstGeom>
          <a:noFill/>
        </p:spPr>
        <p:txBody>
          <a:bodyPr wrap="square" rtlCol="0">
            <a:spAutoFit/>
          </a:bodyPr>
          <a:lstStyle/>
          <a:p>
            <a:pPr marL="527050" lvl="0" indent="-514350">
              <a:buFont typeface="+mj-lt"/>
              <a:buAutoNum type="arabicPeriod"/>
            </a:pPr>
            <a:r>
              <a:rPr lang="en-GB" sz="2800" b="0" dirty="0" smtClean="0">
                <a:latin typeface="Arial Rounded MT Bold" pitchFamily="34" charset="0"/>
              </a:rPr>
              <a:t>Introduction</a:t>
            </a:r>
          </a:p>
          <a:p>
            <a:pPr marL="527050" lvl="0" indent="-514350">
              <a:buFont typeface="+mj-lt"/>
              <a:buAutoNum type="arabicPeriod"/>
            </a:pPr>
            <a:r>
              <a:rPr lang="en-GB" sz="2800" b="0" dirty="0" smtClean="0">
                <a:latin typeface="Arial Rounded MT Bold" pitchFamily="34" charset="0"/>
              </a:rPr>
              <a:t>Customer demographics</a:t>
            </a:r>
          </a:p>
          <a:p>
            <a:pPr marL="527050" lvl="0" indent="-514350">
              <a:buFont typeface="+mj-lt"/>
              <a:buAutoNum type="arabicPeriod"/>
            </a:pPr>
            <a:r>
              <a:rPr lang="en-GB" sz="2800" b="0" dirty="0" smtClean="0">
                <a:latin typeface="Arial Rounded MT Bold" pitchFamily="34" charset="0"/>
              </a:rPr>
              <a:t>Product performance</a:t>
            </a:r>
          </a:p>
          <a:p>
            <a:pPr marL="527050" lvl="0" indent="-514350">
              <a:buFont typeface="+mj-lt"/>
              <a:buAutoNum type="arabicPeriod"/>
            </a:pPr>
            <a:r>
              <a:rPr lang="en-GB" sz="2800" b="0" dirty="0" smtClean="0">
                <a:latin typeface="Arial Rounded MT Bold" pitchFamily="34" charset="0"/>
              </a:rPr>
              <a:t>Customer analysis</a:t>
            </a:r>
          </a:p>
          <a:p>
            <a:pPr marL="527050" lvl="0" indent="-514350">
              <a:buFont typeface="+mj-lt"/>
              <a:buAutoNum type="arabicPeriod"/>
            </a:pPr>
            <a:r>
              <a:rPr lang="en-GB" sz="2800" b="0" dirty="0" smtClean="0">
                <a:latin typeface="Arial Rounded MT Bold" pitchFamily="34" charset="0"/>
              </a:rPr>
              <a:t>Business ideas</a:t>
            </a:r>
          </a:p>
          <a:p>
            <a:pPr marL="527050" lvl="0" indent="-514350">
              <a:buFont typeface="+mj-lt"/>
              <a:buAutoNum type="arabicPeriod"/>
            </a:pPr>
            <a:r>
              <a:rPr lang="en-GB" sz="2800" b="0" dirty="0" smtClean="0">
                <a:latin typeface="Arial Rounded MT Bold" pitchFamily="34" charset="0"/>
              </a:rPr>
              <a:t>Conclusion </a:t>
            </a:r>
            <a:endParaRPr lang="en-GB" sz="2800" dirty="0">
              <a:latin typeface="Arial Rounded MT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 name="Google Shape;88;p4"/>
          <p:cNvSpPr txBox="1">
            <a:spLocks noGrp="1"/>
          </p:cNvSpPr>
          <p:nvPr>
            <p:ph type="title"/>
          </p:nvPr>
        </p:nvSpPr>
        <p:spPr>
          <a:xfrm>
            <a:off x="834075" y="575042"/>
            <a:ext cx="5637000" cy="167865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dirty="0"/>
              <a:t>INTRODUCTION:</a:t>
            </a:r>
            <a:endParaRPr/>
          </a:p>
          <a:p>
            <a:pPr marL="12700" lvl="0" indent="0" algn="l" rtl="0">
              <a:lnSpc>
                <a:spcPct val="100000"/>
              </a:lnSpc>
              <a:spcBef>
                <a:spcPts val="0"/>
              </a:spcBef>
              <a:spcAft>
                <a:spcPts val="0"/>
              </a:spcAft>
              <a:buNone/>
            </a:pPr>
            <a:endParaRPr sz="3000" b="0"/>
          </a:p>
          <a:p>
            <a:pPr marL="12700" lvl="0" indent="0" algn="l" rtl="0">
              <a:lnSpc>
                <a:spcPct val="100000"/>
              </a:lnSpc>
              <a:spcBef>
                <a:spcPts val="0"/>
              </a:spcBef>
              <a:spcAft>
                <a:spcPts val="0"/>
              </a:spcAft>
              <a:buNone/>
            </a:pPr>
            <a:endParaRPr sz="3000" b="0"/>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1" name="TextBox 10"/>
          <p:cNvSpPr txBox="1"/>
          <p:nvPr/>
        </p:nvSpPr>
        <p:spPr>
          <a:xfrm>
            <a:off x="1786596" y="2053883"/>
            <a:ext cx="6161649" cy="1938992"/>
          </a:xfrm>
          <a:prstGeom prst="rect">
            <a:avLst/>
          </a:prstGeom>
          <a:noFill/>
        </p:spPr>
        <p:txBody>
          <a:bodyPr wrap="square" rtlCol="0">
            <a:spAutoFit/>
          </a:bodyPr>
          <a:lstStyle/>
          <a:p>
            <a:pPr algn="just"/>
            <a:r>
              <a:rPr lang="en-US" sz="2000" b="0" dirty="0" smtClean="0">
                <a:latin typeface="Arial Rounded MT Bold" pitchFamily="34" charset="0"/>
              </a:rPr>
              <a:t>      we aim to delve into the rich dataset collected from our supermarket operations to gain valuable insights. By analyzing this data, we hope to optimize our inventory management, understand customer behavior, and ultimately enhance our overall efficiency and profitability.</a:t>
            </a:r>
            <a:endParaRPr lang="en-GB" sz="2000" dirty="0">
              <a:latin typeface="Arial Rounded MT Bol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6" name="Google Shape;96;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5"/>
          <p:cNvSpPr txBox="1">
            <a:spLocks noGrp="1"/>
          </p:cNvSpPr>
          <p:nvPr>
            <p:ph type="title"/>
          </p:nvPr>
        </p:nvSpPr>
        <p:spPr>
          <a:xfrm>
            <a:off x="739775" y="0"/>
            <a:ext cx="7000200" cy="60102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endParaRPr sz="3600"/>
          </a:p>
          <a:p>
            <a:pPr marL="12700" lvl="0" indent="0" algn="l" rtl="0">
              <a:lnSpc>
                <a:spcPct val="100000"/>
              </a:lnSpc>
              <a:spcBef>
                <a:spcPts val="0"/>
              </a:spcBef>
              <a:spcAft>
                <a:spcPts val="0"/>
              </a:spcAft>
              <a:buNone/>
            </a:pPr>
            <a:r>
              <a:rPr lang="en-US" sz="3600" dirty="0"/>
              <a:t>CUSTOMER DEMOGRAPHICS</a:t>
            </a:r>
            <a:r>
              <a:rPr lang="en-US" dirty="0"/>
              <a:t>:</a:t>
            </a:r>
            <a:endParaRPr/>
          </a:p>
          <a:p>
            <a:pPr marL="12700" lvl="0" indent="0" algn="l" rtl="0">
              <a:lnSpc>
                <a:spcPct val="100000"/>
              </a:lnSpc>
              <a:spcBef>
                <a:spcPts val="0"/>
              </a:spcBef>
              <a:spcAft>
                <a:spcPts val="0"/>
              </a:spcAft>
              <a:buNone/>
            </a:pPr>
            <a:r>
              <a:rPr lang="en-US" sz="1200" b="0" dirty="0" smtClean="0"/>
              <a:t>To analyze customer demographics in a supermarket, you can start by looking at the following data points:</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1. **Age Distribution:** Analyze the age groups of customers to understand which age groups are most frequent.</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2. **Gender Distribution:** Look at the ratio of male to female customers, as well as any other gender categories that may be relevant.</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3. **Income Levels:** Analyze the income distribution of customers to understand the purchasing power of different segments.</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4. **Location:** Look at the geographic distribution of customers to understand if there are regional differences in shopping behavior.</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5. **Family Size:** Analyze the average family size of customers to understand the needs of different household types.</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6. **Ethnicity:** If applicable and ethically feasible, analyze the ethnicity of customers to understand the diversity of the customer base.</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7. **Shopping Frequency:** Look at how often different demographic groups visit the supermarket.</a:t>
            </a:r>
            <a:endParaRPr sz="1200" b="0" smtClean="0"/>
          </a:p>
          <a:p>
            <a:pPr marL="12700" lvl="0" indent="0" algn="l" rtl="0">
              <a:lnSpc>
                <a:spcPct val="100000"/>
              </a:lnSpc>
              <a:spcBef>
                <a:spcPts val="0"/>
              </a:spcBef>
              <a:spcAft>
                <a:spcPts val="0"/>
              </a:spcAft>
              <a:buNone/>
            </a:pPr>
            <a:endParaRPr sz="1200" b="0" smtClean="0"/>
          </a:p>
          <a:p>
            <a:pPr marL="12700" lvl="0" indent="0" algn="l" rtl="0">
              <a:lnSpc>
                <a:spcPct val="100000"/>
              </a:lnSpc>
              <a:spcBef>
                <a:spcPts val="0"/>
              </a:spcBef>
              <a:spcAft>
                <a:spcPts val="0"/>
              </a:spcAft>
              <a:buNone/>
            </a:pPr>
            <a:r>
              <a:rPr lang="en-US" sz="1200" b="0" dirty="0" smtClean="0"/>
              <a:t>8. **Product Preferences:** Analyze the purchasing behavior of different demographic groups to understand their product preferences.</a:t>
            </a:r>
            <a:endParaRPr sz="1200" b="0" smtClean="0"/>
          </a:p>
          <a:p>
            <a:pPr marL="12700" lvl="0" indent="0" algn="l" rtl="0">
              <a:lnSpc>
                <a:spcPct val="100000"/>
              </a:lnSpc>
              <a:spcBef>
                <a:spcPts val="0"/>
              </a:spcBef>
              <a:spcAft>
                <a:spcPts val="0"/>
              </a:spcAft>
              <a:buNone/>
            </a:pPr>
            <a:endParaRPr sz="800" b="0"/>
          </a:p>
        </p:txBody>
      </p:sp>
      <p:pic>
        <p:nvPicPr>
          <p:cNvPr id="99" name="Google Shape;99;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0" name="Google Shape;100;p5"/>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6"/>
          <p:cNvSpPr txBox="1">
            <a:spLocks noGrp="1"/>
          </p:cNvSpPr>
          <p:nvPr>
            <p:ph type="title"/>
          </p:nvPr>
        </p:nvSpPr>
        <p:spPr>
          <a:xfrm>
            <a:off x="699450" y="0"/>
            <a:ext cx="8029800" cy="5712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PRODUCT PERFORMANCE:</a:t>
            </a:r>
            <a:endParaRPr sz="1200"/>
          </a:p>
          <a:p>
            <a:pPr marL="12700" lvl="0" indent="0" algn="l" rtl="0">
              <a:lnSpc>
                <a:spcPct val="100000"/>
              </a:lnSpc>
              <a:spcBef>
                <a:spcPts val="0"/>
              </a:spcBef>
              <a:spcAft>
                <a:spcPts val="0"/>
              </a:spcAft>
              <a:buNone/>
            </a:pPr>
            <a:r>
              <a:rPr lang="en-US" sz="1800" b="0"/>
              <a:t>To analyze product performance in a supermarket, you can consider several key metrics and techniques:</a:t>
            </a:r>
            <a:endParaRPr sz="1800" b="0"/>
          </a:p>
          <a:p>
            <a:pPr marL="12700" lvl="0" indent="0" algn="l" rtl="0">
              <a:lnSpc>
                <a:spcPct val="100000"/>
              </a:lnSpc>
              <a:spcBef>
                <a:spcPts val="0"/>
              </a:spcBef>
              <a:spcAft>
                <a:spcPts val="0"/>
              </a:spcAft>
              <a:buNone/>
            </a:pPr>
            <a:endParaRPr sz="1800" b="0"/>
          </a:p>
          <a:p>
            <a:pPr marL="12700" lvl="0" indent="0" algn="l" rtl="0">
              <a:lnSpc>
                <a:spcPct val="100000"/>
              </a:lnSpc>
              <a:spcBef>
                <a:spcPts val="0"/>
              </a:spcBef>
              <a:spcAft>
                <a:spcPts val="0"/>
              </a:spcAft>
              <a:buNone/>
            </a:pPr>
            <a:r>
              <a:rPr lang="en-US" sz="1800" b="0"/>
              <a:t>1. **Sales Data Analysis**: Analyze sales data to identify top-selling products, revenue trends over time, and seasonality effects.</a:t>
            </a:r>
            <a:endParaRPr sz="1800" b="0"/>
          </a:p>
          <a:p>
            <a:pPr marL="12700" lvl="0" indent="0" algn="l" rtl="0">
              <a:lnSpc>
                <a:spcPct val="100000"/>
              </a:lnSpc>
              <a:spcBef>
                <a:spcPts val="0"/>
              </a:spcBef>
              <a:spcAft>
                <a:spcPts val="0"/>
              </a:spcAft>
              <a:buNone/>
            </a:pPr>
            <a:endParaRPr sz="1800" b="0"/>
          </a:p>
          <a:p>
            <a:pPr marL="12700" lvl="0" indent="0" algn="l" rtl="0">
              <a:lnSpc>
                <a:spcPct val="100000"/>
              </a:lnSpc>
              <a:spcBef>
                <a:spcPts val="0"/>
              </a:spcBef>
              <a:spcAft>
                <a:spcPts val="0"/>
              </a:spcAft>
              <a:buNone/>
            </a:pPr>
            <a:r>
              <a:rPr lang="en-US" sz="1800" b="0"/>
              <a:t>2. **Product Profitability**: Calculate the profitability of each product by considering factors such as cost, sales price, and sales volume.</a:t>
            </a:r>
            <a:endParaRPr sz="1800" b="0"/>
          </a:p>
          <a:p>
            <a:pPr marL="12700" lvl="0" indent="0" algn="l" rtl="0">
              <a:lnSpc>
                <a:spcPct val="100000"/>
              </a:lnSpc>
              <a:spcBef>
                <a:spcPts val="0"/>
              </a:spcBef>
              <a:spcAft>
                <a:spcPts val="0"/>
              </a:spcAft>
              <a:buNone/>
            </a:pPr>
            <a:endParaRPr sz="1800" b="0"/>
          </a:p>
          <a:p>
            <a:pPr marL="12700" lvl="0" indent="0" algn="l" rtl="0">
              <a:lnSpc>
                <a:spcPct val="100000"/>
              </a:lnSpc>
              <a:spcBef>
                <a:spcPts val="0"/>
              </a:spcBef>
              <a:spcAft>
                <a:spcPts val="0"/>
              </a:spcAft>
              <a:buNone/>
            </a:pPr>
            <a:r>
              <a:rPr lang="en-US" sz="1800" b="0"/>
              <a:t>3. **Inventory Turnover**: Calculate how quickly products are selling by dividing the cost of goods sold by the average inventory value.</a:t>
            </a:r>
            <a:endParaRPr sz="1800" b="0"/>
          </a:p>
          <a:p>
            <a:pPr marL="12700" lvl="0" indent="0" algn="l" rtl="0">
              <a:lnSpc>
                <a:spcPct val="100000"/>
              </a:lnSpc>
              <a:spcBef>
                <a:spcPts val="0"/>
              </a:spcBef>
              <a:spcAft>
                <a:spcPts val="0"/>
              </a:spcAft>
              <a:buNone/>
            </a:pPr>
            <a:endParaRPr sz="1800" b="0"/>
          </a:p>
          <a:p>
            <a:pPr marL="12700" lvl="0" indent="0" algn="l" rtl="0">
              <a:lnSpc>
                <a:spcPct val="100000"/>
              </a:lnSpc>
              <a:spcBef>
                <a:spcPts val="0"/>
              </a:spcBef>
              <a:spcAft>
                <a:spcPts val="0"/>
              </a:spcAft>
              <a:buNone/>
            </a:pPr>
            <a:r>
              <a:rPr lang="en-US" sz="1800" b="0"/>
              <a:t>4. **Customer Segmentation**: Analyze customer demographics and buying behavior to understand which products are popular among different customer segments.</a:t>
            </a:r>
            <a:endParaRPr sz="1800" b="0"/>
          </a:p>
          <a:p>
            <a:pPr marL="12700" lvl="0" indent="0" algn="l" rtl="0">
              <a:lnSpc>
                <a:spcPct val="100000"/>
              </a:lnSpc>
              <a:spcBef>
                <a:spcPts val="0"/>
              </a:spcBef>
              <a:spcAft>
                <a:spcPts val="0"/>
              </a:spcAft>
              <a:buNone/>
            </a:pPr>
            <a:endParaRPr sz="1800" b="0"/>
          </a:p>
          <a:p>
            <a:pPr marL="12700" lvl="0" indent="0" algn="l" rtl="0">
              <a:lnSpc>
                <a:spcPct val="100000"/>
              </a:lnSpc>
              <a:spcBef>
                <a:spcPts val="0"/>
              </a:spcBef>
              <a:spcAft>
                <a:spcPts val="0"/>
              </a:spcAft>
              <a:buNone/>
            </a:pPr>
            <a:r>
              <a:rPr lang="en-US" sz="1800" b="0"/>
              <a:t>5. **Market Basket Analysis**: Identify products that are frequently bought together to optimize product placement and promotions.</a:t>
            </a:r>
            <a:endParaRPr sz="1800" b="0"/>
          </a:p>
          <a:p>
            <a:pPr marL="12700" lvl="0" indent="0" algn="l" rtl="0">
              <a:lnSpc>
                <a:spcPct val="100000"/>
              </a:lnSpc>
              <a:spcBef>
                <a:spcPts val="0"/>
              </a:spcBef>
              <a:spcAft>
                <a:spcPts val="0"/>
              </a:spcAft>
              <a:buNone/>
            </a:pPr>
            <a:endParaRPr sz="1200" b="0"/>
          </a:p>
        </p:txBody>
      </p:sp>
      <p:pic>
        <p:nvPicPr>
          <p:cNvPr id="107" name="Google Shape;107;p6"/>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108" name="Google Shape;108;p6"/>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7"/>
          <p:cNvSpPr txBox="1">
            <a:spLocks noGrp="1"/>
          </p:cNvSpPr>
          <p:nvPr>
            <p:ph type="title"/>
          </p:nvPr>
        </p:nvSpPr>
        <p:spPr>
          <a:xfrm>
            <a:off x="558175" y="857875"/>
            <a:ext cx="7153200" cy="3152776"/>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None/>
            </a:pPr>
            <a:r>
              <a:rPr lang="en-US" sz="3600" dirty="0"/>
              <a:t>CUSTOMER ANALYSIS:</a:t>
            </a:r>
            <a:endParaRPr sz="3600"/>
          </a:p>
          <a:p>
            <a:pPr marL="0" lvl="0" indent="0" algn="just" rtl="0">
              <a:lnSpc>
                <a:spcPct val="100000"/>
              </a:lnSpc>
              <a:spcBef>
                <a:spcPts val="0"/>
              </a:spcBef>
              <a:spcAft>
                <a:spcPts val="0"/>
              </a:spcAft>
              <a:buNone/>
            </a:pPr>
            <a:r>
              <a:rPr lang="en-US" sz="2400" b="0" dirty="0" smtClean="0">
                <a:latin typeface="Segoe UI Semilight" pitchFamily="34" charset="0"/>
                <a:cs typeface="Segoe UI Semilight" pitchFamily="34" charset="0"/>
              </a:rPr>
              <a:t/>
            </a:r>
            <a:br>
              <a:rPr lang="en-US" sz="2400" b="0" dirty="0" smtClean="0">
                <a:latin typeface="Segoe UI Semilight" pitchFamily="34" charset="0"/>
                <a:cs typeface="Segoe UI Semilight" pitchFamily="34" charset="0"/>
              </a:rPr>
            </a:br>
            <a:r>
              <a:rPr lang="en-US" sz="2400" b="0" dirty="0" smtClean="0">
                <a:latin typeface="Segoe UI Semilight" pitchFamily="34" charset="0"/>
                <a:cs typeface="Segoe UI Semilight" pitchFamily="34" charset="0"/>
              </a:rPr>
              <a:t>Customer </a:t>
            </a:r>
            <a:r>
              <a:rPr lang="en-US" sz="2400" b="0" dirty="0">
                <a:latin typeface="Segoe UI Semilight" pitchFamily="34" charset="0"/>
                <a:cs typeface="Segoe UI Semilight" pitchFamily="34" charset="0"/>
              </a:rPr>
              <a:t>analysis in a supermarket setting involves using data to understand customer behavior, preferences, and trends. This analysis can help supermarkets make informed decisions about marketing, product placement, pricing, and inventory management.</a:t>
            </a:r>
            <a:endParaRPr sz="2400" b="0">
              <a:latin typeface="Segoe UI Semilight" pitchFamily="34" charset="0"/>
              <a:cs typeface="Segoe UI Semilight" pitchFamily="34" charset="0"/>
            </a:endParaRPr>
          </a:p>
        </p:txBody>
      </p:sp>
      <p:pic>
        <p:nvPicPr>
          <p:cNvPr id="115" name="Google Shape;115;p7"/>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116" name="Google Shape;116;p7"/>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7" name="Google Shape;117;p7"/>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0" name="Google Shape;12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8"/>
          <p:cNvSpPr txBox="1">
            <a:spLocks noGrp="1"/>
          </p:cNvSpPr>
          <p:nvPr>
            <p:ph type="title"/>
          </p:nvPr>
        </p:nvSpPr>
        <p:spPr>
          <a:xfrm>
            <a:off x="263225" y="0"/>
            <a:ext cx="9090300" cy="59619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BUSINESS IDEAS:</a:t>
            </a:r>
            <a:endParaRPr sz="4250"/>
          </a:p>
          <a:p>
            <a:pPr marL="0" lvl="0" indent="0" algn="l" rtl="0">
              <a:lnSpc>
                <a:spcPct val="100000"/>
              </a:lnSpc>
              <a:spcBef>
                <a:spcPts val="0"/>
              </a:spcBef>
              <a:spcAft>
                <a:spcPts val="0"/>
              </a:spcAft>
              <a:buNone/>
            </a:pPr>
            <a:r>
              <a:rPr lang="en-US" sz="1800" b="0"/>
              <a:t>1. **Specialty Sections**: Introduce specialty sections such as organic produce, gourmet foods, or international products to cater to niche markets and attract a diverse customer base.</a:t>
            </a:r>
            <a:endParaRPr sz="1800" b="0"/>
          </a:p>
          <a:p>
            <a:pPr marL="0" lvl="0" indent="0" algn="l" rtl="0">
              <a:lnSpc>
                <a:spcPct val="100000"/>
              </a:lnSpc>
              <a:spcBef>
                <a:spcPts val="0"/>
              </a:spcBef>
              <a:spcAft>
                <a:spcPts val="0"/>
              </a:spcAft>
              <a:buNone/>
            </a:pPr>
            <a:endParaRPr sz="1800" b="0"/>
          </a:p>
          <a:p>
            <a:pPr marL="0" lvl="0" indent="0" algn="l" rtl="0">
              <a:lnSpc>
                <a:spcPct val="100000"/>
              </a:lnSpc>
              <a:spcBef>
                <a:spcPts val="0"/>
              </a:spcBef>
              <a:spcAft>
                <a:spcPts val="0"/>
              </a:spcAft>
              <a:buNone/>
            </a:pPr>
            <a:r>
              <a:rPr lang="en-US" sz="1800" b="0"/>
              <a:t>2. **Online Presence**: Develop an online store and offer home delivery services to reach customers who prefer shopping from the comfort of their homes.</a:t>
            </a:r>
            <a:endParaRPr sz="1800" b="0"/>
          </a:p>
          <a:p>
            <a:pPr marL="0" lvl="0" indent="0" algn="l" rtl="0">
              <a:lnSpc>
                <a:spcPct val="100000"/>
              </a:lnSpc>
              <a:spcBef>
                <a:spcPts val="0"/>
              </a:spcBef>
              <a:spcAft>
                <a:spcPts val="0"/>
              </a:spcAft>
              <a:buNone/>
            </a:pPr>
            <a:endParaRPr sz="1800" b="0"/>
          </a:p>
          <a:p>
            <a:pPr marL="0" lvl="0" indent="0" algn="l" rtl="0">
              <a:lnSpc>
                <a:spcPct val="100000"/>
              </a:lnSpc>
              <a:spcBef>
                <a:spcPts val="0"/>
              </a:spcBef>
              <a:spcAft>
                <a:spcPts val="0"/>
              </a:spcAft>
              <a:buNone/>
            </a:pPr>
            <a:r>
              <a:rPr lang="en-US" sz="1800" b="0"/>
              <a:t>3. **Customer Loyalty Program**: Implement a customer loyalty program with rewards and discounts to encourage repeat business and build customer loyalty.</a:t>
            </a:r>
            <a:endParaRPr sz="1800" b="0"/>
          </a:p>
          <a:p>
            <a:pPr marL="0" lvl="0" indent="0" algn="l" rtl="0">
              <a:lnSpc>
                <a:spcPct val="100000"/>
              </a:lnSpc>
              <a:spcBef>
                <a:spcPts val="0"/>
              </a:spcBef>
              <a:spcAft>
                <a:spcPts val="0"/>
              </a:spcAft>
              <a:buNone/>
            </a:pPr>
            <a:endParaRPr sz="1800" b="0"/>
          </a:p>
          <a:p>
            <a:pPr marL="0" lvl="0" indent="0" algn="l" rtl="0">
              <a:lnSpc>
                <a:spcPct val="100000"/>
              </a:lnSpc>
              <a:spcBef>
                <a:spcPts val="0"/>
              </a:spcBef>
              <a:spcAft>
                <a:spcPts val="0"/>
              </a:spcAft>
              <a:buNone/>
            </a:pPr>
            <a:r>
              <a:rPr lang="en-US" sz="1800" b="0"/>
              <a:t>4. **In-Store Events**: Host in-store events such as cooking demonstrations, product tastings, or workshops to engage customers and create a unique shopping experience.</a:t>
            </a:r>
            <a:endParaRPr sz="1800" b="0"/>
          </a:p>
          <a:p>
            <a:pPr marL="0" lvl="0" indent="0" algn="l" rtl="0">
              <a:lnSpc>
                <a:spcPct val="100000"/>
              </a:lnSpc>
              <a:spcBef>
                <a:spcPts val="0"/>
              </a:spcBef>
              <a:spcAft>
                <a:spcPts val="0"/>
              </a:spcAft>
              <a:buNone/>
            </a:pPr>
            <a:endParaRPr sz="1800" b="0"/>
          </a:p>
          <a:p>
            <a:pPr marL="0" lvl="0" indent="0" algn="l" rtl="0">
              <a:lnSpc>
                <a:spcPct val="100000"/>
              </a:lnSpc>
              <a:spcBef>
                <a:spcPts val="0"/>
              </a:spcBef>
              <a:spcAft>
                <a:spcPts val="0"/>
              </a:spcAft>
              <a:buNone/>
            </a:pPr>
            <a:r>
              <a:rPr lang="en-US" sz="1800" b="0"/>
              <a:t>5. **Health and Wellness Services**: Offer health and wellness services such as nutrition consultations, cooking classes, or wellness seminars to promote a healthy lifestyle among customers.</a:t>
            </a:r>
            <a:endParaRPr sz="1800" b="0"/>
          </a:p>
          <a:p>
            <a:pPr marL="0" lvl="0" indent="0" algn="l" rtl="0">
              <a:lnSpc>
                <a:spcPct val="100000"/>
              </a:lnSpc>
              <a:spcBef>
                <a:spcPts val="0"/>
              </a:spcBef>
              <a:spcAft>
                <a:spcPts val="0"/>
              </a:spcAft>
              <a:buNone/>
            </a:pPr>
            <a:endParaRPr sz="2400" b="0"/>
          </a:p>
          <a:p>
            <a:pPr marL="0" lvl="0" indent="0" algn="l" rtl="0">
              <a:lnSpc>
                <a:spcPct val="100000"/>
              </a:lnSpc>
              <a:spcBef>
                <a:spcPts val="0"/>
              </a:spcBef>
              <a:spcAft>
                <a:spcPts val="0"/>
              </a:spcAft>
              <a:buNone/>
            </a:pPr>
            <a:endParaRPr sz="3000" b="0"/>
          </a:p>
        </p:txBody>
      </p:sp>
      <p:sp>
        <p:nvSpPr>
          <p:cNvPr id="124" name="Google Shape;124;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 name="Google Shape;128;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 name="Google Shape;129;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0" name="Google Shape;130;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31" name="Google Shape;131;p9"/>
          <p:cNvSpPr txBox="1"/>
          <p:nvPr/>
        </p:nvSpPr>
        <p:spPr>
          <a:xfrm>
            <a:off x="739775" y="1367841"/>
            <a:ext cx="2689200" cy="2919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32" name="Google Shape;132;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33" name="Google Shape;133;p9"/>
          <p:cNvSpPr txBox="1"/>
          <p:nvPr/>
        </p:nvSpPr>
        <p:spPr>
          <a:xfrm>
            <a:off x="753843" y="291150"/>
            <a:ext cx="8023200" cy="429154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latin typeface="Trebuchet MS"/>
                <a:ea typeface="Trebuchet MS"/>
                <a:cs typeface="Trebuchet MS"/>
                <a:sym typeface="Trebuchet MS"/>
              </a:rPr>
              <a:t>CONCLUSION:</a:t>
            </a:r>
            <a:endParaRPr sz="4800" b="1">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lang="en-US" sz="2000" dirty="0" smtClean="0">
              <a:latin typeface="Arial Rounded MT Bold" pitchFamily="34" charset="0"/>
              <a:ea typeface="Trebuchet MS"/>
              <a:cs typeface="Trebuchet MS"/>
              <a:sym typeface="Trebuchet MS"/>
            </a:endParaRPr>
          </a:p>
          <a:p>
            <a:pPr marL="12700" marR="0" lvl="0" indent="0" algn="l" rtl="0">
              <a:lnSpc>
                <a:spcPct val="100000"/>
              </a:lnSpc>
              <a:spcBef>
                <a:spcPts val="0"/>
              </a:spcBef>
              <a:spcAft>
                <a:spcPts val="0"/>
              </a:spcAft>
              <a:buNone/>
            </a:pPr>
            <a:r>
              <a:rPr lang="en-US" sz="2000" dirty="0">
                <a:latin typeface="Arial Rounded MT Bold" pitchFamily="34" charset="0"/>
                <a:ea typeface="Trebuchet MS"/>
                <a:cs typeface="Trebuchet MS"/>
                <a:sym typeface="Trebuchet MS"/>
              </a:rPr>
              <a:t> </a:t>
            </a:r>
            <a:r>
              <a:rPr lang="en-US" sz="2000" dirty="0" smtClean="0">
                <a:latin typeface="Arial Rounded MT Bold" pitchFamily="34" charset="0"/>
                <a:ea typeface="Trebuchet MS"/>
                <a:cs typeface="Trebuchet MS"/>
                <a:sym typeface="Trebuchet MS"/>
              </a:rPr>
              <a:t>          </a:t>
            </a:r>
          </a:p>
          <a:p>
            <a:pPr marL="12700" marR="0" lvl="0" indent="0" algn="just" rtl="0">
              <a:lnSpc>
                <a:spcPct val="100000"/>
              </a:lnSpc>
              <a:spcBef>
                <a:spcPts val="0"/>
              </a:spcBef>
              <a:spcAft>
                <a:spcPts val="0"/>
              </a:spcAft>
              <a:buNone/>
            </a:pPr>
            <a:r>
              <a:rPr lang="en-US" sz="2000" dirty="0">
                <a:latin typeface="Arial Rounded MT Bold" pitchFamily="34" charset="0"/>
                <a:ea typeface="Trebuchet MS"/>
                <a:cs typeface="Trebuchet MS"/>
                <a:sym typeface="Trebuchet MS"/>
              </a:rPr>
              <a:t> </a:t>
            </a:r>
            <a:r>
              <a:rPr lang="en-US" sz="2000" dirty="0" smtClean="0">
                <a:latin typeface="Arial Rounded MT Bold" pitchFamily="34" charset="0"/>
                <a:ea typeface="Trebuchet MS"/>
                <a:cs typeface="Trebuchet MS"/>
                <a:sym typeface="Trebuchet MS"/>
              </a:rPr>
              <a:t>                   In </a:t>
            </a:r>
            <a:r>
              <a:rPr lang="en-US" sz="2000" dirty="0">
                <a:latin typeface="Arial Rounded MT Bold" pitchFamily="34" charset="0"/>
                <a:ea typeface="Trebuchet MS"/>
                <a:cs typeface="Trebuchet MS"/>
                <a:sym typeface="Trebuchet MS"/>
              </a:rPr>
              <a:t>conclusion, analyzing supermarket data can provide valuable insights into customer demographics, product performance, and overall business strategies. By understanding customer behavior and preferences, supermarkets can optimize their product offerings, marketing strategies, and operational efficiency. Through data analysis, supermarkets can enhance customer satisfaction, increase sales, and ultimately, drive business growth.</a:t>
            </a:r>
            <a:endParaRPr sz="2000">
              <a:latin typeface="Arial Rounded MT Bold" pitchFamily="34" charset="0"/>
              <a:ea typeface="Trebuchet MS"/>
              <a:cs typeface="Trebuchet MS"/>
              <a:sym typeface="Trebuchet MS"/>
            </a:endParaRPr>
          </a:p>
          <a:p>
            <a:pPr marL="12700" marR="0" lvl="0" indent="0" algn="l" rtl="0">
              <a:lnSpc>
                <a:spcPct val="100000"/>
              </a:lnSpc>
              <a:spcBef>
                <a:spcPts val="0"/>
              </a:spcBef>
              <a:spcAft>
                <a:spcPts val="0"/>
              </a:spcAft>
              <a:buNone/>
            </a:pPr>
            <a:endParaRPr sz="3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662</Words>
  <PresentationFormat>Custom</PresentationFormat>
  <Paragraphs>80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SRIDHARAN  P 112721203011</vt:lpstr>
      <vt:lpstr>PROJECT TITLE       Data analyst supermarket </vt:lpstr>
      <vt:lpstr>AGENDA </vt:lpstr>
      <vt:lpstr>INTRODUCTION:  </vt:lpstr>
      <vt:lpstr> CUSTOMER DEMOGRAPHICS: To analyze customer demographics in a supermarket, you can start by looking at the following data points:  1. **Age Distribution:** Analyze the age groups of customers to understand which age groups are most frequent.  2. **Gender Distribution:** Look at the ratio of male to female customers, as well as any other gender categories that may be relevant.  3. **Income Levels:** Analyze the income distribution of customers to understand the purchasing power of different segments.  4. **Location:** Look at the geographic distribution of customers to understand if there are regional differences in shopping behavior.  5. **Family Size:** Analyze the average family size of customers to understand the needs of different household types.  6. **Ethnicity:** If applicable and ethically feasible, analyze the ethnicity of customers to understand the diversity of the customer base.  7. **Shopping Frequency:** Look at how often different demographic groups visit the supermarket.  8. **Product Preferences:** Analyze the purchasing behavior of different demographic groups to understand their product preferences. </vt:lpstr>
      <vt:lpstr>PRODUCT PERFORMANCE: To analyze product performance in a supermarket, you can consider several key metrics and techniques:  1. **Sales Data Analysis**: Analyze sales data to identify top-selling products, revenue trends over time, and seasonality effects.  2. **Product Profitability**: Calculate the profitability of each product by considering factors such as cost, sales price, and sales volume.  3. **Inventory Turnover**: Calculate how quickly products are selling by dividing the cost of goods sold by the average inventory value.  4. **Customer Segmentation**: Analyze customer demographics and buying behavior to understand which products are popular among different customer segments.  5. **Market Basket Analysis**: Identify products that are frequently bought together to optimize product placement and promotions. </vt:lpstr>
      <vt:lpstr>CUSTOMER ANALYSIS:  Customer analysis in a supermarket setting involves using data to understand customer behavior, preferences, and trends. This analysis can help supermarkets make informed decisions about marketing, product placement, pricing, and inventory management.</vt:lpstr>
      <vt:lpstr>BUSINESS IDEAS: 1. **Specialty Sections**: Introduce specialty sections such as organic produce, gourmet foods, or international products to cater to niche markets and attract a diverse customer base.  2. **Online Presence**: Develop an online store and offer home delivery services to reach customers who prefer shopping from the comfort of their homes.  3. **Customer Loyalty Program**: Implement a customer loyalty program with rewards and discounts to encourage repeat business and build customer loyalty.  4. **In-Store Events**: Host in-store events such as cooking demonstrations, product tastings, or workshops to engage customers and create a unique shopping experience.  5. **Health and Wellness Services**: Offer health and wellness services such as nutrition consultations, cooking classes, or wellness seminars to promote a healthy lifestyle among customers.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SRIDHARAN  P 112721203011</dc:title>
  <dc:creator>JAGAN</dc:creator>
  <cp:lastModifiedBy>JAGAN</cp:lastModifiedBy>
  <cp:revision>1</cp:revision>
  <dcterms:modified xsi:type="dcterms:W3CDTF">2024-04-05T12:20:04Z</dcterms:modified>
</cp:coreProperties>
</file>