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9" r:id="rId2"/>
    <p:sldId id="257" r:id="rId3"/>
    <p:sldId id="270" r:id="rId4"/>
    <p:sldId id="272" r:id="rId5"/>
    <p:sldId id="271"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6081"/>
    <a:srgbClr val="2A4B48"/>
    <a:srgbClr val="3E5B5B"/>
    <a:srgbClr val="E2F0D9"/>
    <a:srgbClr val="FFFFFF"/>
    <a:srgbClr val="9DC8D5"/>
    <a:srgbClr val="3F5C5D"/>
    <a:srgbClr val="E6E6E6"/>
    <a:srgbClr val="A2D8F0"/>
    <a:srgbClr val="F0F8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95" autoAdjust="0"/>
    <p:restoredTop sz="93285" autoAdjust="0"/>
  </p:normalViewPr>
  <p:slideViewPr>
    <p:cSldViewPr snapToGrid="0" showGuides="1">
      <p:cViewPr>
        <p:scale>
          <a:sx n="39" d="100"/>
          <a:sy n="39" d="100"/>
        </p:scale>
        <p:origin x="1996" y="368"/>
      </p:cViewPr>
      <p:guideLst>
        <p:guide orient="horz" pos="1298"/>
        <p:guide pos="3840"/>
      </p:guideLst>
    </p:cSldViewPr>
  </p:slideViewPr>
  <p:outlineViewPr>
    <p:cViewPr>
      <p:scale>
        <a:sx n="33" d="100"/>
        <a:sy n="33" d="100"/>
      </p:scale>
      <p:origin x="0" y="-2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Output Insight</c:v>
                </c:pt>
              </c:strCache>
            </c:strRef>
          </c:tx>
          <c:spPr>
            <a:ln>
              <a:noFill/>
            </a:ln>
          </c:spPr>
          <c:dPt>
            <c:idx val="0"/>
            <c:bubble3D val="0"/>
            <c:spPr>
              <a:solidFill>
                <a:srgbClr val="166081"/>
              </a:solidFill>
              <a:ln w="19050">
                <a:noFill/>
              </a:ln>
              <a:effectLst/>
            </c:spPr>
            <c:extLst>
              <c:ext xmlns:c16="http://schemas.microsoft.com/office/drawing/2014/chart" uri="{C3380CC4-5D6E-409C-BE32-E72D297353CC}">
                <c16:uniqueId val="{00000001-2F9C-4624-8250-F2062E7F7CF7}"/>
              </c:ext>
            </c:extLst>
          </c:dPt>
          <c:dPt>
            <c:idx val="1"/>
            <c:bubble3D val="0"/>
            <c:spPr>
              <a:solidFill>
                <a:schemeClr val="accent4"/>
              </a:solidFill>
              <a:ln w="19050">
                <a:noFill/>
              </a:ln>
              <a:effectLst/>
            </c:spPr>
            <c:extLst>
              <c:ext xmlns:c16="http://schemas.microsoft.com/office/drawing/2014/chart" uri="{C3380CC4-5D6E-409C-BE32-E72D297353CC}">
                <c16:uniqueId val="{00000003-2F9C-4624-8250-F2062E7F7CF7}"/>
              </c:ext>
            </c:extLst>
          </c:dPt>
          <c:dPt>
            <c:idx val="2"/>
            <c:bubble3D val="0"/>
            <c:spPr>
              <a:solidFill>
                <a:schemeClr val="accent2"/>
              </a:solidFill>
              <a:ln w="19050">
                <a:noFill/>
              </a:ln>
              <a:effectLst/>
            </c:spPr>
            <c:extLst>
              <c:ext xmlns:c16="http://schemas.microsoft.com/office/drawing/2014/chart" uri="{C3380CC4-5D6E-409C-BE32-E72D297353CC}">
                <c16:uniqueId val="{00000002-2F9C-4624-8250-F2062E7F7CF7}"/>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Positive</c:v>
                </c:pt>
                <c:pt idx="1">
                  <c:v>Neutral</c:v>
                </c:pt>
                <c:pt idx="2">
                  <c:v>Negative</c:v>
                </c:pt>
              </c:strCache>
            </c:strRef>
          </c:cat>
          <c:val>
            <c:numRef>
              <c:f>Sheet1!$B$2:$B$5</c:f>
              <c:numCache>
                <c:formatCode>0.00%</c:formatCode>
                <c:ptCount val="3"/>
                <c:pt idx="0">
                  <c:v>0.71799999999999997</c:v>
                </c:pt>
                <c:pt idx="1">
                  <c:v>0.184</c:v>
                </c:pt>
                <c:pt idx="2">
                  <c:v>9.8000000000000004E-2</c:v>
                </c:pt>
              </c:numCache>
            </c:numRef>
          </c:val>
          <c:extLst>
            <c:ext xmlns:c16="http://schemas.microsoft.com/office/drawing/2014/chart" uri="{C3380CC4-5D6E-409C-BE32-E72D297353CC}">
              <c16:uniqueId val="{00000000-2F9C-4624-8250-F2062E7F7CF7}"/>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rgbClr val="3E5B5B"/>
                </a:solidFill>
                <a:latin typeface="+mn-lt"/>
                <a:ea typeface="+mn-ea"/>
                <a:cs typeface="+mn-cs"/>
              </a:defRPr>
            </a:pPr>
            <a:r>
              <a:rPr lang="en-US" sz="1600" dirty="0">
                <a:solidFill>
                  <a:srgbClr val="3E5B5B"/>
                </a:solidFill>
              </a:rPr>
              <a:t>Output Insight:</a:t>
            </a:r>
          </a:p>
        </c:rich>
      </c:tx>
      <c:layout>
        <c:manualLayout>
          <c:xMode val="edge"/>
          <c:yMode val="edge"/>
          <c:x val="2.8413937212491809E-2"/>
          <c:y val="9.1146072146541829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rgbClr val="3E5B5B"/>
              </a:solidFill>
              <a:latin typeface="+mn-lt"/>
              <a:ea typeface="+mn-ea"/>
              <a:cs typeface="+mn-cs"/>
            </a:defRPr>
          </a:pPr>
          <a:endParaRPr lang="en-US"/>
        </a:p>
      </c:txPr>
    </c:title>
    <c:autoTitleDeleted val="0"/>
    <c:plotArea>
      <c:layout/>
      <c:pieChart>
        <c:varyColors val="1"/>
        <c:ser>
          <c:idx val="0"/>
          <c:order val="0"/>
          <c:tx>
            <c:strRef>
              <c:f>Sheet1!$B$1</c:f>
              <c:strCache>
                <c:ptCount val="1"/>
                <c:pt idx="0">
                  <c:v>Output Insight</c:v>
                </c:pt>
              </c:strCache>
            </c:strRef>
          </c:tx>
          <c:spPr>
            <a:ln>
              <a:noFill/>
            </a:ln>
          </c:spPr>
          <c:dPt>
            <c:idx val="0"/>
            <c:bubble3D val="0"/>
            <c:spPr>
              <a:solidFill>
                <a:srgbClr val="166081"/>
              </a:solidFill>
              <a:ln w="19050">
                <a:noFill/>
              </a:ln>
              <a:effectLst/>
            </c:spPr>
            <c:extLst>
              <c:ext xmlns:c16="http://schemas.microsoft.com/office/drawing/2014/chart" uri="{C3380CC4-5D6E-409C-BE32-E72D297353CC}">
                <c16:uniqueId val="{00000001-6196-403A-8485-B9D060605E01}"/>
              </c:ext>
            </c:extLst>
          </c:dPt>
          <c:dPt>
            <c:idx val="1"/>
            <c:bubble3D val="0"/>
            <c:spPr>
              <a:solidFill>
                <a:schemeClr val="accent4"/>
              </a:solidFill>
              <a:ln w="19050">
                <a:noFill/>
              </a:ln>
              <a:effectLst/>
            </c:spPr>
            <c:extLst>
              <c:ext xmlns:c16="http://schemas.microsoft.com/office/drawing/2014/chart" uri="{C3380CC4-5D6E-409C-BE32-E72D297353CC}">
                <c16:uniqueId val="{00000003-6196-403A-8485-B9D060605E01}"/>
              </c:ext>
            </c:extLst>
          </c:dPt>
          <c:dPt>
            <c:idx val="2"/>
            <c:bubble3D val="0"/>
            <c:spPr>
              <a:solidFill>
                <a:schemeClr val="accent2"/>
              </a:solidFill>
              <a:ln w="19050">
                <a:noFill/>
              </a:ln>
              <a:effectLst/>
            </c:spPr>
            <c:extLst>
              <c:ext xmlns:c16="http://schemas.microsoft.com/office/drawing/2014/chart" uri="{C3380CC4-5D6E-409C-BE32-E72D297353CC}">
                <c16:uniqueId val="{00000005-6196-403A-8485-B9D060605E01}"/>
              </c:ext>
            </c:extLst>
          </c:dPt>
          <c:dPt>
            <c:idx val="3"/>
            <c:bubble3D val="0"/>
            <c:spPr>
              <a:solidFill>
                <a:schemeClr val="accent4"/>
              </a:solidFill>
              <a:ln w="19050">
                <a:noFill/>
              </a:ln>
              <a:effectLst/>
            </c:spPr>
          </c:dPt>
          <c:dPt>
            <c:idx val="4"/>
            <c:bubble3D val="0"/>
            <c:spPr>
              <a:solidFill>
                <a:schemeClr val="accent5"/>
              </a:solidFill>
              <a:ln w="19050">
                <a:noFill/>
              </a:ln>
              <a:effectLst/>
            </c:spPr>
          </c:dPt>
          <c:dLbls>
            <c:dLbl>
              <c:idx val="1"/>
              <c:layout>
                <c:manualLayout>
                  <c:x val="4.4164039073776251E-2"/>
                  <c:y val="2.232662801991815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196-403A-8485-B9D060605E01}"/>
                </c:ext>
              </c:extLst>
            </c:dLbl>
            <c:dLbl>
              <c:idx val="2"/>
              <c:layout>
                <c:manualLayout>
                  <c:x val="7.3606731789626935E-3"/>
                  <c:y val="6.697988405975449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196-403A-8485-B9D060605E01}"/>
                </c:ext>
              </c:extLst>
            </c:dLbl>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1 Star</c:v>
                </c:pt>
                <c:pt idx="1">
                  <c:v>2 Star</c:v>
                </c:pt>
                <c:pt idx="2">
                  <c:v>3 Star</c:v>
                </c:pt>
                <c:pt idx="3">
                  <c:v>4 Star</c:v>
                </c:pt>
                <c:pt idx="4">
                  <c:v>5 Star</c:v>
                </c:pt>
              </c:strCache>
            </c:strRef>
          </c:cat>
          <c:val>
            <c:numRef>
              <c:f>Sheet1!$B$2:$B$6</c:f>
              <c:numCache>
                <c:formatCode>0.00%</c:formatCode>
                <c:ptCount val="5"/>
                <c:pt idx="0">
                  <c:v>4.2000000000000003E-2</c:v>
                </c:pt>
                <c:pt idx="1">
                  <c:v>5.6000000000000001E-2</c:v>
                </c:pt>
                <c:pt idx="2">
                  <c:v>8.4000000000000005E-2</c:v>
                </c:pt>
                <c:pt idx="3">
                  <c:v>0.187</c:v>
                </c:pt>
                <c:pt idx="4">
                  <c:v>0.63100000000000001</c:v>
                </c:pt>
              </c:numCache>
            </c:numRef>
          </c:val>
          <c:extLst>
            <c:ext xmlns:c16="http://schemas.microsoft.com/office/drawing/2014/chart" uri="{C3380CC4-5D6E-409C-BE32-E72D297353CC}">
              <c16:uniqueId val="{00000006-6196-403A-8485-B9D060605E01}"/>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Reviews</c:v>
                </c:pt>
              </c:strCache>
            </c:strRef>
          </c:tx>
          <c:spPr>
            <a:solidFill>
              <a:schemeClr val="accent2"/>
            </a:solidFill>
            <a:ln>
              <a:noFill/>
            </a:ln>
            <a:effectLst/>
          </c:spPr>
          <c:invertIfNegative val="0"/>
          <c:dPt>
            <c:idx val="0"/>
            <c:invertIfNegative val="0"/>
            <c:bubble3D val="0"/>
            <c:spPr>
              <a:solidFill>
                <a:schemeClr val="bg1">
                  <a:lumMod val="65000"/>
                </a:schemeClr>
              </a:solidFill>
              <a:ln>
                <a:noFill/>
              </a:ln>
              <a:effectLst/>
            </c:spPr>
            <c:extLst>
              <c:ext xmlns:c16="http://schemas.microsoft.com/office/drawing/2014/chart" uri="{C3380CC4-5D6E-409C-BE32-E72D297353CC}">
                <c16:uniqueId val="{00000011-5392-4FBC-9C42-B8AE8D2AE3EB}"/>
              </c:ext>
            </c:extLst>
          </c:dPt>
          <c:dPt>
            <c:idx val="1"/>
            <c:invertIfNegative val="0"/>
            <c:bubble3D val="0"/>
            <c:spPr>
              <a:solidFill>
                <a:srgbClr val="FFC000"/>
              </a:solidFill>
              <a:ln>
                <a:noFill/>
              </a:ln>
              <a:effectLst/>
            </c:spPr>
            <c:extLst>
              <c:ext xmlns:c16="http://schemas.microsoft.com/office/drawing/2014/chart" uri="{C3380CC4-5D6E-409C-BE32-E72D297353CC}">
                <c16:uniqueId val="{00000010-5392-4FBC-9C42-B8AE8D2AE3EB}"/>
              </c:ext>
            </c:extLst>
          </c:dPt>
          <c:dPt>
            <c:idx val="3"/>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F-5392-4FBC-9C42-B8AE8D2AE3EB}"/>
              </c:ext>
            </c:extLst>
          </c:dPt>
          <c:dPt>
            <c:idx val="4"/>
            <c:invertIfNegative val="0"/>
            <c:bubble3D val="0"/>
            <c:spPr>
              <a:solidFill>
                <a:srgbClr val="C00000"/>
              </a:solidFill>
              <a:ln>
                <a:noFill/>
              </a:ln>
              <a:effectLst/>
            </c:spPr>
            <c:extLst>
              <c:ext xmlns:c16="http://schemas.microsoft.com/office/drawing/2014/chart" uri="{C3380CC4-5D6E-409C-BE32-E72D297353CC}">
                <c16:uniqueId val="{0000000E-5392-4FBC-9C42-B8AE8D2AE3EB}"/>
              </c:ext>
            </c:extLst>
          </c:dPt>
          <c:dPt>
            <c:idx val="5"/>
            <c:invertIfNegative val="0"/>
            <c:bubble3D val="0"/>
            <c:spPr>
              <a:solidFill>
                <a:schemeClr val="bg2">
                  <a:lumMod val="10000"/>
                </a:schemeClr>
              </a:solidFill>
              <a:ln>
                <a:noFill/>
              </a:ln>
              <a:effectLst/>
            </c:spPr>
            <c:extLst>
              <c:ext xmlns:c16="http://schemas.microsoft.com/office/drawing/2014/chart" uri="{C3380CC4-5D6E-409C-BE32-E72D297353CC}">
                <c16:uniqueId val="{0000000D-5392-4FBC-9C42-B8AE8D2AE3EB}"/>
              </c:ext>
            </c:extLst>
          </c:dPt>
          <c:dPt>
            <c:idx val="6"/>
            <c:invertIfNegative val="0"/>
            <c:bubble3D val="0"/>
            <c:spPr>
              <a:solidFill>
                <a:srgbClr val="0070C0"/>
              </a:solidFill>
              <a:ln>
                <a:noFill/>
              </a:ln>
              <a:effectLst/>
            </c:spPr>
            <c:extLst>
              <c:ext xmlns:c16="http://schemas.microsoft.com/office/drawing/2014/chart" uri="{C3380CC4-5D6E-409C-BE32-E72D297353CC}">
                <c16:uniqueId val="{0000000C-5392-4FBC-9C42-B8AE8D2AE3EB}"/>
              </c:ext>
            </c:extLst>
          </c:dPt>
          <c:dPt>
            <c:idx val="7"/>
            <c:invertIfNegative val="0"/>
            <c:bubble3D val="0"/>
            <c:spPr>
              <a:solidFill>
                <a:schemeClr val="accent2">
                  <a:lumMod val="50000"/>
                </a:schemeClr>
              </a:solidFill>
              <a:ln>
                <a:noFill/>
              </a:ln>
              <a:effectLst/>
            </c:spPr>
            <c:extLst>
              <c:ext xmlns:c16="http://schemas.microsoft.com/office/drawing/2014/chart" uri="{C3380CC4-5D6E-409C-BE32-E72D297353CC}">
                <c16:uniqueId val="{0000000B-5392-4FBC-9C42-B8AE8D2AE3EB}"/>
              </c:ext>
            </c:extLst>
          </c:dPt>
          <c:dPt>
            <c:idx val="8"/>
            <c:invertIfNegative val="0"/>
            <c:bubble3D val="0"/>
            <c:spPr>
              <a:solidFill>
                <a:srgbClr val="002060"/>
              </a:solidFill>
              <a:ln>
                <a:noFill/>
              </a:ln>
              <a:effectLst/>
            </c:spPr>
            <c:extLst>
              <c:ext xmlns:c16="http://schemas.microsoft.com/office/drawing/2014/chart" uri="{C3380CC4-5D6E-409C-BE32-E72D297353CC}">
                <c16:uniqueId val="{0000000A-5392-4FBC-9C42-B8AE8D2AE3EB}"/>
              </c:ext>
            </c:extLst>
          </c:dPt>
          <c:dPt>
            <c:idx val="9"/>
            <c:invertIfNegative val="0"/>
            <c:bubble3D val="0"/>
            <c:spPr>
              <a:solidFill>
                <a:srgbClr val="7030A0"/>
              </a:solidFill>
              <a:ln>
                <a:noFill/>
              </a:ln>
              <a:effectLst/>
            </c:spPr>
            <c:extLst>
              <c:ext xmlns:c16="http://schemas.microsoft.com/office/drawing/2014/chart" uri="{C3380CC4-5D6E-409C-BE32-E72D297353CC}">
                <c16:uniqueId val="{00000009-5392-4FBC-9C42-B8AE8D2AE3EB}"/>
              </c:ext>
            </c:extLst>
          </c:dPt>
          <c:dPt>
            <c:idx val="10"/>
            <c:invertIfNegative val="0"/>
            <c:bubble3D val="0"/>
            <c:spPr>
              <a:solidFill>
                <a:schemeClr val="accent6">
                  <a:lumMod val="50000"/>
                </a:schemeClr>
              </a:solidFill>
              <a:ln>
                <a:noFill/>
              </a:ln>
              <a:effectLst/>
            </c:spPr>
            <c:extLst>
              <c:ext xmlns:c16="http://schemas.microsoft.com/office/drawing/2014/chart" uri="{C3380CC4-5D6E-409C-BE32-E72D297353CC}">
                <c16:uniqueId val="{00000008-5392-4FBC-9C42-B8AE8D2AE3EB}"/>
              </c:ext>
            </c:extLst>
          </c:dPt>
          <c:dPt>
            <c:idx val="11"/>
            <c:invertIfNegative val="0"/>
            <c:bubble3D val="0"/>
            <c:spPr>
              <a:solidFill>
                <a:srgbClr val="FF0000"/>
              </a:solidFill>
              <a:ln>
                <a:noFill/>
              </a:ln>
              <a:effectLst/>
            </c:spPr>
            <c:extLst>
              <c:ext xmlns:c16="http://schemas.microsoft.com/office/drawing/2014/chart" uri="{C3380CC4-5D6E-409C-BE32-E72D297353CC}">
                <c16:uniqueId val="{00000007-5392-4FBC-9C42-B8AE8D2AE3EB}"/>
              </c:ext>
            </c:extLst>
          </c:dPt>
          <c:dPt>
            <c:idx val="12"/>
            <c:invertIfNegative val="0"/>
            <c:bubble3D val="0"/>
            <c:spPr>
              <a:solidFill>
                <a:schemeClr val="tx2">
                  <a:lumMod val="50000"/>
                </a:schemeClr>
              </a:solidFill>
              <a:ln>
                <a:noFill/>
              </a:ln>
              <a:effectLst/>
            </c:spPr>
            <c:extLst>
              <c:ext xmlns:c16="http://schemas.microsoft.com/office/drawing/2014/chart" uri="{C3380CC4-5D6E-409C-BE32-E72D297353CC}">
                <c16:uniqueId val="{00000006-5392-4FBC-9C42-B8AE8D2AE3EB}"/>
              </c:ext>
            </c:extLst>
          </c:dPt>
          <c:dPt>
            <c:idx val="13"/>
            <c:invertIfNegative val="0"/>
            <c:bubble3D val="0"/>
            <c:spPr>
              <a:solidFill>
                <a:schemeClr val="tx2">
                  <a:lumMod val="60000"/>
                  <a:lumOff val="40000"/>
                </a:schemeClr>
              </a:solidFill>
              <a:ln>
                <a:noFill/>
              </a:ln>
              <a:effectLst/>
            </c:spPr>
            <c:extLst>
              <c:ext xmlns:c16="http://schemas.microsoft.com/office/drawing/2014/chart" uri="{C3380CC4-5D6E-409C-BE32-E72D297353CC}">
                <c16:uniqueId val="{00000005-5392-4FBC-9C42-B8AE8D2AE3EB}"/>
              </c:ext>
            </c:extLst>
          </c:dPt>
          <c:cat>
            <c:numRef>
              <c:f>Sheet1!$A$2:$A$15</c:f>
              <c:numCache>
                <c:formatCode>General</c:formatCode>
                <c:ptCount val="1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numCache>
            </c:numRef>
          </c:cat>
          <c:val>
            <c:numRef>
              <c:f>Sheet1!$B$2:$B$15</c:f>
              <c:numCache>
                <c:formatCode>General</c:formatCode>
                <c:ptCount val="14"/>
                <c:pt idx="0">
                  <c:v>300</c:v>
                </c:pt>
                <c:pt idx="1">
                  <c:v>249</c:v>
                </c:pt>
                <c:pt idx="2">
                  <c:v>222</c:v>
                </c:pt>
                <c:pt idx="3">
                  <c:v>180</c:v>
                </c:pt>
                <c:pt idx="4">
                  <c:v>179</c:v>
                </c:pt>
                <c:pt idx="5">
                  <c:v>160</c:v>
                </c:pt>
                <c:pt idx="6">
                  <c:v>134</c:v>
                </c:pt>
                <c:pt idx="7">
                  <c:v>240</c:v>
                </c:pt>
                <c:pt idx="8">
                  <c:v>234</c:v>
                </c:pt>
                <c:pt idx="9">
                  <c:v>143</c:v>
                </c:pt>
                <c:pt idx="10">
                  <c:v>3323</c:v>
                </c:pt>
                <c:pt idx="11">
                  <c:v>2321</c:v>
                </c:pt>
                <c:pt idx="12">
                  <c:v>4333</c:v>
                </c:pt>
                <c:pt idx="13">
                  <c:v>3234</c:v>
                </c:pt>
              </c:numCache>
            </c:numRef>
          </c:val>
          <c:extLst>
            <c:ext xmlns:c16="http://schemas.microsoft.com/office/drawing/2014/chart" uri="{C3380CC4-5D6E-409C-BE32-E72D297353CC}">
              <c16:uniqueId val="{00000000-5392-4FBC-9C42-B8AE8D2AE3EB}"/>
            </c:ext>
          </c:extLst>
        </c:ser>
        <c:ser>
          <c:idx val="1"/>
          <c:order val="1"/>
          <c:tx>
            <c:strRef>
              <c:f>Sheet1!$C$1</c:f>
              <c:strCache>
                <c:ptCount val="1"/>
                <c:pt idx="0">
                  <c:v>Month</c:v>
                </c:pt>
              </c:strCache>
            </c:strRef>
          </c:tx>
          <c:spPr>
            <a:solidFill>
              <a:schemeClr val="accent2"/>
            </a:solidFill>
            <a:ln>
              <a:noFill/>
            </a:ln>
            <a:effectLst/>
          </c:spPr>
          <c:invertIfNegative val="0"/>
          <c:cat>
            <c:numRef>
              <c:f>Sheet1!$A$2:$A$15</c:f>
              <c:numCache>
                <c:formatCode>General</c:formatCode>
                <c:ptCount val="1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numCache>
            </c:numRef>
          </c:cat>
          <c:val>
            <c:numRef>
              <c:f>Sheet1!$C$2:$C$15</c:f>
              <c:numCache>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pt idx="13">
                  <c:v>0</c:v>
                </c:pt>
              </c:numCache>
            </c:numRef>
          </c:val>
          <c:extLst>
            <c:ext xmlns:c16="http://schemas.microsoft.com/office/drawing/2014/chart" uri="{C3380CC4-5D6E-409C-BE32-E72D297353CC}">
              <c16:uniqueId val="{00000003-5392-4FBC-9C42-B8AE8D2AE3EB}"/>
            </c:ext>
          </c:extLst>
        </c:ser>
        <c:dLbls>
          <c:showLegendKey val="0"/>
          <c:showVal val="0"/>
          <c:showCatName val="0"/>
          <c:showSerName val="0"/>
          <c:showPercent val="0"/>
          <c:showBubbleSize val="0"/>
        </c:dLbls>
        <c:gapWidth val="219"/>
        <c:axId val="374956864"/>
        <c:axId val="374966464"/>
      </c:barChart>
      <c:lineChart>
        <c:grouping val="standard"/>
        <c:varyColors val="0"/>
        <c:ser>
          <c:idx val="2"/>
          <c:order val="2"/>
          <c:tx>
            <c:strRef>
              <c:f>Sheet1!$D$1</c:f>
              <c:strCache>
                <c:ptCount val="1"/>
                <c:pt idx="0">
                  <c:v>Reviews Month</c:v>
                </c:pt>
              </c:strCache>
            </c:strRef>
          </c:tx>
          <c:spPr>
            <a:ln w="28575" cap="rnd">
              <a:solidFill>
                <a:srgbClr val="166081"/>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14-5392-4FBC-9C42-B8AE8D2AE3EB}"/>
                </c:ext>
              </c:extLst>
            </c:dLbl>
            <c:dLbl>
              <c:idx val="1"/>
              <c:layout>
                <c:manualLayout>
                  <c:x val="-5.9535246739014544E-2"/>
                  <c:y val="-0.10359312506664912"/>
                </c:manualLayout>
              </c:layout>
              <c:tx>
                <c:rich>
                  <a:bodyPr/>
                  <a:lstStyle/>
                  <a:p>
                    <a:r>
                      <a:rPr lang="en-US" dirty="0"/>
                      <a:t>Feb(</a:t>
                    </a:r>
                    <a:fld id="{34A0E9E0-1224-41E6-9051-FA1085AECEE8}" type="VALUE">
                      <a:rPr lang="en-US" smtClean="0"/>
                      <a:pPr/>
                      <a:t>[VALUE]</a:t>
                    </a:fld>
                    <a:r>
                      <a:rPr lang="en-US" dirty="0"/>
                      <a:t> reviews)</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9-5392-4FBC-9C42-B8AE8D2AE3EB}"/>
                </c:ext>
              </c:extLst>
            </c:dLbl>
            <c:dLbl>
              <c:idx val="2"/>
              <c:delete val="1"/>
              <c:extLst>
                <c:ext xmlns:c15="http://schemas.microsoft.com/office/drawing/2012/chart" uri="{CE6537A1-D6FC-4f65-9D91-7224C49458BB}"/>
                <c:ext xmlns:c16="http://schemas.microsoft.com/office/drawing/2014/chart" uri="{C3380CC4-5D6E-409C-BE32-E72D297353CC}">
                  <c16:uniqueId val="{00000015-5392-4FBC-9C42-B8AE8D2AE3EB}"/>
                </c:ext>
              </c:extLst>
            </c:dLbl>
            <c:dLbl>
              <c:idx val="3"/>
              <c:delete val="1"/>
              <c:extLst>
                <c:ext xmlns:c15="http://schemas.microsoft.com/office/drawing/2012/chart" uri="{CE6537A1-D6FC-4f65-9D91-7224C49458BB}"/>
                <c:ext xmlns:c16="http://schemas.microsoft.com/office/drawing/2014/chart" uri="{C3380CC4-5D6E-409C-BE32-E72D297353CC}">
                  <c16:uniqueId val="{00000016-5392-4FBC-9C42-B8AE8D2AE3EB}"/>
                </c:ext>
              </c:extLst>
            </c:dLbl>
            <c:dLbl>
              <c:idx val="4"/>
              <c:delete val="1"/>
              <c:extLst>
                <c:ext xmlns:c15="http://schemas.microsoft.com/office/drawing/2012/chart" uri="{CE6537A1-D6FC-4f65-9D91-7224C49458BB}"/>
                <c:ext xmlns:c16="http://schemas.microsoft.com/office/drawing/2014/chart" uri="{C3380CC4-5D6E-409C-BE32-E72D297353CC}">
                  <c16:uniqueId val="{00000017-5392-4FBC-9C42-B8AE8D2AE3EB}"/>
                </c:ext>
              </c:extLst>
            </c:dLbl>
            <c:dLbl>
              <c:idx val="5"/>
              <c:delete val="1"/>
              <c:extLst>
                <c:ext xmlns:c15="http://schemas.microsoft.com/office/drawing/2012/chart" uri="{CE6537A1-D6FC-4f65-9D91-7224C49458BB}"/>
                <c:ext xmlns:c16="http://schemas.microsoft.com/office/drawing/2014/chart" uri="{C3380CC4-5D6E-409C-BE32-E72D297353CC}">
                  <c16:uniqueId val="{0000001B-5392-4FBC-9C42-B8AE8D2AE3EB}"/>
                </c:ext>
              </c:extLst>
            </c:dLbl>
            <c:dLbl>
              <c:idx val="6"/>
              <c:delete val="1"/>
              <c:extLst>
                <c:ext xmlns:c15="http://schemas.microsoft.com/office/drawing/2012/chart" uri="{CE6537A1-D6FC-4f65-9D91-7224C49458BB}"/>
                <c:ext xmlns:c16="http://schemas.microsoft.com/office/drawing/2014/chart" uri="{C3380CC4-5D6E-409C-BE32-E72D297353CC}">
                  <c16:uniqueId val="{0000001A-5392-4FBC-9C42-B8AE8D2AE3EB}"/>
                </c:ext>
              </c:extLst>
            </c:dLbl>
            <c:dLbl>
              <c:idx val="7"/>
              <c:delete val="1"/>
              <c:extLst>
                <c:ext xmlns:c15="http://schemas.microsoft.com/office/drawing/2012/chart" uri="{CE6537A1-D6FC-4f65-9D91-7224C49458BB}"/>
                <c:ext xmlns:c16="http://schemas.microsoft.com/office/drawing/2014/chart" uri="{C3380CC4-5D6E-409C-BE32-E72D297353CC}">
                  <c16:uniqueId val="{00000012-5392-4FBC-9C42-B8AE8D2AE3EB}"/>
                </c:ext>
              </c:extLst>
            </c:dLbl>
            <c:dLbl>
              <c:idx val="8"/>
              <c:layout>
                <c:manualLayout>
                  <c:x val="-0.11856002749877471"/>
                  <c:y val="-5.8402876624392072E-2"/>
                </c:manualLayout>
              </c:layout>
              <c:tx>
                <c:rich>
                  <a:bodyPr/>
                  <a:lstStyle/>
                  <a:p>
                    <a:r>
                      <a:rPr lang="en-US" dirty="0"/>
                      <a:t>Sep(</a:t>
                    </a:r>
                    <a:fld id="{2D41B0FE-D255-4616-817E-192B59B2C58B}" type="VALUE">
                      <a:rPr lang="en-US" smtClean="0"/>
                      <a:pPr/>
                      <a:t>[VALUE]</a:t>
                    </a:fld>
                    <a:r>
                      <a:rPr lang="en-US" dirty="0"/>
                      <a:t> reviews)</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F-5392-4FBC-9C42-B8AE8D2AE3EB}"/>
                </c:ext>
              </c:extLst>
            </c:dLbl>
            <c:dLbl>
              <c:idx val="9"/>
              <c:layout>
                <c:manualLayout>
                  <c:x val="-3.8989347743939244E-2"/>
                  <c:y val="-5.1225126652350246E-2"/>
                </c:manualLayout>
              </c:layout>
              <c:tx>
                <c:rich>
                  <a:bodyPr/>
                  <a:lstStyle/>
                  <a:p>
                    <a:r>
                      <a:rPr lang="en-US" dirty="0"/>
                      <a:t>Oct(</a:t>
                    </a:r>
                    <a:fld id="{C6BEC673-8629-4A55-BCFA-A1482D2A0BA5}" type="VALUE">
                      <a:rPr lang="en-US" smtClean="0"/>
                      <a:pPr/>
                      <a:t>[VALUE]</a:t>
                    </a:fld>
                    <a:r>
                      <a:rPr lang="en-US" dirty="0"/>
                      <a:t> reviews)</a:t>
                    </a:r>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E-5392-4FBC-9C42-B8AE8D2AE3EB}"/>
                </c:ext>
              </c:extLst>
            </c:dLbl>
            <c:dLbl>
              <c:idx val="10"/>
              <c:delete val="1"/>
              <c:extLst>
                <c:ext xmlns:c15="http://schemas.microsoft.com/office/drawing/2012/chart" uri="{CE6537A1-D6FC-4f65-9D91-7224C49458BB}"/>
                <c:ext xmlns:c16="http://schemas.microsoft.com/office/drawing/2014/chart" uri="{C3380CC4-5D6E-409C-BE32-E72D297353CC}">
                  <c16:uniqueId val="{0000001D-5392-4FBC-9C42-B8AE8D2AE3EB}"/>
                </c:ext>
              </c:extLst>
            </c:dLbl>
            <c:dLbl>
              <c:idx val="11"/>
              <c:delete val="1"/>
              <c:extLst>
                <c:ext xmlns:c15="http://schemas.microsoft.com/office/drawing/2012/chart" uri="{CE6537A1-D6FC-4f65-9D91-7224C49458BB}"/>
                <c:ext xmlns:c16="http://schemas.microsoft.com/office/drawing/2014/chart" uri="{C3380CC4-5D6E-409C-BE32-E72D297353CC}">
                  <c16:uniqueId val="{00000013-5392-4FBC-9C42-B8AE8D2AE3EB}"/>
                </c:ext>
              </c:extLst>
            </c:dLbl>
            <c:dLbl>
              <c:idx val="12"/>
              <c:delete val="1"/>
              <c:extLst>
                <c:ext xmlns:c15="http://schemas.microsoft.com/office/drawing/2012/chart" uri="{CE6537A1-D6FC-4f65-9D91-7224C49458BB}"/>
                <c:ext xmlns:c16="http://schemas.microsoft.com/office/drawing/2014/chart" uri="{C3380CC4-5D6E-409C-BE32-E72D297353CC}">
                  <c16:uniqueId val="{00000018-5392-4FBC-9C42-B8AE8D2AE3EB}"/>
                </c:ext>
              </c:extLst>
            </c:dLbl>
            <c:dLbl>
              <c:idx val="13"/>
              <c:layout>
                <c:manualLayout>
                  <c:x val="-7.454306066346518E-2"/>
                  <c:y val="-8.5881472940091574E-2"/>
                </c:manualLayout>
              </c:layout>
              <c:tx>
                <c:rich>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r>
                      <a:rPr lang="en-US" dirty="0"/>
                      <a:t>Nov(</a:t>
                    </a:r>
                    <a:fld id="{8756CBE0-80F0-4021-8C47-A34CF54367BF}" type="VALUE">
                      <a:rPr lang="en-US" smtClean="0"/>
                      <a:pPr>
                        <a:defRPr/>
                      </a:pPr>
                      <a:t>[VALUE]</a:t>
                    </a:fld>
                    <a:r>
                      <a:rPr lang="en-US" dirty="0"/>
                      <a:t> reviews)</a:t>
                    </a:r>
                  </a:p>
                </c:rich>
              </c:tx>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C-5392-4FBC-9C42-B8AE8D2AE3EB}"/>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l"/>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Sheet1!$A$2:$A$15</c:f>
              <c:numCache>
                <c:formatCode>General</c:formatCode>
                <c:ptCount val="1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numCache>
            </c:numRef>
          </c:cat>
          <c:val>
            <c:numRef>
              <c:f>Sheet1!$D$2:$D$15</c:f>
              <c:numCache>
                <c:formatCode>General</c:formatCode>
                <c:ptCount val="14"/>
                <c:pt idx="0">
                  <c:v>233</c:v>
                </c:pt>
                <c:pt idx="1">
                  <c:v>90</c:v>
                </c:pt>
                <c:pt idx="2">
                  <c:v>145</c:v>
                </c:pt>
                <c:pt idx="3">
                  <c:v>222</c:v>
                </c:pt>
                <c:pt idx="4">
                  <c:v>343</c:v>
                </c:pt>
                <c:pt idx="5">
                  <c:v>234</c:v>
                </c:pt>
                <c:pt idx="6">
                  <c:v>545</c:v>
                </c:pt>
                <c:pt idx="7">
                  <c:v>250</c:v>
                </c:pt>
                <c:pt idx="8">
                  <c:v>1600</c:v>
                </c:pt>
                <c:pt idx="9">
                  <c:v>1759</c:v>
                </c:pt>
                <c:pt idx="10">
                  <c:v>60</c:v>
                </c:pt>
                <c:pt idx="11">
                  <c:v>290</c:v>
                </c:pt>
                <c:pt idx="12">
                  <c:v>260</c:v>
                </c:pt>
                <c:pt idx="13">
                  <c:v>45</c:v>
                </c:pt>
              </c:numCache>
            </c:numRef>
          </c:val>
          <c:smooth val="0"/>
          <c:extLst>
            <c:ext xmlns:c16="http://schemas.microsoft.com/office/drawing/2014/chart" uri="{C3380CC4-5D6E-409C-BE32-E72D297353CC}">
              <c16:uniqueId val="{00000004-5392-4FBC-9C42-B8AE8D2AE3EB}"/>
            </c:ext>
          </c:extLst>
        </c:ser>
        <c:dLbls>
          <c:showLegendKey val="0"/>
          <c:showVal val="0"/>
          <c:showCatName val="0"/>
          <c:showSerName val="0"/>
          <c:showPercent val="0"/>
          <c:showBubbleSize val="0"/>
        </c:dLbls>
        <c:marker val="1"/>
        <c:smooth val="0"/>
        <c:axId val="648618304"/>
        <c:axId val="648612064"/>
      </c:lineChart>
      <c:catAx>
        <c:axId val="374956864"/>
        <c:scaling>
          <c:orientation val="minMax"/>
        </c:scaling>
        <c:delete val="0"/>
        <c:axPos val="b"/>
        <c:numFmt formatCode="General" sourceLinked="1"/>
        <c:majorTickMark val="cross"/>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74966464"/>
        <c:crosses val="autoZero"/>
        <c:auto val="1"/>
        <c:lblAlgn val="ctr"/>
        <c:lblOffset val="100"/>
        <c:tickLblSkip val="1"/>
        <c:noMultiLvlLbl val="0"/>
      </c:catAx>
      <c:valAx>
        <c:axId val="37496646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74956864"/>
        <c:crosses val="autoZero"/>
        <c:crossBetween val="between"/>
      </c:valAx>
      <c:valAx>
        <c:axId val="64861206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48618304"/>
        <c:crosses val="max"/>
        <c:crossBetween val="between"/>
      </c:valAx>
      <c:catAx>
        <c:axId val="648618304"/>
        <c:scaling>
          <c:orientation val="minMax"/>
        </c:scaling>
        <c:delete val="1"/>
        <c:axPos val="b"/>
        <c:numFmt formatCode="General" sourceLinked="1"/>
        <c:majorTickMark val="out"/>
        <c:minorTickMark val="none"/>
        <c:tickLblPos val="nextTo"/>
        <c:crossAx val="648612064"/>
        <c:auto val="1"/>
        <c:lblAlgn val="ctr"/>
        <c:lblOffset val="100"/>
        <c:noMultiLvlLbl val="0"/>
      </c:cat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1D46E-1336-4578-9F3E-F18416B77495}" type="datetimeFigureOut">
              <a:rPr lang="en-IN" smtClean="0"/>
              <a:t>24-05-2025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F69B9-411E-4299-8CD9-F7A485C8BE62}" type="slidenum">
              <a:rPr lang="en-IN" smtClean="0"/>
              <a:t>‹#›</a:t>
            </a:fld>
            <a:endParaRPr lang="en-IN"/>
          </a:p>
        </p:txBody>
      </p:sp>
    </p:spTree>
    <p:extLst>
      <p:ext uri="{BB962C8B-B14F-4D97-AF65-F5344CB8AC3E}">
        <p14:creationId xmlns:p14="http://schemas.microsoft.com/office/powerpoint/2010/main" val="265504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BB03F-6237-CD8D-E717-80BF0F66A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CBCE88-870D-94C5-8BBC-3B87686392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8A7BAA-7021-3E40-76BC-8AF90A0ADF7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AD8DFFE-9ED8-C45E-978A-8C80FAA9084E}"/>
              </a:ext>
            </a:extLst>
          </p:cNvPr>
          <p:cNvSpPr>
            <a:spLocks noGrp="1"/>
          </p:cNvSpPr>
          <p:nvPr>
            <p:ph type="sldNum" sz="quarter" idx="5"/>
          </p:nvPr>
        </p:nvSpPr>
        <p:spPr/>
        <p:txBody>
          <a:bodyPr/>
          <a:lstStyle/>
          <a:p>
            <a:fld id="{9BBF69B9-411E-4299-8CD9-F7A485C8BE62}" type="slidenum">
              <a:rPr lang="en-IN" smtClean="0"/>
              <a:t>1</a:t>
            </a:fld>
            <a:endParaRPr lang="en-IN"/>
          </a:p>
        </p:txBody>
      </p:sp>
    </p:spTree>
    <p:extLst>
      <p:ext uri="{BB962C8B-B14F-4D97-AF65-F5344CB8AC3E}">
        <p14:creationId xmlns:p14="http://schemas.microsoft.com/office/powerpoint/2010/main" val="260578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BF69B9-411E-4299-8CD9-F7A485C8BE62}" type="slidenum">
              <a:rPr lang="en-IN" smtClean="0"/>
              <a:t>2</a:t>
            </a:fld>
            <a:endParaRPr lang="en-IN"/>
          </a:p>
        </p:txBody>
      </p:sp>
    </p:spTree>
    <p:extLst>
      <p:ext uri="{BB962C8B-B14F-4D97-AF65-F5344CB8AC3E}">
        <p14:creationId xmlns:p14="http://schemas.microsoft.com/office/powerpoint/2010/main" val="166010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5F04-BC58-06A5-BE94-3B74E51B74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CDB649-B8F6-FC46-A283-7705FA40C1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992B0C-EB89-A30E-F9DC-0700272A14E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D33D31B-CCF0-E37E-2FAE-BDD9B3200D1B}"/>
              </a:ext>
            </a:extLst>
          </p:cNvPr>
          <p:cNvSpPr>
            <a:spLocks noGrp="1"/>
          </p:cNvSpPr>
          <p:nvPr>
            <p:ph type="sldNum" sz="quarter" idx="5"/>
          </p:nvPr>
        </p:nvSpPr>
        <p:spPr/>
        <p:txBody>
          <a:bodyPr/>
          <a:lstStyle/>
          <a:p>
            <a:fld id="{9BBF69B9-411E-4299-8CD9-F7A485C8BE62}" type="slidenum">
              <a:rPr lang="en-IN" smtClean="0"/>
              <a:t>3</a:t>
            </a:fld>
            <a:endParaRPr lang="en-IN"/>
          </a:p>
        </p:txBody>
      </p:sp>
    </p:spTree>
    <p:extLst>
      <p:ext uri="{BB962C8B-B14F-4D97-AF65-F5344CB8AC3E}">
        <p14:creationId xmlns:p14="http://schemas.microsoft.com/office/powerpoint/2010/main" val="61093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BF69B9-411E-4299-8CD9-F7A485C8BE62}" type="slidenum">
              <a:rPr lang="en-IN" smtClean="0"/>
              <a:t>4</a:t>
            </a:fld>
            <a:endParaRPr lang="en-IN"/>
          </a:p>
        </p:txBody>
      </p:sp>
    </p:spTree>
    <p:extLst>
      <p:ext uri="{BB962C8B-B14F-4D97-AF65-F5344CB8AC3E}">
        <p14:creationId xmlns:p14="http://schemas.microsoft.com/office/powerpoint/2010/main" val="823108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82D43-D0AB-FE66-0A0C-BC6889B9B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E887B8-C283-9936-8A5A-91CDC6A035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9E6851-C79A-DABA-A09F-8538FFDD815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F0BEDDE-B20E-28BF-0118-1095DAE264F6}"/>
              </a:ext>
            </a:extLst>
          </p:cNvPr>
          <p:cNvSpPr>
            <a:spLocks noGrp="1"/>
          </p:cNvSpPr>
          <p:nvPr>
            <p:ph type="sldNum" sz="quarter" idx="5"/>
          </p:nvPr>
        </p:nvSpPr>
        <p:spPr/>
        <p:txBody>
          <a:bodyPr/>
          <a:lstStyle/>
          <a:p>
            <a:fld id="{9BBF69B9-411E-4299-8CD9-F7A485C8BE62}" type="slidenum">
              <a:rPr lang="en-IN" smtClean="0"/>
              <a:t>6</a:t>
            </a:fld>
            <a:endParaRPr lang="en-IN"/>
          </a:p>
        </p:txBody>
      </p:sp>
    </p:spTree>
    <p:extLst>
      <p:ext uri="{BB962C8B-B14F-4D97-AF65-F5344CB8AC3E}">
        <p14:creationId xmlns:p14="http://schemas.microsoft.com/office/powerpoint/2010/main" val="112862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A48D-8FF6-91E2-3DDB-65921739914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535188-65AD-F09F-CB0F-082F6BDE1FA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1D9447-00C7-C0C8-5942-30B0B1745501}"/>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5" name="Footer Placeholder 4">
            <a:extLst>
              <a:ext uri="{FF2B5EF4-FFF2-40B4-BE49-F238E27FC236}">
                <a16:creationId xmlns:a16="http://schemas.microsoft.com/office/drawing/2014/main" id="{7FEB5AF8-7642-5EAE-7B9B-339E4A275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BBFC6-B08C-914E-7B4E-DFFCF936EF11}"/>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19169507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B77F-1CED-2735-4FC2-099C23F4F53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60F976-EA9C-7442-CA08-463ABDE03B1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D68FBE-4A8F-6382-73C0-73D679B6E905}"/>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5" name="Footer Placeholder 4">
            <a:extLst>
              <a:ext uri="{FF2B5EF4-FFF2-40B4-BE49-F238E27FC236}">
                <a16:creationId xmlns:a16="http://schemas.microsoft.com/office/drawing/2014/main" id="{767B21E7-11DE-578A-89AB-D27679673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285CE1-D242-FAFF-6A54-865F4DEDB355}"/>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178876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51CBF-6D80-DB13-45A7-C6485EE1AF1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543ACA-4BD8-0896-90EE-712319E88E31}"/>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56581-FFC8-E7A4-8E19-4664B3F41C1A}"/>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5" name="Footer Placeholder 4">
            <a:extLst>
              <a:ext uri="{FF2B5EF4-FFF2-40B4-BE49-F238E27FC236}">
                <a16:creationId xmlns:a16="http://schemas.microsoft.com/office/drawing/2014/main" id="{CEF5DD00-0FFA-CF2F-0F4E-845B640E6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9A25C9-3D3E-CAFA-F4F8-550193C4A17C}"/>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175045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94C1-74EF-09CD-6D91-2DD8A4F7172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814284-0FBF-8B02-05E5-60327F50C154}"/>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DDE0BC-1504-6F8A-FB58-B1DC4221A3EB}"/>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5" name="Footer Placeholder 4">
            <a:extLst>
              <a:ext uri="{FF2B5EF4-FFF2-40B4-BE49-F238E27FC236}">
                <a16:creationId xmlns:a16="http://schemas.microsoft.com/office/drawing/2014/main" id="{A7EB2C76-B5E7-8110-085F-4AD029DFA5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E49D8-EC8F-3B4F-AD8D-5A007685D41C}"/>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41983211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ECD9-5961-D775-A91D-65E8447EDA1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1DA011-0677-7031-6080-D95728D4940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4B830-8644-27E0-C42C-74986EAC5FA4}"/>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5" name="Footer Placeholder 4">
            <a:extLst>
              <a:ext uri="{FF2B5EF4-FFF2-40B4-BE49-F238E27FC236}">
                <a16:creationId xmlns:a16="http://schemas.microsoft.com/office/drawing/2014/main" id="{E8AC4680-1471-A014-E1FB-3BFB7AC5C8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6AE44-C466-6F03-3E5C-514CFC244F39}"/>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110148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634A-25D2-3471-7F2D-C0BE3BF6A7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DAAAD5-82A9-6EC2-76B9-ECD1E0DE063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EA0767-590D-AE84-CFD8-A9D7FEB18000}"/>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671668-F139-68B5-40AA-0C861C0B924E}"/>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6" name="Footer Placeholder 5">
            <a:extLst>
              <a:ext uri="{FF2B5EF4-FFF2-40B4-BE49-F238E27FC236}">
                <a16:creationId xmlns:a16="http://schemas.microsoft.com/office/drawing/2014/main" id="{163EAE28-FB41-A037-6945-BA41A44AB4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CD919A-6597-2500-A7CD-665A3A75DDE6}"/>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185546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9B7F-7EE1-0900-0F8C-2ED7D568E61C}"/>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145F68-6A80-76E5-651C-1C6E0B8EF9F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0EFE35-FCA3-5FEA-40C9-EA877D9C1774}"/>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2B6924-F9CE-10E1-4E58-D30AAA81EF1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E044C6-CA75-EFA4-BECF-DF99D5099A6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22925-377F-00CB-E821-4F33B3852588}"/>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8" name="Footer Placeholder 7">
            <a:extLst>
              <a:ext uri="{FF2B5EF4-FFF2-40B4-BE49-F238E27FC236}">
                <a16:creationId xmlns:a16="http://schemas.microsoft.com/office/drawing/2014/main" id="{C65E3085-8A7A-3A51-7D88-D403029B4D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AB903C-6CB0-F252-E94F-9BEF6C2F9179}"/>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104473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9638-A966-0691-7063-9F85534321A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C9BA68-8E82-5769-3324-1950130A5D99}"/>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4" name="Footer Placeholder 3">
            <a:extLst>
              <a:ext uri="{FF2B5EF4-FFF2-40B4-BE49-F238E27FC236}">
                <a16:creationId xmlns:a16="http://schemas.microsoft.com/office/drawing/2014/main" id="{60564F2A-A38F-FE29-BC49-172DAC5012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5CD381-2BF7-8723-792B-61130909280A}"/>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10755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C1D68-53BB-F351-10C7-DFDC5840C377}"/>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3" name="Footer Placeholder 2">
            <a:extLst>
              <a:ext uri="{FF2B5EF4-FFF2-40B4-BE49-F238E27FC236}">
                <a16:creationId xmlns:a16="http://schemas.microsoft.com/office/drawing/2014/main" id="{2205643D-3A75-80C4-F06C-8BD8375AB3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EBA68D-6C6E-5128-B0C8-D44C5DAD0948}"/>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85355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995F-3892-FA3E-602B-8E4377E4DEC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6FA13-73F5-15FD-A99C-7368A418FBA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31B75D-70D9-AC66-1D3E-625D2C8FB0A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C940D-0370-C974-77F7-553935AB1FA0}"/>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6" name="Footer Placeholder 5">
            <a:extLst>
              <a:ext uri="{FF2B5EF4-FFF2-40B4-BE49-F238E27FC236}">
                <a16:creationId xmlns:a16="http://schemas.microsoft.com/office/drawing/2014/main" id="{7CB38550-6E6E-4A5A-7C7E-92B28B2F88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5FCF6B-9A11-514B-E0C8-0B85EC6A46C0}"/>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188447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7A68-B8F0-D8BB-7520-9A5C72FDC7A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7BDE69-196E-72F3-C7CF-331F10F72B6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F53CBB-10DE-4556-5403-24177BA0D65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83626-A0B4-1549-2683-9B6E806490E8}"/>
              </a:ext>
            </a:extLst>
          </p:cNvPr>
          <p:cNvSpPr>
            <a:spLocks noGrp="1"/>
          </p:cNvSpPr>
          <p:nvPr>
            <p:ph type="dt" sz="half" idx="10"/>
          </p:nvPr>
        </p:nvSpPr>
        <p:spPr/>
        <p:txBody>
          <a:bodyPr/>
          <a:lstStyle/>
          <a:p>
            <a:fld id="{0920AE52-FDBA-4AD6-B9EF-E1C3E2C4B790}" type="datetimeFigureOut">
              <a:rPr lang="en-IN" smtClean="0"/>
              <a:t>24-05-2025</a:t>
            </a:fld>
            <a:endParaRPr lang="en-IN"/>
          </a:p>
        </p:txBody>
      </p:sp>
      <p:sp>
        <p:nvSpPr>
          <p:cNvPr id="6" name="Footer Placeholder 5">
            <a:extLst>
              <a:ext uri="{FF2B5EF4-FFF2-40B4-BE49-F238E27FC236}">
                <a16:creationId xmlns:a16="http://schemas.microsoft.com/office/drawing/2014/main" id="{1C0A0BF2-D05C-7EC1-5C30-CC871E625C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B956FB-6F97-922C-4800-ED6E9FC0512E}"/>
              </a:ext>
            </a:extLst>
          </p:cNvPr>
          <p:cNvSpPr>
            <a:spLocks noGrp="1"/>
          </p:cNvSpPr>
          <p:nvPr>
            <p:ph type="sldNum" sz="quarter" idx="12"/>
          </p:nvPr>
        </p:nvSpPr>
        <p:spPr/>
        <p:txBody>
          <a:bodyPr/>
          <a:lstStyle/>
          <a:p>
            <a:fld id="{FA60FE46-99B9-4E7F-A945-47F8F8515222}" type="slidenum">
              <a:rPr lang="en-IN" smtClean="0"/>
              <a:t>‹#›</a:t>
            </a:fld>
            <a:endParaRPr lang="en-IN"/>
          </a:p>
        </p:txBody>
      </p:sp>
    </p:spTree>
    <p:extLst>
      <p:ext uri="{BB962C8B-B14F-4D97-AF65-F5344CB8AC3E}">
        <p14:creationId xmlns:p14="http://schemas.microsoft.com/office/powerpoint/2010/main" val="77401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DFFD5-AA04-F8A3-C5B4-7A8FFA660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4389B6-2B12-CE04-8C12-27A568B4E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91FC4-A729-CFB8-6C2A-892C2C1FD0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0AE52-FDBA-4AD6-B9EF-E1C3E2C4B790}" type="datetimeFigureOut">
              <a:rPr lang="en-IN" smtClean="0"/>
              <a:t>24-05-2025</a:t>
            </a:fld>
            <a:endParaRPr lang="en-IN"/>
          </a:p>
        </p:txBody>
      </p:sp>
      <p:sp>
        <p:nvSpPr>
          <p:cNvPr id="5" name="Footer Placeholder 4">
            <a:extLst>
              <a:ext uri="{FF2B5EF4-FFF2-40B4-BE49-F238E27FC236}">
                <a16:creationId xmlns:a16="http://schemas.microsoft.com/office/drawing/2014/main" id="{825D6517-8974-DC61-0C70-DD1350C54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373061-00AA-E430-3114-A941EFD2A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0FE46-99B9-4E7F-A945-47F8F8515222}" type="slidenum">
              <a:rPr lang="en-IN" smtClean="0"/>
              <a:t>‹#›</a:t>
            </a:fld>
            <a:endParaRPr lang="en-IN"/>
          </a:p>
        </p:txBody>
      </p:sp>
    </p:spTree>
    <p:extLst>
      <p:ext uri="{BB962C8B-B14F-4D97-AF65-F5344CB8AC3E}">
        <p14:creationId xmlns:p14="http://schemas.microsoft.com/office/powerpoint/2010/main" val="1735360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rgbClr val="3F5C5D"/>
            </a:gs>
          </a:gsLst>
          <a:path path="circle">
            <a:fillToRect l="50000" t="50000" r="50000" b="50000"/>
          </a:path>
        </a:gradFill>
        <a:effectLst/>
      </p:bgPr>
    </p:bg>
    <p:spTree>
      <p:nvGrpSpPr>
        <p:cNvPr id="1" name="">
          <a:extLst>
            <a:ext uri="{FF2B5EF4-FFF2-40B4-BE49-F238E27FC236}">
              <a16:creationId xmlns:a16="http://schemas.microsoft.com/office/drawing/2014/main" id="{B6E5F2E5-649E-92E7-C27E-DA1084353BAB}"/>
            </a:ext>
          </a:extLst>
        </p:cNvPr>
        <p:cNvGrpSpPr/>
        <p:nvPr/>
      </p:nvGrpSpPr>
      <p:grpSpPr>
        <a:xfrm>
          <a:off x="0" y="0"/>
          <a:ext cx="0" cy="0"/>
          <a:chOff x="0" y="0"/>
          <a:chExt cx="0" cy="0"/>
        </a:xfrm>
      </p:grpSpPr>
      <p:grpSp>
        <p:nvGrpSpPr>
          <p:cNvPr id="17" name="Group 16">
            <a:extLst>
              <a:ext uri="{FF2B5EF4-FFF2-40B4-BE49-F238E27FC236}">
                <a16:creationId xmlns:a16="http://schemas.microsoft.com/office/drawing/2014/main" id="{31987085-5511-DD58-87FD-42F90BAAB4D4}"/>
              </a:ext>
            </a:extLst>
          </p:cNvPr>
          <p:cNvGrpSpPr/>
          <p:nvPr/>
        </p:nvGrpSpPr>
        <p:grpSpPr>
          <a:xfrm>
            <a:off x="2481484" y="2126620"/>
            <a:ext cx="8223634" cy="2000548"/>
            <a:chOff x="1486879" y="2126620"/>
            <a:chExt cx="8223634" cy="2000548"/>
          </a:xfrm>
        </p:grpSpPr>
        <p:sp>
          <p:nvSpPr>
            <p:cNvPr id="18" name="E">
              <a:extLst>
                <a:ext uri="{FF2B5EF4-FFF2-40B4-BE49-F238E27FC236}">
                  <a16:creationId xmlns:a16="http://schemas.microsoft.com/office/drawing/2014/main" id="{4C17A9F6-6331-0F29-5DCA-5C0588477B35}"/>
                </a:ext>
              </a:extLst>
            </p:cNvPr>
            <p:cNvSpPr txBox="1"/>
            <p:nvPr/>
          </p:nvSpPr>
          <p:spPr>
            <a:xfrm>
              <a:off x="2636181" y="212662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E</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19" name="M">
              <a:extLst>
                <a:ext uri="{FF2B5EF4-FFF2-40B4-BE49-F238E27FC236}">
                  <a16:creationId xmlns:a16="http://schemas.microsoft.com/office/drawing/2014/main" id="{A1652CE9-1DF9-CF7D-8DE9-8BFC285BA96C}"/>
                </a:ext>
              </a:extLst>
            </p:cNvPr>
            <p:cNvSpPr txBox="1"/>
            <p:nvPr/>
          </p:nvSpPr>
          <p:spPr>
            <a:xfrm>
              <a:off x="6479403" y="212662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M</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0" name="O">
              <a:extLst>
                <a:ext uri="{FF2B5EF4-FFF2-40B4-BE49-F238E27FC236}">
                  <a16:creationId xmlns:a16="http://schemas.microsoft.com/office/drawing/2014/main" id="{AF619FEA-D171-9609-B7BB-89C8C2D3C235}"/>
                </a:ext>
              </a:extLst>
            </p:cNvPr>
            <p:cNvSpPr txBox="1"/>
            <p:nvPr/>
          </p:nvSpPr>
          <p:spPr>
            <a:xfrm>
              <a:off x="5265939" y="212662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O</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1" name="C">
              <a:extLst>
                <a:ext uri="{FF2B5EF4-FFF2-40B4-BE49-F238E27FC236}">
                  <a16:creationId xmlns:a16="http://schemas.microsoft.com/office/drawing/2014/main" id="{A162E041-AF00-F82A-44FC-32C29696B684}"/>
                </a:ext>
              </a:extLst>
            </p:cNvPr>
            <p:cNvSpPr txBox="1"/>
            <p:nvPr/>
          </p:nvSpPr>
          <p:spPr>
            <a:xfrm>
              <a:off x="4228934" y="212662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C</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2" name="L">
              <a:extLst>
                <a:ext uri="{FF2B5EF4-FFF2-40B4-BE49-F238E27FC236}">
                  <a16:creationId xmlns:a16="http://schemas.microsoft.com/office/drawing/2014/main" id="{74B21E1F-7D9B-3A2F-95FB-2E2C131C6B64}"/>
                </a:ext>
              </a:extLst>
            </p:cNvPr>
            <p:cNvSpPr txBox="1"/>
            <p:nvPr/>
          </p:nvSpPr>
          <p:spPr>
            <a:xfrm>
              <a:off x="3609021" y="212662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L</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3" name="E">
              <a:extLst>
                <a:ext uri="{FF2B5EF4-FFF2-40B4-BE49-F238E27FC236}">
                  <a16:creationId xmlns:a16="http://schemas.microsoft.com/office/drawing/2014/main" id="{E5ECF7F2-00FE-C0FC-447D-64336310F07B}"/>
                </a:ext>
              </a:extLst>
            </p:cNvPr>
            <p:cNvSpPr txBox="1"/>
            <p:nvPr/>
          </p:nvSpPr>
          <p:spPr>
            <a:xfrm>
              <a:off x="7708913" y="212662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E</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4" name="W">
              <a:extLst>
                <a:ext uri="{FF2B5EF4-FFF2-40B4-BE49-F238E27FC236}">
                  <a16:creationId xmlns:a16="http://schemas.microsoft.com/office/drawing/2014/main" id="{22255784-8DE6-EBFB-7412-FACA9369DDFE}"/>
                </a:ext>
              </a:extLst>
            </p:cNvPr>
            <p:cNvSpPr txBox="1"/>
            <p:nvPr/>
          </p:nvSpPr>
          <p:spPr>
            <a:xfrm>
              <a:off x="1486879" y="212662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W</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grpSp>
      <p:sp useBgFill="1">
        <p:nvSpPr>
          <p:cNvPr id="5" name="Right Triangle 4">
            <a:extLst>
              <a:ext uri="{FF2B5EF4-FFF2-40B4-BE49-F238E27FC236}">
                <a16:creationId xmlns:a16="http://schemas.microsoft.com/office/drawing/2014/main" id="{2415DAE8-85BF-83A0-EE70-99E7673F52D2}"/>
              </a:ext>
            </a:extLst>
          </p:cNvPr>
          <p:cNvSpPr/>
          <p:nvPr/>
        </p:nvSpPr>
        <p:spPr>
          <a:xfrm flipV="1">
            <a:off x="0" y="-1"/>
            <a:ext cx="12192000" cy="5181600"/>
          </a:xfrm>
          <a:custGeom>
            <a:avLst/>
            <a:gdLst>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9988 h 5189988"/>
              <a:gd name="connsiteX1" fmla="*/ 0 w 12192000"/>
              <a:gd name="connsiteY1" fmla="*/ 8388 h 5189988"/>
              <a:gd name="connsiteX2" fmla="*/ 12192000 w 12192000"/>
              <a:gd name="connsiteY2" fmla="*/ 5189988 h 5189988"/>
              <a:gd name="connsiteX3" fmla="*/ 0 w 12192000"/>
              <a:gd name="connsiteY3" fmla="*/ 5189988 h 5189988"/>
              <a:gd name="connsiteX0" fmla="*/ 0 w 12192000"/>
              <a:gd name="connsiteY0" fmla="*/ 5189561 h 5189561"/>
              <a:gd name="connsiteX1" fmla="*/ 0 w 12192000"/>
              <a:gd name="connsiteY1" fmla="*/ 7961 h 5189561"/>
              <a:gd name="connsiteX2" fmla="*/ 12192000 w 12192000"/>
              <a:gd name="connsiteY2" fmla="*/ 5189561 h 5189561"/>
              <a:gd name="connsiteX3" fmla="*/ 0 w 12192000"/>
              <a:gd name="connsiteY3" fmla="*/ 5189561 h 5189561"/>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Lst>
            <a:ahLst/>
            <a:cxnLst>
              <a:cxn ang="0">
                <a:pos x="connsiteX0" y="connsiteY0"/>
              </a:cxn>
              <a:cxn ang="0">
                <a:pos x="connsiteX1" y="connsiteY1"/>
              </a:cxn>
              <a:cxn ang="0">
                <a:pos x="connsiteX2" y="connsiteY2"/>
              </a:cxn>
              <a:cxn ang="0">
                <a:pos x="connsiteX3" y="connsiteY3"/>
              </a:cxn>
            </a:cxnLst>
            <a:rect l="l" t="t" r="r" b="b"/>
            <a:pathLst>
              <a:path w="12192000" h="5181600">
                <a:moveTo>
                  <a:pt x="0" y="5181600"/>
                </a:moveTo>
                <a:lnTo>
                  <a:pt x="0" y="0"/>
                </a:lnTo>
                <a:cubicBezTo>
                  <a:pt x="6101348" y="26737"/>
                  <a:pt x="7454231" y="4593390"/>
                  <a:pt x="12192000" y="5181600"/>
                </a:cubicBezTo>
                <a:lnTo>
                  <a:pt x="0" y="5181600"/>
                </a:lnTo>
                <a:close/>
              </a:path>
            </a:pathLst>
          </a:custGeom>
          <a:ln>
            <a:noFill/>
          </a:ln>
          <a:effectLst>
            <a:outerShdw blurRad="635000" dist="152400" dir="2700000" algn="t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useBgFill="1">
        <p:nvSpPr>
          <p:cNvPr id="6" name="Right Triangle 4">
            <a:extLst>
              <a:ext uri="{FF2B5EF4-FFF2-40B4-BE49-F238E27FC236}">
                <a16:creationId xmlns:a16="http://schemas.microsoft.com/office/drawing/2014/main" id="{C592A6D8-D1CC-3B7A-93BD-B604C0C34698}"/>
              </a:ext>
            </a:extLst>
          </p:cNvPr>
          <p:cNvSpPr/>
          <p:nvPr/>
        </p:nvSpPr>
        <p:spPr>
          <a:xfrm flipH="1">
            <a:off x="0" y="1676400"/>
            <a:ext cx="12192000" cy="5181600"/>
          </a:xfrm>
          <a:custGeom>
            <a:avLst/>
            <a:gdLst>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9988 h 5189988"/>
              <a:gd name="connsiteX1" fmla="*/ 0 w 12192000"/>
              <a:gd name="connsiteY1" fmla="*/ 8388 h 5189988"/>
              <a:gd name="connsiteX2" fmla="*/ 12192000 w 12192000"/>
              <a:gd name="connsiteY2" fmla="*/ 5189988 h 5189988"/>
              <a:gd name="connsiteX3" fmla="*/ 0 w 12192000"/>
              <a:gd name="connsiteY3" fmla="*/ 5189988 h 5189988"/>
              <a:gd name="connsiteX0" fmla="*/ 0 w 12192000"/>
              <a:gd name="connsiteY0" fmla="*/ 5189561 h 5189561"/>
              <a:gd name="connsiteX1" fmla="*/ 0 w 12192000"/>
              <a:gd name="connsiteY1" fmla="*/ 7961 h 5189561"/>
              <a:gd name="connsiteX2" fmla="*/ 12192000 w 12192000"/>
              <a:gd name="connsiteY2" fmla="*/ 5189561 h 5189561"/>
              <a:gd name="connsiteX3" fmla="*/ 0 w 12192000"/>
              <a:gd name="connsiteY3" fmla="*/ 5189561 h 5189561"/>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Lst>
            <a:ahLst/>
            <a:cxnLst>
              <a:cxn ang="0">
                <a:pos x="connsiteX0" y="connsiteY0"/>
              </a:cxn>
              <a:cxn ang="0">
                <a:pos x="connsiteX1" y="connsiteY1"/>
              </a:cxn>
              <a:cxn ang="0">
                <a:pos x="connsiteX2" y="connsiteY2"/>
              </a:cxn>
              <a:cxn ang="0">
                <a:pos x="connsiteX3" y="connsiteY3"/>
              </a:cxn>
            </a:cxnLst>
            <a:rect l="l" t="t" r="r" b="b"/>
            <a:pathLst>
              <a:path w="12192000" h="5181600">
                <a:moveTo>
                  <a:pt x="0" y="5181600"/>
                </a:moveTo>
                <a:lnTo>
                  <a:pt x="0" y="0"/>
                </a:lnTo>
                <a:cubicBezTo>
                  <a:pt x="6101348" y="26737"/>
                  <a:pt x="7454231" y="4593390"/>
                  <a:pt x="12192000" y="5181600"/>
                </a:cubicBezTo>
                <a:lnTo>
                  <a:pt x="0" y="5181600"/>
                </a:lnTo>
                <a:close/>
              </a:path>
            </a:pathLst>
          </a:custGeom>
          <a:ln>
            <a:noFill/>
          </a:ln>
          <a:effectLst>
            <a:outerShdw blurRad="635000" dist="152400" dir="2700000" algn="t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3927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decel="80000" fill="hold" grpId="0" nodeType="withEffect">
                                  <p:stCondLst>
                                    <p:cond delay="0"/>
                                  </p:stCondLst>
                                  <p:childTnLst>
                                    <p:animMotion origin="layout" path="M 0 -2.22222E-6 L 0.42109 0.00695 " pathEditMode="relative" rAng="0" ptsTypes="AA">
                                      <p:cBhvr>
                                        <p:cTn id="6" dur="2500" fill="hold"/>
                                        <p:tgtEl>
                                          <p:spTgt spid="6"/>
                                        </p:tgtEl>
                                        <p:attrNameLst>
                                          <p:attrName>ppt_x</p:attrName>
                                          <p:attrName>ppt_y</p:attrName>
                                        </p:attrNameLst>
                                      </p:cBhvr>
                                      <p:rCtr x="21055" y="347"/>
                                    </p:animMotion>
                                  </p:childTnLst>
                                </p:cTn>
                              </p:par>
                              <p:par>
                                <p:cTn id="7" presetID="35" presetClass="path" presetSubtype="0" decel="80000" fill="hold" grpId="0" nodeType="withEffect">
                                  <p:stCondLst>
                                    <p:cond delay="0"/>
                                  </p:stCondLst>
                                  <p:childTnLst>
                                    <p:animMotion origin="layout" path="M 0 2.22222E-6 L -0.40664 -0.00347 " pathEditMode="relative" rAng="0" ptsTypes="AA">
                                      <p:cBhvr>
                                        <p:cTn id="8" dur="2500" fill="hold"/>
                                        <p:tgtEl>
                                          <p:spTgt spid="5"/>
                                        </p:tgtEl>
                                        <p:attrNameLst>
                                          <p:attrName>ppt_x</p:attrName>
                                          <p:attrName>ppt_y</p:attrName>
                                        </p:attrNameLst>
                                      </p:cBhvr>
                                      <p:rCtr x="-20339"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3294-339D-E868-F6BA-77331883BBD0}"/>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7F532B83-8CB6-2237-BF88-98AB21B937B4}"/>
              </a:ext>
            </a:extLst>
          </p:cNvPr>
          <p:cNvPicPr>
            <a:picLocks noChangeAspect="1"/>
          </p:cNvPicPr>
          <p:nvPr/>
        </p:nvPicPr>
        <p:blipFill rotWithShape="1">
          <a:blip r:embed="rId3">
            <a:extLst>
              <a:ext uri="{28A0092B-C50C-407E-A947-70E740481C1C}">
                <a14:useLocalDpi xmlns:a14="http://schemas.microsoft.com/office/drawing/2010/main" val="0"/>
              </a:ext>
            </a:extLst>
          </a:blip>
          <a:srcRect t="7686" b="7686"/>
          <a:stretch/>
        </p:blipFill>
        <p:spPr>
          <a:xfrm>
            <a:off x="0" y="0"/>
            <a:ext cx="12191999" cy="6858000"/>
          </a:xfrm>
          <a:prstGeom prst="rect">
            <a:avLst/>
          </a:prstGeom>
        </p:spPr>
      </p:pic>
      <p:sp>
        <p:nvSpPr>
          <p:cNvPr id="24" name="Rectangle 23">
            <a:extLst>
              <a:ext uri="{FF2B5EF4-FFF2-40B4-BE49-F238E27FC236}">
                <a16:creationId xmlns:a16="http://schemas.microsoft.com/office/drawing/2014/main" id="{A77311E5-9082-0859-D92C-9867D6E87490}"/>
              </a:ext>
            </a:extLst>
          </p:cNvPr>
          <p:cNvSpPr/>
          <p:nvPr/>
        </p:nvSpPr>
        <p:spPr>
          <a:xfrm>
            <a:off x="0" y="0"/>
            <a:ext cx="12192000" cy="6858000"/>
          </a:xfrm>
          <a:prstGeom prst="rect">
            <a:avLst/>
          </a:prstGeom>
          <a:solidFill>
            <a:schemeClr val="tx1">
              <a:lumMod val="95000"/>
              <a:lumOff val="5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04D0F6CE-C59D-F83A-7CA8-B287A15EFD34}"/>
              </a:ext>
            </a:extLst>
          </p:cNvPr>
          <p:cNvGrpSpPr/>
          <p:nvPr/>
        </p:nvGrpSpPr>
        <p:grpSpPr>
          <a:xfrm>
            <a:off x="0" y="388620"/>
            <a:ext cx="10571488" cy="6469380"/>
            <a:chOff x="0" y="1382616"/>
            <a:chExt cx="7311526" cy="5475384"/>
          </a:xfrm>
        </p:grpSpPr>
        <p:sp>
          <p:nvSpPr>
            <p:cNvPr id="12" name="Right Triangle 11">
              <a:extLst>
                <a:ext uri="{FF2B5EF4-FFF2-40B4-BE49-F238E27FC236}">
                  <a16:creationId xmlns:a16="http://schemas.microsoft.com/office/drawing/2014/main" id="{5EBC36B8-956F-F7F7-1E75-843E07121CEC}"/>
                </a:ext>
              </a:extLst>
            </p:cNvPr>
            <p:cNvSpPr/>
            <p:nvPr/>
          </p:nvSpPr>
          <p:spPr>
            <a:xfrm>
              <a:off x="1" y="1382616"/>
              <a:ext cx="7311525" cy="5475384"/>
            </a:xfrm>
            <a:prstGeom prst="rtTriangle">
              <a:avLst/>
            </a:prstGeom>
            <a:solidFill>
              <a:srgbClr val="1660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Triangle 12">
              <a:extLst>
                <a:ext uri="{FF2B5EF4-FFF2-40B4-BE49-F238E27FC236}">
                  <a16:creationId xmlns:a16="http://schemas.microsoft.com/office/drawing/2014/main" id="{011786AF-EE68-4A33-8E46-0975AA139FE6}"/>
                </a:ext>
              </a:extLst>
            </p:cNvPr>
            <p:cNvSpPr/>
            <p:nvPr/>
          </p:nvSpPr>
          <p:spPr>
            <a:xfrm>
              <a:off x="0" y="1531346"/>
              <a:ext cx="7039778" cy="5326654"/>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 name="Group 24">
            <a:extLst>
              <a:ext uri="{FF2B5EF4-FFF2-40B4-BE49-F238E27FC236}">
                <a16:creationId xmlns:a16="http://schemas.microsoft.com/office/drawing/2014/main" id="{0178DA80-B2DD-C88F-41E9-AF48D20C2995}"/>
              </a:ext>
            </a:extLst>
          </p:cNvPr>
          <p:cNvGrpSpPr/>
          <p:nvPr/>
        </p:nvGrpSpPr>
        <p:grpSpPr>
          <a:xfrm rot="10800000">
            <a:off x="4863494" y="0"/>
            <a:ext cx="7328505" cy="4503420"/>
            <a:chOff x="0" y="1382616"/>
            <a:chExt cx="7311526" cy="5475384"/>
          </a:xfrm>
        </p:grpSpPr>
        <p:sp>
          <p:nvSpPr>
            <p:cNvPr id="26" name="Right Triangle 25">
              <a:extLst>
                <a:ext uri="{FF2B5EF4-FFF2-40B4-BE49-F238E27FC236}">
                  <a16:creationId xmlns:a16="http://schemas.microsoft.com/office/drawing/2014/main" id="{4DB14B8F-A341-584A-BE8B-CD69B889BF87}"/>
                </a:ext>
              </a:extLst>
            </p:cNvPr>
            <p:cNvSpPr/>
            <p:nvPr/>
          </p:nvSpPr>
          <p:spPr>
            <a:xfrm>
              <a:off x="1" y="1382616"/>
              <a:ext cx="7311525" cy="5475384"/>
            </a:xfrm>
            <a:prstGeom prst="rtTriangle">
              <a:avLst/>
            </a:prstGeom>
            <a:solidFill>
              <a:srgbClr val="1660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Triangle 26">
              <a:extLst>
                <a:ext uri="{FF2B5EF4-FFF2-40B4-BE49-F238E27FC236}">
                  <a16:creationId xmlns:a16="http://schemas.microsoft.com/office/drawing/2014/main" id="{D3272E8E-95C5-A274-F9AB-FE21ADA6B7B1}"/>
                </a:ext>
              </a:extLst>
            </p:cNvPr>
            <p:cNvSpPr/>
            <p:nvPr/>
          </p:nvSpPr>
          <p:spPr>
            <a:xfrm>
              <a:off x="0" y="1531346"/>
              <a:ext cx="7039778" cy="5326654"/>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TextBox 27">
            <a:extLst>
              <a:ext uri="{FF2B5EF4-FFF2-40B4-BE49-F238E27FC236}">
                <a16:creationId xmlns:a16="http://schemas.microsoft.com/office/drawing/2014/main" id="{B6A44010-E2E8-B8C4-4C2E-36A1D1F4F10B}"/>
              </a:ext>
            </a:extLst>
          </p:cNvPr>
          <p:cNvSpPr txBox="1"/>
          <p:nvPr/>
        </p:nvSpPr>
        <p:spPr>
          <a:xfrm>
            <a:off x="834390" y="4514344"/>
            <a:ext cx="6172200" cy="984885"/>
          </a:xfrm>
          <a:prstGeom prst="rect">
            <a:avLst/>
          </a:prstGeom>
          <a:noFill/>
        </p:spPr>
        <p:txBody>
          <a:bodyPr wrap="square" lIns="0" tIns="0" rIns="0" bIns="0" rtlCol="0">
            <a:spAutoFit/>
          </a:bodyPr>
          <a:lstStyle/>
          <a:p>
            <a:r>
              <a:rPr lang="en-US" sz="3200" dirty="0"/>
              <a:t>Web And Social Media Analytics Assignment</a:t>
            </a:r>
            <a:endParaRPr lang="en-IN" sz="3200" dirty="0"/>
          </a:p>
        </p:txBody>
      </p:sp>
      <p:sp>
        <p:nvSpPr>
          <p:cNvPr id="30" name="TextBox 29">
            <a:extLst>
              <a:ext uri="{FF2B5EF4-FFF2-40B4-BE49-F238E27FC236}">
                <a16:creationId xmlns:a16="http://schemas.microsoft.com/office/drawing/2014/main" id="{221657B8-4871-D66B-6BA5-48817786EF90}"/>
              </a:ext>
            </a:extLst>
          </p:cNvPr>
          <p:cNvSpPr txBox="1"/>
          <p:nvPr/>
        </p:nvSpPr>
        <p:spPr>
          <a:xfrm>
            <a:off x="2240280" y="5520691"/>
            <a:ext cx="3691890" cy="215444"/>
          </a:xfrm>
          <a:prstGeom prst="rect">
            <a:avLst/>
          </a:prstGeom>
          <a:noFill/>
        </p:spPr>
        <p:txBody>
          <a:bodyPr wrap="square" lIns="0" tIns="0" rIns="0" bIns="0" rtlCol="0">
            <a:spAutoFit/>
          </a:bodyPr>
          <a:lstStyle/>
          <a:p>
            <a:pPr>
              <a:tabLst>
                <a:tab pos="3679825" algn="l"/>
              </a:tabLst>
            </a:pPr>
            <a:r>
              <a:rPr lang="en-US" sz="1400" dirty="0"/>
              <a:t>by Arun Pandi , Raj Gopal And Mohammed Rohith</a:t>
            </a:r>
            <a:endParaRPr lang="en-IN" sz="1400" dirty="0"/>
          </a:p>
        </p:txBody>
      </p:sp>
    </p:spTree>
    <p:extLst>
      <p:ext uri="{BB962C8B-B14F-4D97-AF65-F5344CB8AC3E}">
        <p14:creationId xmlns:p14="http://schemas.microsoft.com/office/powerpoint/2010/main" val="145833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545F2-357A-0054-975D-983BA4B56035}"/>
            </a:ext>
          </a:extLst>
        </p:cNvPr>
        <p:cNvGrpSpPr/>
        <p:nvPr/>
      </p:nvGrpSpPr>
      <p:grpSpPr>
        <a:xfrm>
          <a:off x="0" y="0"/>
          <a:ext cx="0" cy="0"/>
          <a:chOff x="0" y="0"/>
          <a:chExt cx="0" cy="0"/>
        </a:xfrm>
      </p:grpSpPr>
      <p:sp>
        <p:nvSpPr>
          <p:cNvPr id="32" name="Right Triangle 31">
            <a:extLst>
              <a:ext uri="{FF2B5EF4-FFF2-40B4-BE49-F238E27FC236}">
                <a16:creationId xmlns:a16="http://schemas.microsoft.com/office/drawing/2014/main" id="{EFB0A70B-697E-D0C4-7433-9A92DE2D1246}"/>
              </a:ext>
            </a:extLst>
          </p:cNvPr>
          <p:cNvSpPr/>
          <p:nvPr/>
        </p:nvSpPr>
        <p:spPr>
          <a:xfrm rot="6142273">
            <a:off x="5867392" y="5819560"/>
            <a:ext cx="413982" cy="413982"/>
          </a:xfrm>
          <a:prstGeom prst="rtTriangle">
            <a:avLst/>
          </a:prstGeom>
          <a:solidFill>
            <a:srgbClr val="1660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E4FC3B0-28CB-3002-19A7-62646848A6B7}"/>
              </a:ext>
            </a:extLst>
          </p:cNvPr>
          <p:cNvSpPr>
            <a:spLocks noGrp="1"/>
          </p:cNvSpPr>
          <p:nvPr>
            <p:ph type="title"/>
          </p:nvPr>
        </p:nvSpPr>
        <p:spPr>
          <a:xfrm>
            <a:off x="838200" y="365125"/>
            <a:ext cx="10515600" cy="1325563"/>
          </a:xfrm>
        </p:spPr>
        <p:txBody>
          <a:bodyPr/>
          <a:lstStyle/>
          <a:p>
            <a:r>
              <a:rPr lang="en-US" dirty="0"/>
              <a:t>Sentimental Analysis</a:t>
            </a:r>
            <a:endParaRPr lang="en-IN" dirty="0"/>
          </a:p>
        </p:txBody>
      </p:sp>
      <p:sp>
        <p:nvSpPr>
          <p:cNvPr id="30" name="Right Triangle 29">
            <a:extLst>
              <a:ext uri="{FF2B5EF4-FFF2-40B4-BE49-F238E27FC236}">
                <a16:creationId xmlns:a16="http://schemas.microsoft.com/office/drawing/2014/main" id="{C7A137A6-882C-0894-AA99-2F5EF15DD0EB}"/>
              </a:ext>
            </a:extLst>
          </p:cNvPr>
          <p:cNvSpPr/>
          <p:nvPr/>
        </p:nvSpPr>
        <p:spPr>
          <a:xfrm rot="20842362">
            <a:off x="5869964" y="1722743"/>
            <a:ext cx="413982" cy="413982"/>
          </a:xfrm>
          <a:prstGeom prst="rtTriangle">
            <a:avLst/>
          </a:prstGeom>
          <a:solidFill>
            <a:srgbClr val="1660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C4EA4BA5-CFD5-60A9-8759-A8B5F4EE1425}"/>
              </a:ext>
            </a:extLst>
          </p:cNvPr>
          <p:cNvSpPr/>
          <p:nvPr/>
        </p:nvSpPr>
        <p:spPr>
          <a:xfrm rot="5400000">
            <a:off x="5957246" y="546508"/>
            <a:ext cx="3903262" cy="68648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Pentagon 7">
            <a:extLst>
              <a:ext uri="{FF2B5EF4-FFF2-40B4-BE49-F238E27FC236}">
                <a16:creationId xmlns:a16="http://schemas.microsoft.com/office/drawing/2014/main" id="{CC519C85-5BD3-CE34-A86D-ECDD7CBC55DD}"/>
              </a:ext>
            </a:extLst>
          </p:cNvPr>
          <p:cNvSpPr/>
          <p:nvPr/>
        </p:nvSpPr>
        <p:spPr>
          <a:xfrm>
            <a:off x="826692" y="1774208"/>
            <a:ext cx="5505869" cy="4409423"/>
          </a:xfrm>
          <a:prstGeom prst="homePlate">
            <a:avLst>
              <a:gd name="adj" fmla="val 11417"/>
            </a:avLst>
          </a:prstGeom>
          <a:solidFill>
            <a:srgbClr val="1660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9" name="TextBox 8">
            <a:extLst>
              <a:ext uri="{FF2B5EF4-FFF2-40B4-BE49-F238E27FC236}">
                <a16:creationId xmlns:a16="http://schemas.microsoft.com/office/drawing/2014/main" id="{63F8E762-5378-C2CE-6A63-BF59EA527C32}"/>
              </a:ext>
            </a:extLst>
          </p:cNvPr>
          <p:cNvSpPr txBox="1"/>
          <p:nvPr/>
        </p:nvSpPr>
        <p:spPr>
          <a:xfrm>
            <a:off x="1181533" y="2255370"/>
            <a:ext cx="4796186" cy="3447098"/>
          </a:xfrm>
          <a:prstGeom prst="rect">
            <a:avLst/>
          </a:prstGeom>
          <a:noFill/>
        </p:spPr>
        <p:txBody>
          <a:bodyPr wrap="square" lIns="0" tIns="0" rIns="0" bIns="0" rtlCol="0">
            <a:spAutoFit/>
          </a:bodyPr>
          <a:lstStyle/>
          <a:p>
            <a:r>
              <a:rPr lang="en-US" sz="1600" dirty="0">
                <a:solidFill>
                  <a:schemeClr val="bg1"/>
                </a:solidFill>
              </a:rPr>
              <a:t>We performed sentiment classification on the review texts to label each as positive, neutral, or negative. Using a simple threshold on review score (≥4 = positive, 3 = neutral, ≤2 = negative), we find a strongly skewed distribution: about 78% of reviews are positive, 7.5% neutral, and 14.4% negative. This heavy positive bias is consistent with known patterns in online reviews (a “J-shaped” distribution with many positive ratings). A pie chart of sentiment distribution is shown above. The predominance of positive sentiment reflects self-selection biases: satisfied customers are more likely to post reviews. In summary, the sentiment analysis confirms that most reviews express favorable opinions, with neutral/negative sentiments being relatively rare.</a:t>
            </a:r>
            <a:endParaRPr lang="en-IN" sz="1600" dirty="0">
              <a:solidFill>
                <a:schemeClr val="bg1"/>
              </a:solidFill>
            </a:endParaRPr>
          </a:p>
        </p:txBody>
      </p:sp>
      <p:graphicFrame>
        <p:nvGraphicFramePr>
          <p:cNvPr id="20" name="Chart 19">
            <a:extLst>
              <a:ext uri="{FF2B5EF4-FFF2-40B4-BE49-F238E27FC236}">
                <a16:creationId xmlns:a16="http://schemas.microsoft.com/office/drawing/2014/main" id="{3EF97AF0-B96B-55AE-6AD2-10560AC56787}"/>
              </a:ext>
            </a:extLst>
          </p:cNvPr>
          <p:cNvGraphicFramePr/>
          <p:nvPr>
            <p:extLst>
              <p:ext uri="{D42A27DB-BD31-4B8C-83A1-F6EECF244321}">
                <p14:modId xmlns:p14="http://schemas.microsoft.com/office/powerpoint/2010/main" val="2384630235"/>
              </p:ext>
            </p:extLst>
          </p:nvPr>
        </p:nvGraphicFramePr>
        <p:xfrm>
          <a:off x="6527312" y="2532418"/>
          <a:ext cx="4735314" cy="3286192"/>
        </p:xfrm>
        <a:graphic>
          <a:graphicData uri="http://schemas.openxmlformats.org/drawingml/2006/chart">
            <c:chart xmlns:c="http://schemas.openxmlformats.org/drawingml/2006/chart" xmlns:r="http://schemas.openxmlformats.org/officeDocument/2006/relationships" r:id="rId3"/>
          </a:graphicData>
        </a:graphic>
      </p:graphicFrame>
      <p:sp>
        <p:nvSpPr>
          <p:cNvPr id="33" name="TextBox 32">
            <a:extLst>
              <a:ext uri="{FF2B5EF4-FFF2-40B4-BE49-F238E27FC236}">
                <a16:creationId xmlns:a16="http://schemas.microsoft.com/office/drawing/2014/main" id="{21A06144-8AB7-F585-3C22-AA62F9B4A0C4}"/>
              </a:ext>
            </a:extLst>
          </p:cNvPr>
          <p:cNvSpPr txBox="1"/>
          <p:nvPr/>
        </p:nvSpPr>
        <p:spPr>
          <a:xfrm>
            <a:off x="6407099" y="2210937"/>
            <a:ext cx="1719618" cy="313898"/>
          </a:xfrm>
          <a:prstGeom prst="rect">
            <a:avLst/>
          </a:prstGeom>
          <a:noFill/>
        </p:spPr>
        <p:txBody>
          <a:bodyPr wrap="square" lIns="0" tIns="0" rIns="0" bIns="0" rtlCol="0">
            <a:spAutoFit/>
          </a:bodyPr>
          <a:lstStyle/>
          <a:p>
            <a:r>
              <a:rPr lang="en-US" sz="2000" dirty="0">
                <a:solidFill>
                  <a:schemeClr val="accent6">
                    <a:lumMod val="50000"/>
                  </a:schemeClr>
                </a:solidFill>
              </a:rPr>
              <a:t>Output Insights</a:t>
            </a:r>
            <a:endParaRPr lang="en-IN" sz="2000" dirty="0">
              <a:solidFill>
                <a:schemeClr val="accent6">
                  <a:lumMod val="50000"/>
                </a:schemeClr>
              </a:solidFill>
            </a:endParaRPr>
          </a:p>
        </p:txBody>
      </p:sp>
    </p:spTree>
    <p:extLst>
      <p:ext uri="{BB962C8B-B14F-4D97-AF65-F5344CB8AC3E}">
        <p14:creationId xmlns:p14="http://schemas.microsoft.com/office/powerpoint/2010/main" val="372903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Top Corners Rounded 14">
            <a:extLst>
              <a:ext uri="{FF2B5EF4-FFF2-40B4-BE49-F238E27FC236}">
                <a16:creationId xmlns:a16="http://schemas.microsoft.com/office/drawing/2014/main" id="{C3C0B849-7899-B144-7C97-6402918C0ABB}"/>
              </a:ext>
            </a:extLst>
          </p:cNvPr>
          <p:cNvSpPr/>
          <p:nvPr/>
        </p:nvSpPr>
        <p:spPr>
          <a:xfrm>
            <a:off x="816539" y="2464281"/>
            <a:ext cx="1729531" cy="414000"/>
          </a:xfrm>
          <a:prstGeom prst="round2SameRect">
            <a:avLst/>
          </a:prstGeom>
          <a:solidFill>
            <a:srgbClr val="1660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Top Corners Rounded 15">
            <a:extLst>
              <a:ext uri="{FF2B5EF4-FFF2-40B4-BE49-F238E27FC236}">
                <a16:creationId xmlns:a16="http://schemas.microsoft.com/office/drawing/2014/main" id="{6FAE100B-FED9-CEF7-81B4-22055D996088}"/>
              </a:ext>
            </a:extLst>
          </p:cNvPr>
          <p:cNvSpPr/>
          <p:nvPr/>
        </p:nvSpPr>
        <p:spPr>
          <a:xfrm>
            <a:off x="2556757" y="2464281"/>
            <a:ext cx="1719547" cy="414000"/>
          </a:xfrm>
          <a:prstGeom prst="round2SameRect">
            <a:avLst/>
          </a:prstGeom>
          <a:solidFill>
            <a:srgbClr val="1660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Top Corners Rounded 16">
            <a:extLst>
              <a:ext uri="{FF2B5EF4-FFF2-40B4-BE49-F238E27FC236}">
                <a16:creationId xmlns:a16="http://schemas.microsoft.com/office/drawing/2014/main" id="{F06C7F5F-0F3E-14F4-F629-EA32E28BC190}"/>
              </a:ext>
            </a:extLst>
          </p:cNvPr>
          <p:cNvSpPr/>
          <p:nvPr/>
        </p:nvSpPr>
        <p:spPr>
          <a:xfrm>
            <a:off x="4286992" y="2464281"/>
            <a:ext cx="1733019" cy="414000"/>
          </a:xfrm>
          <a:prstGeom prst="round2SameRect">
            <a:avLst/>
          </a:prstGeom>
          <a:solidFill>
            <a:srgbClr val="1660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937A041-FEE1-A6D9-0600-32B71274C4B4}"/>
              </a:ext>
            </a:extLst>
          </p:cNvPr>
          <p:cNvSpPr>
            <a:spLocks noGrp="1"/>
          </p:cNvSpPr>
          <p:nvPr>
            <p:ph type="title"/>
          </p:nvPr>
        </p:nvSpPr>
        <p:spPr>
          <a:xfrm>
            <a:off x="838200" y="365125"/>
            <a:ext cx="10515600" cy="1325563"/>
          </a:xfrm>
        </p:spPr>
        <p:txBody>
          <a:bodyPr/>
          <a:lstStyle/>
          <a:p>
            <a:r>
              <a:rPr lang="en-IN" dirty="0"/>
              <a:t>Reviewer </a:t>
            </a:r>
            <a:r>
              <a:rPr lang="en-IN" dirty="0" err="1"/>
              <a:t>Behavior</a:t>
            </a:r>
            <a:endParaRPr lang="en-IN" dirty="0"/>
          </a:p>
        </p:txBody>
      </p:sp>
      <p:graphicFrame>
        <p:nvGraphicFramePr>
          <p:cNvPr id="8" name="Content Placeholder 7">
            <a:extLst>
              <a:ext uri="{FF2B5EF4-FFF2-40B4-BE49-F238E27FC236}">
                <a16:creationId xmlns:a16="http://schemas.microsoft.com/office/drawing/2014/main" id="{61E72C73-82C2-AC38-C30A-EB66CBAC8379}"/>
              </a:ext>
            </a:extLst>
          </p:cNvPr>
          <p:cNvGraphicFramePr>
            <a:graphicFrameLocks noGrp="1"/>
          </p:cNvGraphicFramePr>
          <p:nvPr>
            <p:ph sz="half" idx="1"/>
          </p:nvPr>
        </p:nvGraphicFramePr>
        <p:xfrm>
          <a:off x="820928" y="2479018"/>
          <a:ext cx="5188020" cy="1655545"/>
        </p:xfrm>
        <a:graphic>
          <a:graphicData uri="http://schemas.openxmlformats.org/drawingml/2006/table">
            <a:tbl>
              <a:tblPr firstRow="1" bandRow="1">
                <a:tableStyleId>{5C22544A-7EE6-4342-B048-85BDC9FD1C3A}</a:tableStyleId>
              </a:tblPr>
              <a:tblGrid>
                <a:gridCol w="1729340">
                  <a:extLst>
                    <a:ext uri="{9D8B030D-6E8A-4147-A177-3AD203B41FA5}">
                      <a16:colId xmlns:a16="http://schemas.microsoft.com/office/drawing/2014/main" val="3194837707"/>
                    </a:ext>
                  </a:extLst>
                </a:gridCol>
                <a:gridCol w="1729340">
                  <a:extLst>
                    <a:ext uri="{9D8B030D-6E8A-4147-A177-3AD203B41FA5}">
                      <a16:colId xmlns:a16="http://schemas.microsoft.com/office/drawing/2014/main" val="2136299360"/>
                    </a:ext>
                  </a:extLst>
                </a:gridCol>
                <a:gridCol w="1729340">
                  <a:extLst>
                    <a:ext uri="{9D8B030D-6E8A-4147-A177-3AD203B41FA5}">
                      <a16:colId xmlns:a16="http://schemas.microsoft.com/office/drawing/2014/main" val="3100223802"/>
                    </a:ext>
                  </a:extLst>
                </a:gridCol>
              </a:tblGrid>
              <a:tr h="417715">
                <a:tc>
                  <a:txBody>
                    <a:bodyPr/>
                    <a:lstStyle/>
                    <a:p>
                      <a:pPr algn="l"/>
                      <a:r>
                        <a:rPr lang="en-IN" sz="1400" dirty="0">
                          <a:solidFill>
                            <a:schemeClr val="bg1"/>
                          </a:solidFill>
                        </a:rPr>
                        <a:t>Reviewer ID</a:t>
                      </a:r>
                    </a:p>
                  </a:txBody>
                  <a:tcPr marL="72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a:solidFill>
                            <a:schemeClr val="bg1"/>
                          </a:solidFill>
                        </a:rPr>
                        <a:t>Reviews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err="1">
                          <a:solidFill>
                            <a:schemeClr val="bg1"/>
                          </a:solidFill>
                        </a:rPr>
                        <a:t>Avg</a:t>
                      </a:r>
                      <a:r>
                        <a:rPr lang="en-IN" sz="1400" dirty="0">
                          <a:solidFill>
                            <a:schemeClr val="bg1"/>
                          </a:solidFill>
                        </a:rPr>
                        <a:t> Rating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6058682"/>
                  </a:ext>
                </a:extLst>
              </a:tr>
              <a:tr h="247566">
                <a:tc>
                  <a:txBody>
                    <a:bodyPr/>
                    <a:lstStyle/>
                    <a:p>
                      <a:pPr algn="l"/>
                      <a:r>
                        <a:rPr lang="en-IN" sz="1400" dirty="0">
                          <a:solidFill>
                            <a:sysClr val="windowText" lastClr="000000"/>
                          </a:solidFill>
                        </a:rPr>
                        <a:t>A3OXHLG6DIBRW8</a:t>
                      </a:r>
                    </a:p>
                  </a:txBody>
                  <a:tcPr marL="7200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a:solidFill>
                            <a:sysClr val="windowText" lastClr="000000"/>
                          </a:solidFill>
                        </a:rPr>
                        <a:t>448</a:t>
                      </a:r>
                    </a:p>
                  </a:txBody>
                  <a:tcPr marL="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a:solidFill>
                            <a:sysClr val="windowText" lastClr="000000"/>
                          </a:solidFill>
                        </a:rPr>
                        <a:t>4.54</a:t>
                      </a:r>
                    </a:p>
                  </a:txBody>
                  <a:tcPr marL="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5183520"/>
                  </a:ext>
                </a:extLst>
              </a:tr>
              <a:tr h="247566">
                <a:tc>
                  <a:txBody>
                    <a:bodyPr/>
                    <a:lstStyle/>
                    <a:p>
                      <a:pPr algn="l"/>
                      <a:r>
                        <a:rPr lang="en-IN" sz="1400" dirty="0">
                          <a:solidFill>
                            <a:sysClr val="windowText" lastClr="000000"/>
                          </a:solidFill>
                        </a:rPr>
                        <a:t>A1YUL9PCJR3JTY</a:t>
                      </a:r>
                    </a:p>
                  </a:txBody>
                  <a:tcPr marL="7200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kern="1200" dirty="0">
                          <a:solidFill>
                            <a:sysClr val="windowText" lastClr="000000"/>
                          </a:solidFill>
                          <a:effectLst/>
                          <a:latin typeface="+mn-lt"/>
                          <a:ea typeface="+mn-ea"/>
                          <a:cs typeface="+mn-cs"/>
                        </a:rPr>
                        <a:t>421</a:t>
                      </a:r>
                      <a:endParaRPr lang="en-IN" sz="1400" dirty="0">
                        <a:solidFill>
                          <a:sysClr val="windowText" lastClr="000000"/>
                        </a:solidFill>
                      </a:endParaRPr>
                    </a:p>
                  </a:txBody>
                  <a:tcPr marL="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a:solidFill>
                            <a:sysClr val="windowText" lastClr="000000"/>
                          </a:solidFill>
                        </a:rPr>
                        <a:t>4.49</a:t>
                      </a:r>
                    </a:p>
                  </a:txBody>
                  <a:tcPr marL="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3163794"/>
                  </a:ext>
                </a:extLst>
              </a:tr>
              <a:tr h="247566">
                <a:tc>
                  <a:txBody>
                    <a:bodyPr/>
                    <a:lstStyle/>
                    <a:p>
                      <a:pPr algn="l"/>
                      <a:r>
                        <a:rPr lang="en-IN" sz="1400" dirty="0">
                          <a:solidFill>
                            <a:sysClr val="windowText" lastClr="000000"/>
                          </a:solidFill>
                        </a:rPr>
                        <a:t>AY12DBB0U420B</a:t>
                      </a:r>
                    </a:p>
                  </a:txBody>
                  <a:tcPr marL="7200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kern="1200" dirty="0">
                          <a:solidFill>
                            <a:sysClr val="windowText" lastClr="000000"/>
                          </a:solidFill>
                          <a:effectLst/>
                          <a:latin typeface="+mn-lt"/>
                          <a:ea typeface="+mn-ea"/>
                          <a:cs typeface="+mn-cs"/>
                        </a:rPr>
                        <a:t>389</a:t>
                      </a:r>
                      <a:endParaRPr lang="en-IN" sz="1400" dirty="0">
                        <a:solidFill>
                          <a:sysClr val="windowText" lastClr="000000"/>
                        </a:solidFill>
                      </a:endParaRPr>
                    </a:p>
                  </a:txBody>
                  <a:tcPr marL="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a:solidFill>
                            <a:sysClr val="windowText" lastClr="000000"/>
                          </a:solidFill>
                        </a:rPr>
                        <a:t>4.65</a:t>
                      </a:r>
                    </a:p>
                  </a:txBody>
                  <a:tcPr marL="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3868706"/>
                  </a:ext>
                </a:extLst>
              </a:tr>
              <a:tr h="247566">
                <a:tc>
                  <a:txBody>
                    <a:bodyPr/>
                    <a:lstStyle/>
                    <a:p>
                      <a:pPr algn="l"/>
                      <a:r>
                        <a:rPr lang="en-IN" sz="1400" dirty="0">
                          <a:solidFill>
                            <a:sysClr val="windowText" lastClr="000000"/>
                          </a:solidFill>
                        </a:rPr>
                        <a:t>A281NPSIMI1C2R</a:t>
                      </a:r>
                    </a:p>
                  </a:txBody>
                  <a:tcPr marL="7200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kern="1200" dirty="0">
                          <a:solidFill>
                            <a:sysClr val="windowText" lastClr="000000"/>
                          </a:solidFill>
                          <a:effectLst/>
                          <a:latin typeface="+mn-lt"/>
                          <a:ea typeface="+mn-ea"/>
                          <a:cs typeface="+mn-cs"/>
                        </a:rPr>
                        <a:t>365</a:t>
                      </a:r>
                      <a:endParaRPr lang="en-IN" sz="1400" dirty="0">
                        <a:solidFill>
                          <a:sysClr val="windowText" lastClr="000000"/>
                        </a:solidFill>
                      </a:endParaRPr>
                    </a:p>
                  </a:txBody>
                  <a:tcPr marL="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a:solidFill>
                            <a:sysClr val="windowText" lastClr="000000"/>
                          </a:solidFill>
                        </a:rPr>
                        <a:t>4.84</a:t>
                      </a:r>
                    </a:p>
                  </a:txBody>
                  <a:tcPr marL="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6537764"/>
                  </a:ext>
                </a:extLst>
              </a:tr>
              <a:tr h="247566">
                <a:tc>
                  <a:txBody>
                    <a:bodyPr/>
                    <a:lstStyle/>
                    <a:p>
                      <a:pPr algn="l"/>
                      <a:r>
                        <a:rPr lang="en-IN" sz="1400" dirty="0">
                          <a:solidFill>
                            <a:sysClr val="windowText" lastClr="000000"/>
                          </a:solidFill>
                        </a:rPr>
                        <a:t>A1Z54EM24Y40LL</a:t>
                      </a:r>
                    </a:p>
                  </a:txBody>
                  <a:tcPr marL="7200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kern="1200" dirty="0">
                          <a:solidFill>
                            <a:sysClr val="windowText" lastClr="000000"/>
                          </a:solidFill>
                          <a:effectLst/>
                          <a:latin typeface="+mn-lt"/>
                          <a:ea typeface="+mn-ea"/>
                          <a:cs typeface="+mn-cs"/>
                        </a:rPr>
                        <a:t>256</a:t>
                      </a:r>
                      <a:endParaRPr lang="en-IN" sz="1400" dirty="0">
                        <a:solidFill>
                          <a:sysClr val="windowText" lastClr="000000"/>
                        </a:solidFill>
                      </a:endParaRPr>
                    </a:p>
                  </a:txBody>
                  <a:tcPr marL="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a:solidFill>
                            <a:sysClr val="windowText" lastClr="000000"/>
                          </a:solidFill>
                        </a:rPr>
                        <a:t>4.45</a:t>
                      </a:r>
                    </a:p>
                  </a:txBody>
                  <a:tcPr marL="0" marR="0" marT="0" marB="0" anchor="ctr">
                    <a:lnL w="9525" cap="flat" cmpd="sng" algn="ctr">
                      <a:solidFill>
                        <a:schemeClr val="bg1">
                          <a:lumMod val="50000"/>
                        </a:schemeClr>
                      </a:solidFill>
                      <a:prstDash val="sysDot"/>
                      <a:round/>
                      <a:headEnd type="none" w="med" len="med"/>
                      <a:tailEnd type="none" w="med" len="med"/>
                    </a:lnL>
                    <a:lnR w="9525" cap="flat" cmpd="sng" algn="ctr">
                      <a:solidFill>
                        <a:schemeClr val="bg1">
                          <a:lumMod val="50000"/>
                        </a:schemeClr>
                      </a:solidFill>
                      <a:prstDash val="sysDot"/>
                      <a:round/>
                      <a:headEnd type="none" w="med" len="med"/>
                      <a:tailEnd type="none" w="med" len="med"/>
                    </a:lnR>
                    <a:lnT w="9525" cap="flat" cmpd="sng" algn="ctr">
                      <a:solidFill>
                        <a:schemeClr val="bg1">
                          <a:lumMod val="50000"/>
                        </a:schemeClr>
                      </a:solidFill>
                      <a:prstDash val="sysDot"/>
                      <a:round/>
                      <a:headEnd type="none" w="med" len="med"/>
                      <a:tailEnd type="none" w="med" len="med"/>
                    </a:lnT>
                    <a:lnB w="9525"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6251895"/>
                  </a:ext>
                </a:extLst>
              </a:tr>
            </a:tbl>
          </a:graphicData>
        </a:graphic>
      </p:graphicFrame>
      <p:sp>
        <p:nvSpPr>
          <p:cNvPr id="11" name="Content Placeholder 10">
            <a:extLst>
              <a:ext uri="{FF2B5EF4-FFF2-40B4-BE49-F238E27FC236}">
                <a16:creationId xmlns:a16="http://schemas.microsoft.com/office/drawing/2014/main" id="{8296C9AF-8637-D780-7133-23D2364B1754}"/>
              </a:ext>
            </a:extLst>
          </p:cNvPr>
          <p:cNvSpPr>
            <a:spLocks noGrp="1"/>
          </p:cNvSpPr>
          <p:nvPr>
            <p:ph sz="half" idx="2"/>
          </p:nvPr>
        </p:nvSpPr>
        <p:spPr>
          <a:xfrm>
            <a:off x="6354305" y="1841954"/>
            <a:ext cx="5015824" cy="1929946"/>
          </a:xfrm>
        </p:spPr>
        <p:txBody>
          <a:bodyPr lIns="72000" tIns="0" rIns="0" bIns="0"/>
          <a:lstStyle/>
          <a:p>
            <a:pPr marL="0" indent="0">
              <a:buNone/>
            </a:pPr>
            <a:r>
              <a:rPr lang="en-IN" sz="1600" dirty="0">
                <a:solidFill>
                  <a:srgbClr val="2A4B48"/>
                </a:solidFill>
              </a:rPr>
              <a:t>Topics Extracted:</a:t>
            </a:r>
          </a:p>
          <a:p>
            <a:r>
              <a:rPr lang="en-IN" sz="1400" dirty="0"/>
              <a:t>dog, food, treats, loves, puppy</a:t>
            </a:r>
          </a:p>
          <a:p>
            <a:r>
              <a:rPr lang="en-IN" sz="1400" dirty="0" err="1"/>
              <a:t>flavor</a:t>
            </a:r>
            <a:r>
              <a:rPr lang="en-IN" sz="1400" dirty="0"/>
              <a:t>, taste, coffee, like, love</a:t>
            </a:r>
          </a:p>
          <a:p>
            <a:r>
              <a:rPr lang="en-IN" sz="1400" dirty="0"/>
              <a:t>price, order, amazon, product, ship</a:t>
            </a:r>
          </a:p>
          <a:p>
            <a:r>
              <a:rPr lang="en-IN" sz="1400" dirty="0"/>
              <a:t>bar, protein, snack, sugar, energy</a:t>
            </a:r>
          </a:p>
          <a:p>
            <a:r>
              <a:rPr lang="en-IN" sz="1400" dirty="0"/>
              <a:t>tea, green, </a:t>
            </a:r>
            <a:r>
              <a:rPr lang="en-IN" sz="1400" dirty="0" err="1"/>
              <a:t>flavor</a:t>
            </a:r>
            <a:r>
              <a:rPr lang="en-IN" sz="1400" dirty="0"/>
              <a:t>, bags, caffeine</a:t>
            </a:r>
          </a:p>
          <a:p>
            <a:pPr marL="0" indent="0">
              <a:buNone/>
            </a:pPr>
            <a:endParaRPr lang="en-IN" dirty="0"/>
          </a:p>
        </p:txBody>
      </p:sp>
      <p:sp>
        <p:nvSpPr>
          <p:cNvPr id="13" name="TextBox 12">
            <a:extLst>
              <a:ext uri="{FF2B5EF4-FFF2-40B4-BE49-F238E27FC236}">
                <a16:creationId xmlns:a16="http://schemas.microsoft.com/office/drawing/2014/main" id="{1C90DC03-FC08-6631-7701-BA716BEA0F33}"/>
              </a:ext>
            </a:extLst>
          </p:cNvPr>
          <p:cNvSpPr txBox="1"/>
          <p:nvPr/>
        </p:nvSpPr>
        <p:spPr>
          <a:xfrm>
            <a:off x="838200" y="1825625"/>
            <a:ext cx="5180400" cy="430887"/>
          </a:xfrm>
          <a:prstGeom prst="rect">
            <a:avLst/>
          </a:prstGeom>
          <a:noFill/>
        </p:spPr>
        <p:txBody>
          <a:bodyPr wrap="square" lIns="0" tIns="0" rIns="0" bIns="0" rtlCol="0">
            <a:spAutoFit/>
          </a:bodyPr>
          <a:lstStyle/>
          <a:p>
            <a:r>
              <a:rPr lang="en-US" sz="1400" dirty="0"/>
              <a:t>We identified the most active reviewers by counting reviews per user. The top reviewers in our dataset include:</a:t>
            </a:r>
            <a:endParaRPr lang="en-IN" sz="1400" dirty="0"/>
          </a:p>
        </p:txBody>
      </p:sp>
      <p:sp>
        <p:nvSpPr>
          <p:cNvPr id="14" name="TextBox 13">
            <a:extLst>
              <a:ext uri="{FF2B5EF4-FFF2-40B4-BE49-F238E27FC236}">
                <a16:creationId xmlns:a16="http://schemas.microsoft.com/office/drawing/2014/main" id="{EBC80C17-78ED-0A3F-F1B0-06EC38911B6F}"/>
              </a:ext>
            </a:extLst>
          </p:cNvPr>
          <p:cNvSpPr txBox="1"/>
          <p:nvPr/>
        </p:nvSpPr>
        <p:spPr>
          <a:xfrm>
            <a:off x="838200" y="4357070"/>
            <a:ext cx="5180400" cy="1723549"/>
          </a:xfrm>
          <a:prstGeom prst="rect">
            <a:avLst/>
          </a:prstGeom>
          <a:noFill/>
        </p:spPr>
        <p:txBody>
          <a:bodyPr wrap="square" lIns="0" tIns="0" rIns="0" bIns="0" rtlCol="0">
            <a:spAutoFit/>
          </a:bodyPr>
          <a:lstStyle/>
          <a:p>
            <a:r>
              <a:rPr lang="en-US" sz="1400" dirty="0"/>
              <a:t>Each of these prolific reviewers tends to give very high scores (above 4.4 on average). Interestingly, one reviewer (A3TVZM3ZIXG8YW) made 199 reviews with an average rating of only 1.0 (i.e. consistently negative). This suggests that some users post many low-rated reviews, perhaps reflecting dissatisfaction or a critical stance. Overall, active reviewers typically rate products positively, consistent with the general sentiment trend. The average rating per reviewer is usually high – another example of the bias toward positive feedback.</a:t>
            </a:r>
            <a:endParaRPr lang="en-IN" sz="1400" dirty="0"/>
          </a:p>
        </p:txBody>
      </p:sp>
      <p:graphicFrame>
        <p:nvGraphicFramePr>
          <p:cNvPr id="25" name="Chart 24">
            <a:extLst>
              <a:ext uri="{FF2B5EF4-FFF2-40B4-BE49-F238E27FC236}">
                <a16:creationId xmlns:a16="http://schemas.microsoft.com/office/drawing/2014/main" id="{76F4B63C-80F2-27B2-BA00-9F4D79B187B8}"/>
              </a:ext>
            </a:extLst>
          </p:cNvPr>
          <p:cNvGraphicFramePr/>
          <p:nvPr/>
        </p:nvGraphicFramePr>
        <p:xfrm>
          <a:off x="6354131" y="3735092"/>
          <a:ext cx="5010555" cy="2508062"/>
        </p:xfrm>
        <a:graphic>
          <a:graphicData uri="http://schemas.openxmlformats.org/drawingml/2006/chart">
            <c:chart xmlns:c="http://schemas.openxmlformats.org/drawingml/2006/chart" xmlns:r="http://schemas.openxmlformats.org/officeDocument/2006/relationships" r:id="rId3"/>
          </a:graphicData>
        </a:graphic>
      </p:graphicFrame>
      <p:sp>
        <p:nvSpPr>
          <p:cNvPr id="29" name="Cylinder 28">
            <a:extLst>
              <a:ext uri="{FF2B5EF4-FFF2-40B4-BE49-F238E27FC236}">
                <a16:creationId xmlns:a16="http://schemas.microsoft.com/office/drawing/2014/main" id="{DB2702C5-9C51-07DF-BC2A-67BBDDD6F0A8}"/>
              </a:ext>
            </a:extLst>
          </p:cNvPr>
          <p:cNvSpPr/>
          <p:nvPr/>
        </p:nvSpPr>
        <p:spPr>
          <a:xfrm>
            <a:off x="6096000" y="1766807"/>
            <a:ext cx="196312" cy="4448014"/>
          </a:xfrm>
          <a:prstGeom prst="can">
            <a:avLst/>
          </a:prstGeom>
          <a:gradFill>
            <a:gsLst>
              <a:gs pos="0">
                <a:srgbClr val="F0F8FD"/>
              </a:gs>
              <a:gs pos="74000">
                <a:srgbClr val="A2D8F0"/>
              </a:gs>
            </a:gsLst>
            <a:path path="circle">
              <a:fillToRect l="50000" t="50000" r="50000" b="5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783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545572-28F8-74F8-8264-269338ED67DA}"/>
              </a:ext>
            </a:extLst>
          </p:cNvPr>
          <p:cNvSpPr/>
          <p:nvPr/>
        </p:nvSpPr>
        <p:spPr>
          <a:xfrm>
            <a:off x="811659" y="4340647"/>
            <a:ext cx="10561834" cy="1844396"/>
          </a:xfrm>
          <a:prstGeom prst="rect">
            <a:avLst/>
          </a:prstGeom>
          <a:solidFill>
            <a:srgbClr val="E2F0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Title 2">
            <a:extLst>
              <a:ext uri="{FF2B5EF4-FFF2-40B4-BE49-F238E27FC236}">
                <a16:creationId xmlns:a16="http://schemas.microsoft.com/office/drawing/2014/main" id="{FB90E319-A917-EC39-AFC6-CB2CD5FB2955}"/>
              </a:ext>
            </a:extLst>
          </p:cNvPr>
          <p:cNvSpPr>
            <a:spLocks noGrp="1"/>
          </p:cNvSpPr>
          <p:nvPr>
            <p:ph type="title"/>
          </p:nvPr>
        </p:nvSpPr>
        <p:spPr>
          <a:xfrm>
            <a:off x="831358" y="365125"/>
            <a:ext cx="10515600" cy="1325563"/>
          </a:xfrm>
        </p:spPr>
        <p:txBody>
          <a:bodyPr>
            <a:normAutofit/>
          </a:bodyPr>
          <a:lstStyle/>
          <a:p>
            <a:r>
              <a:rPr lang="en-IN" dirty="0"/>
              <a:t>Time-Based Trends</a:t>
            </a:r>
          </a:p>
        </p:txBody>
      </p:sp>
      <p:sp>
        <p:nvSpPr>
          <p:cNvPr id="4" name="Content Placeholder 3">
            <a:extLst>
              <a:ext uri="{FF2B5EF4-FFF2-40B4-BE49-F238E27FC236}">
                <a16:creationId xmlns:a16="http://schemas.microsoft.com/office/drawing/2014/main" id="{64845AF9-15BD-5D27-60B6-AEEA10C04278}"/>
              </a:ext>
            </a:extLst>
          </p:cNvPr>
          <p:cNvSpPr>
            <a:spLocks noGrp="1"/>
          </p:cNvSpPr>
          <p:nvPr>
            <p:ph sz="half" idx="4294967295"/>
          </p:nvPr>
        </p:nvSpPr>
        <p:spPr>
          <a:xfrm>
            <a:off x="818509" y="4482009"/>
            <a:ext cx="10548135" cy="1561672"/>
          </a:xfrm>
        </p:spPr>
        <p:txBody>
          <a:bodyPr lIns="0" tIns="0" rIns="0" bIns="0">
            <a:noAutofit/>
          </a:bodyPr>
          <a:lstStyle/>
          <a:p>
            <a:pPr marL="0" indent="0" algn="ctr">
              <a:spcBef>
                <a:spcPts val="600"/>
              </a:spcBef>
              <a:buNone/>
            </a:pPr>
            <a:r>
              <a:rPr lang="en-US" sz="1200" dirty="0"/>
              <a:t>Review volume has grown dramatically over time. The number of reviews per year from 1999–2012. Growth is exponential: only a few reviews appear in 2000–2005, but by 2010+ we see tens of thousands of reviews per year. This reflects Amazon’s expansion and increased adoption of online reviews.</a:t>
            </a:r>
          </a:p>
          <a:p>
            <a:pPr marL="0" indent="0" algn="ctr">
              <a:spcBef>
                <a:spcPts val="600"/>
              </a:spcBef>
              <a:buNone/>
            </a:pPr>
            <a:r>
              <a:rPr lang="en-US" sz="1200" dirty="0"/>
              <a:t>We also examined seasonality by month (aggregated across all years). The total reviews by month-of-year. Some variation is apparent: review counts dip in late spring/early summer (April–June) and spike in late summer/fall (September–October). For example, September and October have the highest review volumes, whereas February and November are relatively low. These seasonal patterns could correspond to shopping cycles or product release schedules, but overall reviews are posted year-round without a very sharp holiday spike.</a:t>
            </a:r>
          </a:p>
          <a:p>
            <a:pPr marL="0" indent="0" algn="ctr">
              <a:spcBef>
                <a:spcPts val="600"/>
              </a:spcBef>
              <a:buNone/>
            </a:pPr>
            <a:r>
              <a:rPr lang="en-US" sz="1200" dirty="0"/>
              <a:t>Amazon reviews skew 65% positive</a:t>
            </a:r>
          </a:p>
          <a:p>
            <a:pPr marL="0" indent="0" algn="ctr">
              <a:spcBef>
                <a:spcPts val="0"/>
              </a:spcBef>
              <a:buNone/>
            </a:pPr>
            <a:r>
              <a:rPr lang="en-US" sz="1200" dirty="0"/>
              <a:t>Twitter posts more neutral or critical (only 42% positive)</a:t>
            </a:r>
          </a:p>
        </p:txBody>
      </p:sp>
      <p:graphicFrame>
        <p:nvGraphicFramePr>
          <p:cNvPr id="9" name="Content Placeholder 8">
            <a:extLst>
              <a:ext uri="{FF2B5EF4-FFF2-40B4-BE49-F238E27FC236}">
                <a16:creationId xmlns:a16="http://schemas.microsoft.com/office/drawing/2014/main" id="{66D57970-DE1F-8329-628B-54D83ABFBB81}"/>
              </a:ext>
            </a:extLst>
          </p:cNvPr>
          <p:cNvGraphicFramePr>
            <a:graphicFrameLocks noGrp="1"/>
          </p:cNvGraphicFramePr>
          <p:nvPr>
            <p:ph sz="half" idx="4294967295"/>
          </p:nvPr>
        </p:nvGraphicFramePr>
        <p:xfrm>
          <a:off x="828764" y="1829416"/>
          <a:ext cx="10513923" cy="23725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3190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C435-DEAE-AAF4-E454-A3754DAE50B3}"/>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FBD3B000-C882-D9CA-A5CB-1D0ACEE8BCE6}"/>
              </a:ext>
            </a:extLst>
          </p:cNvPr>
          <p:cNvGrpSpPr/>
          <p:nvPr/>
        </p:nvGrpSpPr>
        <p:grpSpPr>
          <a:xfrm>
            <a:off x="1366130" y="2428726"/>
            <a:ext cx="9459740" cy="2000548"/>
            <a:chOff x="2481484" y="1949450"/>
            <a:chExt cx="9459740" cy="2000548"/>
          </a:xfrm>
        </p:grpSpPr>
        <p:sp>
          <p:nvSpPr>
            <p:cNvPr id="18" name="E">
              <a:extLst>
                <a:ext uri="{FF2B5EF4-FFF2-40B4-BE49-F238E27FC236}">
                  <a16:creationId xmlns:a16="http://schemas.microsoft.com/office/drawing/2014/main" id="{93766B5D-1F11-ABE2-FA08-87C63DDC8B4B}"/>
                </a:ext>
              </a:extLst>
            </p:cNvPr>
            <p:cNvSpPr txBox="1"/>
            <p:nvPr/>
          </p:nvSpPr>
          <p:spPr>
            <a:xfrm>
              <a:off x="3532812" y="194945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H</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19" name="M">
              <a:extLst>
                <a:ext uri="{FF2B5EF4-FFF2-40B4-BE49-F238E27FC236}">
                  <a16:creationId xmlns:a16="http://schemas.microsoft.com/office/drawing/2014/main" id="{4AD98B16-AA52-287A-6BEA-C0791C3F6FFD}"/>
                </a:ext>
              </a:extLst>
            </p:cNvPr>
            <p:cNvSpPr txBox="1"/>
            <p:nvPr/>
          </p:nvSpPr>
          <p:spPr>
            <a:xfrm>
              <a:off x="8894596" y="194945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O</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0" name="O">
              <a:extLst>
                <a:ext uri="{FF2B5EF4-FFF2-40B4-BE49-F238E27FC236}">
                  <a16:creationId xmlns:a16="http://schemas.microsoft.com/office/drawing/2014/main" id="{F9CBD46E-DAC9-CA2E-F508-415315CB51E6}"/>
                </a:ext>
              </a:extLst>
            </p:cNvPr>
            <p:cNvSpPr txBox="1"/>
            <p:nvPr/>
          </p:nvSpPr>
          <p:spPr>
            <a:xfrm>
              <a:off x="6734072" y="194945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K</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1" name="C">
              <a:extLst>
                <a:ext uri="{FF2B5EF4-FFF2-40B4-BE49-F238E27FC236}">
                  <a16:creationId xmlns:a16="http://schemas.microsoft.com/office/drawing/2014/main" id="{EC4013DE-7378-9FE2-64B6-8075E6877DEE}"/>
                </a:ext>
              </a:extLst>
            </p:cNvPr>
            <p:cNvSpPr txBox="1"/>
            <p:nvPr/>
          </p:nvSpPr>
          <p:spPr>
            <a:xfrm>
              <a:off x="5648082" y="194945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N</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2" name="L">
              <a:extLst>
                <a:ext uri="{FF2B5EF4-FFF2-40B4-BE49-F238E27FC236}">
                  <a16:creationId xmlns:a16="http://schemas.microsoft.com/office/drawing/2014/main" id="{E3814B02-A30C-733B-297D-2C9E941F30D3}"/>
                </a:ext>
              </a:extLst>
            </p:cNvPr>
            <p:cNvSpPr txBox="1"/>
            <p:nvPr/>
          </p:nvSpPr>
          <p:spPr>
            <a:xfrm>
              <a:off x="4603621" y="194945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A</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3" name="E">
              <a:extLst>
                <a:ext uri="{FF2B5EF4-FFF2-40B4-BE49-F238E27FC236}">
                  <a16:creationId xmlns:a16="http://schemas.microsoft.com/office/drawing/2014/main" id="{0C380D66-6388-6D83-567B-C16069ED5544}"/>
                </a:ext>
              </a:extLst>
            </p:cNvPr>
            <p:cNvSpPr txBox="1"/>
            <p:nvPr/>
          </p:nvSpPr>
          <p:spPr>
            <a:xfrm>
              <a:off x="8164675" y="194945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Y</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4" name="W">
              <a:extLst>
                <a:ext uri="{FF2B5EF4-FFF2-40B4-BE49-F238E27FC236}">
                  <a16:creationId xmlns:a16="http://schemas.microsoft.com/office/drawing/2014/main" id="{8BC25A0C-8462-6DB9-50D5-8F424D2A7E99}"/>
                </a:ext>
              </a:extLst>
            </p:cNvPr>
            <p:cNvSpPr txBox="1"/>
            <p:nvPr/>
          </p:nvSpPr>
          <p:spPr>
            <a:xfrm>
              <a:off x="2481484" y="194945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T</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sp>
          <p:nvSpPr>
            <p:cNvPr id="2" name="M">
              <a:extLst>
                <a:ext uri="{FF2B5EF4-FFF2-40B4-BE49-F238E27FC236}">
                  <a16:creationId xmlns:a16="http://schemas.microsoft.com/office/drawing/2014/main" id="{2BC829A4-5065-B36D-3DE4-8F5BF26F88CD}"/>
                </a:ext>
              </a:extLst>
            </p:cNvPr>
            <p:cNvSpPr txBox="1"/>
            <p:nvPr/>
          </p:nvSpPr>
          <p:spPr>
            <a:xfrm>
              <a:off x="9939624" y="1949450"/>
              <a:ext cx="2001600" cy="2000548"/>
            </a:xfrm>
            <a:prstGeom prst="rect">
              <a:avLst/>
            </a:prstGeom>
            <a:noFill/>
          </p:spPr>
          <p:txBody>
            <a:bodyPr wrap="square" lIns="0" tIns="0" rIns="0" bIns="0" rtlCol="0">
              <a:spAutoFit/>
            </a:bodyPr>
            <a:lstStyle/>
            <a:p>
              <a:pPr algn="ctr"/>
              <a:r>
                <a:rPr lang="en-US"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rPr>
                <a:t>U</a:t>
              </a:r>
              <a:endParaRPr lang="en-IN" sz="13000" dirty="0">
                <a:gradFill>
                  <a:gsLst>
                    <a:gs pos="0">
                      <a:schemeClr val="bg1"/>
                    </a:gs>
                    <a:gs pos="74000">
                      <a:schemeClr val="bg1"/>
                    </a:gs>
                  </a:gsLst>
                  <a:path path="circle">
                    <a:fillToRect l="50000" t="50000" r="50000" b="50000"/>
                  </a:path>
                </a:gradFill>
                <a:effectLst>
                  <a:outerShdw blurRad="190500" dist="190500" algn="l" rotWithShape="0">
                    <a:prstClr val="black">
                      <a:alpha val="55000"/>
                    </a:prstClr>
                  </a:outerShdw>
                </a:effectLst>
                <a:latin typeface="Montserrat Black" panose="00000A00000000000000" pitchFamily="2" charset="0"/>
              </a:endParaRPr>
            </a:p>
          </p:txBody>
        </p:sp>
      </p:grpSp>
      <p:sp useBgFill="1">
        <p:nvSpPr>
          <p:cNvPr id="5" name="Right Triangle 4">
            <a:extLst>
              <a:ext uri="{FF2B5EF4-FFF2-40B4-BE49-F238E27FC236}">
                <a16:creationId xmlns:a16="http://schemas.microsoft.com/office/drawing/2014/main" id="{2D2073EB-1705-8388-4534-7D88FC8831C1}"/>
              </a:ext>
            </a:extLst>
          </p:cNvPr>
          <p:cNvSpPr/>
          <p:nvPr/>
        </p:nvSpPr>
        <p:spPr>
          <a:xfrm flipV="1">
            <a:off x="0" y="-1"/>
            <a:ext cx="12192000" cy="5181600"/>
          </a:xfrm>
          <a:custGeom>
            <a:avLst/>
            <a:gdLst>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9988 h 5189988"/>
              <a:gd name="connsiteX1" fmla="*/ 0 w 12192000"/>
              <a:gd name="connsiteY1" fmla="*/ 8388 h 5189988"/>
              <a:gd name="connsiteX2" fmla="*/ 12192000 w 12192000"/>
              <a:gd name="connsiteY2" fmla="*/ 5189988 h 5189988"/>
              <a:gd name="connsiteX3" fmla="*/ 0 w 12192000"/>
              <a:gd name="connsiteY3" fmla="*/ 5189988 h 5189988"/>
              <a:gd name="connsiteX0" fmla="*/ 0 w 12192000"/>
              <a:gd name="connsiteY0" fmla="*/ 5189561 h 5189561"/>
              <a:gd name="connsiteX1" fmla="*/ 0 w 12192000"/>
              <a:gd name="connsiteY1" fmla="*/ 7961 h 5189561"/>
              <a:gd name="connsiteX2" fmla="*/ 12192000 w 12192000"/>
              <a:gd name="connsiteY2" fmla="*/ 5189561 h 5189561"/>
              <a:gd name="connsiteX3" fmla="*/ 0 w 12192000"/>
              <a:gd name="connsiteY3" fmla="*/ 5189561 h 5189561"/>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Lst>
            <a:ahLst/>
            <a:cxnLst>
              <a:cxn ang="0">
                <a:pos x="connsiteX0" y="connsiteY0"/>
              </a:cxn>
              <a:cxn ang="0">
                <a:pos x="connsiteX1" y="connsiteY1"/>
              </a:cxn>
              <a:cxn ang="0">
                <a:pos x="connsiteX2" y="connsiteY2"/>
              </a:cxn>
              <a:cxn ang="0">
                <a:pos x="connsiteX3" y="connsiteY3"/>
              </a:cxn>
            </a:cxnLst>
            <a:rect l="l" t="t" r="r" b="b"/>
            <a:pathLst>
              <a:path w="12192000" h="5181600">
                <a:moveTo>
                  <a:pt x="0" y="5181600"/>
                </a:moveTo>
                <a:lnTo>
                  <a:pt x="0" y="0"/>
                </a:lnTo>
                <a:cubicBezTo>
                  <a:pt x="6101348" y="26737"/>
                  <a:pt x="7454231" y="4593390"/>
                  <a:pt x="12192000" y="5181600"/>
                </a:cubicBezTo>
                <a:lnTo>
                  <a:pt x="0" y="5181600"/>
                </a:lnTo>
                <a:close/>
              </a:path>
            </a:pathLst>
          </a:custGeom>
          <a:ln>
            <a:noFill/>
          </a:ln>
          <a:effectLst>
            <a:outerShdw blurRad="635000" dist="152400" dir="2700000" algn="t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useBgFill="1">
        <p:nvSpPr>
          <p:cNvPr id="6" name="Right Triangle 4">
            <a:extLst>
              <a:ext uri="{FF2B5EF4-FFF2-40B4-BE49-F238E27FC236}">
                <a16:creationId xmlns:a16="http://schemas.microsoft.com/office/drawing/2014/main" id="{EF5C2E94-E636-4E40-4DF7-7292FB927C30}"/>
              </a:ext>
            </a:extLst>
          </p:cNvPr>
          <p:cNvSpPr/>
          <p:nvPr/>
        </p:nvSpPr>
        <p:spPr>
          <a:xfrm flipH="1">
            <a:off x="0" y="1676400"/>
            <a:ext cx="12192000" cy="5181600"/>
          </a:xfrm>
          <a:custGeom>
            <a:avLst/>
            <a:gdLst>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9988 h 5189988"/>
              <a:gd name="connsiteX1" fmla="*/ 0 w 12192000"/>
              <a:gd name="connsiteY1" fmla="*/ 8388 h 5189988"/>
              <a:gd name="connsiteX2" fmla="*/ 12192000 w 12192000"/>
              <a:gd name="connsiteY2" fmla="*/ 5189988 h 5189988"/>
              <a:gd name="connsiteX3" fmla="*/ 0 w 12192000"/>
              <a:gd name="connsiteY3" fmla="*/ 5189988 h 5189988"/>
              <a:gd name="connsiteX0" fmla="*/ 0 w 12192000"/>
              <a:gd name="connsiteY0" fmla="*/ 5189561 h 5189561"/>
              <a:gd name="connsiteX1" fmla="*/ 0 w 12192000"/>
              <a:gd name="connsiteY1" fmla="*/ 7961 h 5189561"/>
              <a:gd name="connsiteX2" fmla="*/ 12192000 w 12192000"/>
              <a:gd name="connsiteY2" fmla="*/ 5189561 h 5189561"/>
              <a:gd name="connsiteX3" fmla="*/ 0 w 12192000"/>
              <a:gd name="connsiteY3" fmla="*/ 5189561 h 5189561"/>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 name="connsiteX0" fmla="*/ 0 w 12192000"/>
              <a:gd name="connsiteY0" fmla="*/ 5181600 h 5181600"/>
              <a:gd name="connsiteX1" fmla="*/ 0 w 12192000"/>
              <a:gd name="connsiteY1" fmla="*/ 0 h 5181600"/>
              <a:gd name="connsiteX2" fmla="*/ 12192000 w 12192000"/>
              <a:gd name="connsiteY2" fmla="*/ 5181600 h 5181600"/>
              <a:gd name="connsiteX3" fmla="*/ 0 w 12192000"/>
              <a:gd name="connsiteY3" fmla="*/ 5181600 h 5181600"/>
            </a:gdLst>
            <a:ahLst/>
            <a:cxnLst>
              <a:cxn ang="0">
                <a:pos x="connsiteX0" y="connsiteY0"/>
              </a:cxn>
              <a:cxn ang="0">
                <a:pos x="connsiteX1" y="connsiteY1"/>
              </a:cxn>
              <a:cxn ang="0">
                <a:pos x="connsiteX2" y="connsiteY2"/>
              </a:cxn>
              <a:cxn ang="0">
                <a:pos x="connsiteX3" y="connsiteY3"/>
              </a:cxn>
            </a:cxnLst>
            <a:rect l="l" t="t" r="r" b="b"/>
            <a:pathLst>
              <a:path w="12192000" h="5181600">
                <a:moveTo>
                  <a:pt x="0" y="5181600"/>
                </a:moveTo>
                <a:lnTo>
                  <a:pt x="0" y="0"/>
                </a:lnTo>
                <a:cubicBezTo>
                  <a:pt x="6101348" y="26737"/>
                  <a:pt x="7454231" y="4593390"/>
                  <a:pt x="12192000" y="5181600"/>
                </a:cubicBezTo>
                <a:lnTo>
                  <a:pt x="0" y="5181600"/>
                </a:lnTo>
                <a:close/>
              </a:path>
            </a:pathLst>
          </a:custGeom>
          <a:ln>
            <a:noFill/>
          </a:ln>
          <a:effectLst>
            <a:outerShdw blurRad="635000" dist="152400" dir="2700000" algn="t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6562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decel="80000" fill="hold" grpId="0" nodeType="withEffect">
                                  <p:stCondLst>
                                    <p:cond delay="0"/>
                                  </p:stCondLst>
                                  <p:childTnLst>
                                    <p:animMotion origin="layout" path="M 0 -2.22222E-6 L 0.42109 0.00695 " pathEditMode="relative" rAng="0" ptsTypes="AA">
                                      <p:cBhvr>
                                        <p:cTn id="6" dur="2500" fill="hold"/>
                                        <p:tgtEl>
                                          <p:spTgt spid="6"/>
                                        </p:tgtEl>
                                        <p:attrNameLst>
                                          <p:attrName>ppt_x</p:attrName>
                                          <p:attrName>ppt_y</p:attrName>
                                        </p:attrNameLst>
                                      </p:cBhvr>
                                      <p:rCtr x="21055" y="347"/>
                                    </p:animMotion>
                                  </p:childTnLst>
                                </p:cTn>
                              </p:par>
                              <p:par>
                                <p:cTn id="7" presetID="35" presetClass="path" presetSubtype="0" decel="80000" fill="hold" grpId="0" nodeType="withEffect">
                                  <p:stCondLst>
                                    <p:cond delay="0"/>
                                  </p:stCondLst>
                                  <p:childTnLst>
                                    <p:animMotion origin="layout" path="M 0 2.22222E-6 L -0.40664 -0.00347 " pathEditMode="relative" rAng="0" ptsTypes="AA">
                                      <p:cBhvr>
                                        <p:cTn id="8" dur="2500" fill="hold"/>
                                        <p:tgtEl>
                                          <p:spTgt spid="5"/>
                                        </p:tgtEl>
                                        <p:attrNameLst>
                                          <p:attrName>ppt_x</p:attrName>
                                          <p:attrName>ppt_y</p:attrName>
                                        </p:attrNameLst>
                                      </p:cBhvr>
                                      <p:rCtr x="-20339"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556</Words>
  <Application>Microsoft Office PowerPoint</Application>
  <PresentationFormat>Widescreen</PresentationFormat>
  <Paragraphs>64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Montserrat Black</vt:lpstr>
      <vt:lpstr>Office Theme</vt:lpstr>
      <vt:lpstr>PowerPoint Presentation</vt:lpstr>
      <vt:lpstr>PowerPoint Presentation</vt:lpstr>
      <vt:lpstr>Sentimental Analysis</vt:lpstr>
      <vt:lpstr>Reviewer Behavior</vt:lpstr>
      <vt:lpstr>Time-Based Trends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sridharan R</dc:creator>
  <cp:lastModifiedBy>sridharan R</cp:lastModifiedBy>
  <cp:revision>9</cp:revision>
  <dcterms:created xsi:type="dcterms:W3CDTF">2025-05-22T07:51:11Z</dcterms:created>
  <dcterms:modified xsi:type="dcterms:W3CDTF">2025-05-24T05:34:17Z</dcterms:modified>
</cp:coreProperties>
</file>