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Analysis of Audience Engagement and Growth Trends</a:t>
            </a:r>
          </a:p>
        </p:txBody>
      </p:sp>
      <p:sp>
        <p:nvSpPr>
          <p:cNvPr id="3" name="Subtitle 2"/>
          <p:cNvSpPr>
            <a:spLocks noGrp="1"/>
          </p:cNvSpPr>
          <p:nvPr>
            <p:ph type="subTitle" idx="1"/>
          </p:nvPr>
        </p:nvSpPr>
        <p:spPr/>
        <p:txBody>
          <a:bodyPr/>
          <a:lstStyle/>
          <a:p>
            <a:r>
              <a:t>Data Analysis Report</a:t>
            </a:r>
          </a:p>
          <a:p>
            <a:r>
              <a:t>Generated on 2025-03-21</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p>
            <a:pPr/>
            <a:r>
              <a:t>The program is experiencing a consistent year-over-year decline in audience engagement, with all data points showing negative YOY growth percentages ranging from -3.7% to -34.6%.</a:t>
            </a:r>
          </a:p>
          <a:p>
            <a:pPr/>
            <a:r>
              <a:t>Despite the long-term decline, there are positive short-term audience trends, with 4 out of 5 data points showing positive weekly growth, suggesting potential for audience recovery if these short-term gains can be sustained.</a:t>
            </a:r>
          </a:p>
          <a:p>
            <a:pPr/>
            <a:r>
              <a:t>The audience metrics show significant volatility week-to-week, with growth percentages ranging from -15.56% to +63.04%, indicating inconsistent viewer engagement that could benefit from more strategic content scheduling or promotion.</a:t>
            </a:r>
          </a:p>
          <a:p>
            <a:pPr/>
            <a:r>
              <a:t>Current audience metrics generally outperform recent averages (4-week and 8-week) but consistently underperform compared to year-ago numbers, highlighting a concerning long-term trend despite short-term improvements.</a:t>
            </a:r>
          </a:p>
          <a:p>
            <a:pPr/>
            <a:r>
              <a:t>The identical values between National AA and Coverage AA metrics across all data points suggest these measurements are capturing the same audience or using the same methodology for this particular program.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of National AA and Coverage AA metrics over time</a:t>
            </a:r>
          </a:p>
        </p:txBody>
      </p:sp>
      <p:pic>
        <p:nvPicPr>
          <p:cNvPr id="3" name="Picture 2" descr="image.png"/>
          <p:cNvPicPr>
            <a:picLocks noChangeAspect="1"/>
          </p:cNvPicPr>
          <p:nvPr/>
        </p:nvPicPr>
        <p:blipFill>
          <a:blip r:embed="rId2"/>
          <a:stretch>
            <a:fillRect/>
          </a:stretch>
        </p:blipFill>
        <p:spPr>
          <a:xfrm>
            <a:off x="457200" y="1371600"/>
            <a:ext cx="5486400" cy="2702973"/>
          </a:xfrm>
          <a:prstGeom prst="rect">
            <a:avLst/>
          </a:prstGeom>
        </p:spPr>
      </p:pic>
      <p:sp>
        <p:nvSpPr>
          <p:cNvPr id="4" name="TextBox 3"/>
          <p:cNvSpPr txBox="1"/>
          <p:nvPr/>
        </p:nvSpPr>
        <p:spPr>
          <a:xfrm>
            <a:off x="6400800" y="1371600"/>
            <a:ext cx="2743200" cy="4572000"/>
          </a:xfrm>
          <a:prstGeom prst="rect">
            <a:avLst/>
          </a:prstGeom>
          <a:noFill/>
        </p:spPr>
        <p:txBody>
          <a:bodyPr wrap="square">
            <a:spAutoFit/>
          </a:bodyPr>
          <a:lstStyle/>
          <a:p/>
          <a:p>
            <a:pPr>
              <a:defRPr b="1" sz="1400"/>
            </a:pPr>
            <a:r>
              <a:t>Analysis</a:t>
            </a:r>
          </a:p>
          <a:p>
            <a:pPr>
              <a:defRPr sz="1100"/>
            </a:pPr>
            <a:r>
              <a:t>• The National AA and Coverage AA metrics show identical values across all data points, suggesting they are measuring the same audience or are calculated using the same methodology for this particular dataset.</a:t>
            </a:r>
          </a:p>
          <a:p>
            <a:pPr>
              <a:defRPr sz="1100"/>
            </a:pPr>
            <a:r>
              <a:t>• There is significant variability in audience numbers across different dates, with a notable peak in the second data point reaching 75,000 viewers.</a:t>
            </a:r>
          </a:p>
          <a:p>
            <a:pPr>
              <a:defRPr sz="1100"/>
            </a:pPr>
            <a:r>
              <a:t>• The audience metrics show no clear upward or downward trend over the time period, indicating fluctuating viewership rather than consistent growth or decline.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Year-over-Year Growth Analysis</a:t>
            </a:r>
          </a:p>
        </p:txBody>
      </p:sp>
      <p:pic>
        <p:nvPicPr>
          <p:cNvPr id="3" name="Picture 2" descr="image.png"/>
          <p:cNvPicPr>
            <a:picLocks noChangeAspect="1"/>
          </p:cNvPicPr>
          <p:nvPr/>
        </p:nvPicPr>
        <p:blipFill>
          <a:blip r:embed="rId2"/>
          <a:stretch>
            <a:fillRect/>
          </a:stretch>
        </p:blipFill>
        <p:spPr>
          <a:xfrm>
            <a:off x="457200" y="1371600"/>
            <a:ext cx="5486400" cy="2018385"/>
          </a:xfrm>
          <a:prstGeom prst="rect">
            <a:avLst/>
          </a:prstGeom>
        </p:spPr>
      </p:pic>
      <p:sp>
        <p:nvSpPr>
          <p:cNvPr id="4" name="TextBox 3"/>
          <p:cNvSpPr txBox="1"/>
          <p:nvPr/>
        </p:nvSpPr>
        <p:spPr>
          <a:xfrm>
            <a:off x="6400800" y="1371600"/>
            <a:ext cx="2743200" cy="4572000"/>
          </a:xfrm>
          <a:prstGeom prst="rect">
            <a:avLst/>
          </a:prstGeom>
          <a:noFill/>
        </p:spPr>
        <p:txBody>
          <a:bodyPr wrap="square">
            <a:spAutoFit/>
          </a:bodyPr>
          <a:lstStyle/>
          <a:p/>
          <a:p>
            <a:pPr>
              <a:defRPr b="1" sz="1400"/>
            </a:pPr>
            <a:r>
              <a:t>Analysis</a:t>
            </a:r>
          </a:p>
          <a:p>
            <a:pPr>
              <a:defRPr sz="1100"/>
            </a:pPr>
            <a:r>
              <a:t>• All data points show negative Year-over-Year growth percentages, indicating a consistent decline in audience compared to the previous year, with decreases ranging from approximately -3.7% to -34.6%.</a:t>
            </a:r>
          </a:p>
          <a:p>
            <a:pPr>
              <a:defRPr sz="1100"/>
            </a:pPr>
            <a:r>
              <a:t>• The comparison between current and year-ago audience numbers visually confirms this decline, with the 'Year Ago' bars consistently taller than the 'Current' bars across all data points.</a:t>
            </a:r>
          </a:p>
          <a:p>
            <a:pPr>
              <a:defRPr sz="1100"/>
            </a:pPr>
            <a:r>
              <a:t>• The most significant YOY audience decline appears in the later data points, suggesting an accelerating loss of viewership compared to the previous year.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Weekly Growth Analysis and Patterns</a:t>
            </a:r>
          </a:p>
        </p:txBody>
      </p:sp>
      <p:pic>
        <p:nvPicPr>
          <p:cNvPr id="3" name="Picture 2" descr="image.png"/>
          <p:cNvPicPr>
            <a:picLocks noChangeAspect="1"/>
          </p:cNvPicPr>
          <p:nvPr/>
        </p:nvPicPr>
        <p:blipFill>
          <a:blip r:embed="rId2"/>
          <a:stretch>
            <a:fillRect/>
          </a:stretch>
        </p:blipFill>
        <p:spPr>
          <a:xfrm>
            <a:off x="457200" y="1371600"/>
            <a:ext cx="5486400" cy="3192087"/>
          </a:xfrm>
          <a:prstGeom prst="rect">
            <a:avLst/>
          </a:prstGeom>
        </p:spPr>
      </p:pic>
      <p:sp>
        <p:nvSpPr>
          <p:cNvPr id="4" name="TextBox 3"/>
          <p:cNvSpPr txBox="1"/>
          <p:nvPr/>
        </p:nvSpPr>
        <p:spPr>
          <a:xfrm>
            <a:off x="6400800" y="1371600"/>
            <a:ext cx="2743200" cy="4572000"/>
          </a:xfrm>
          <a:prstGeom prst="rect">
            <a:avLst/>
          </a:prstGeom>
          <a:noFill/>
        </p:spPr>
        <p:txBody>
          <a:bodyPr wrap="square">
            <a:spAutoFit/>
          </a:bodyPr>
          <a:lstStyle/>
          <a:p/>
          <a:p>
            <a:pPr>
              <a:defRPr b="1" sz="1400"/>
            </a:pPr>
            <a:r>
              <a:t>Analysis</a:t>
            </a:r>
          </a:p>
          <a:p>
            <a:pPr>
              <a:defRPr sz="1100"/>
            </a:pPr>
            <a:r>
              <a:t>• Weekly growth patterns show significant volatility, with growth percentages ranging from -15.56% to +63.04%, indicating inconsistent week-to-week audience engagement.</a:t>
            </a:r>
          </a:p>
          <a:p>
            <a:pPr>
              <a:defRPr sz="1100"/>
            </a:pPr>
            <a:r>
              <a:t>• Most data points (4 out of 5) show positive weekly growth, suggesting short-term audience gains despite the longer-term YOY decline observed in the previous visualization.</a:t>
            </a:r>
          </a:p>
          <a:p>
            <a:pPr>
              <a:defRPr sz="1100"/>
            </a:pPr>
            <a:r>
              <a:t>• The second data point shows an exceptional weekly growth of 63.04%, representing a significant audience spike that could be related to special content, promotion, or external factors affecting viewership.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Correlation between Current Metrics and Historical Performance</a:t>
            </a:r>
          </a:p>
        </p:txBody>
      </p:sp>
      <p:pic>
        <p:nvPicPr>
          <p:cNvPr id="3" name="Picture 2" descr="image.png"/>
          <p:cNvPicPr>
            <a:picLocks noChangeAspect="1"/>
          </p:cNvPicPr>
          <p:nvPr/>
        </p:nvPicPr>
        <p:blipFill>
          <a:blip r:embed="rId2"/>
          <a:stretch>
            <a:fillRect/>
          </a:stretch>
        </p:blipFill>
        <p:spPr>
          <a:xfrm>
            <a:off x="457200" y="1371600"/>
            <a:ext cx="5486400" cy="4676497"/>
          </a:xfrm>
          <a:prstGeom prst="rect">
            <a:avLst/>
          </a:prstGeom>
        </p:spPr>
      </p:pic>
      <p:sp>
        <p:nvSpPr>
          <p:cNvPr id="4" name="TextBox 3"/>
          <p:cNvSpPr txBox="1"/>
          <p:nvPr/>
        </p:nvSpPr>
        <p:spPr>
          <a:xfrm>
            <a:off x="6400800" y="1371600"/>
            <a:ext cx="2743200" cy="4572000"/>
          </a:xfrm>
          <a:prstGeom prst="rect">
            <a:avLst/>
          </a:prstGeom>
          <a:noFill/>
        </p:spPr>
        <p:txBody>
          <a:bodyPr wrap="square">
            <a:spAutoFit/>
          </a:bodyPr>
          <a:lstStyle/>
          <a:p/>
          <a:p>
            <a:pPr>
              <a:defRPr b="1" sz="1400"/>
            </a:pPr>
            <a:r>
              <a:t>Analysis</a:t>
            </a:r>
          </a:p>
          <a:p>
            <a:pPr>
              <a:defRPr sz="1100"/>
            </a:pPr>
            <a:r>
              <a:t>• The scatter plots reveal that current audience metrics generally outperform recent averages (4-week and 8-week), with most points appearing above the reference line, indicating short-term audience growth.</a:t>
            </a:r>
          </a:p>
          <a:p>
            <a:pPr>
              <a:defRPr sz="1100"/>
            </a:pPr>
            <a:r>
              <a:t>• However, when comparing current metrics to year-ago performance, all points fall below the reference line, confirming the consistent year-over-year audience decline observed earlier.</a:t>
            </a:r>
          </a:p>
          <a:p>
            <a:pPr>
              <a:defRPr sz="1100"/>
            </a:pPr>
            <a:r>
              <a:t>• The relationship between current and previous week metrics shows the most variability, reflecting the weekly fluctuations in audience engagement that don't follow a consistent pattern.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286000" y="2743200"/>
            <a:ext cx="4572000" cy="914400"/>
          </a:xfrm>
          <a:prstGeom prst="rect">
            <a:avLst/>
          </a:prstGeom>
          <a:noFill/>
        </p:spPr>
        <p:txBody>
          <a:bodyPr wrap="none">
            <a:spAutoFit/>
          </a:bodyPr>
          <a:lstStyle/>
          <a:p/>
          <a:p>
            <a:pPr algn="l">
              <a:defRPr sz="4000"/>
            </a:pPr>
            <a: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