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74"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5"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66FF"/>
    <a:srgbClr val="669900"/>
    <a:srgbClr val="66FF99"/>
    <a:srgbClr val="FFCC00"/>
    <a:srgbClr val="CCCC00"/>
    <a:srgbClr val="CC6600"/>
    <a:srgbClr val="FF00FF"/>
    <a:srgbClr val="00FFCC"/>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DDC89A-64D1-4615-B0D1-EF132370CD06}" type="datetimeFigureOut">
              <a:rPr lang="en-US" smtClean="0"/>
              <a:pPr/>
              <a:t>6/24/2019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A382CD-8048-4B70-B983-4D23C47EFE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DC89A-64D1-4615-B0D1-EF132370CD0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DC89A-64D1-4615-B0D1-EF132370CD0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DC89A-64D1-4615-B0D1-EF132370CD0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DDC89A-64D1-4615-B0D1-EF132370CD0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382CD-8048-4B70-B983-4D23C47EFE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DDC89A-64D1-4615-B0D1-EF132370CD0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DDC89A-64D1-4615-B0D1-EF132370CD06}" type="datetimeFigureOut">
              <a:rPr lang="en-US" smtClean="0"/>
              <a:pPr/>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DDC89A-64D1-4615-B0D1-EF132370CD06}" type="datetimeFigureOut">
              <a:rPr lang="en-US" smtClean="0"/>
              <a:pPr/>
              <a:t>6/24/2019</a:t>
            </a:fld>
            <a:endParaRPr lang="en-US"/>
          </a:p>
        </p:txBody>
      </p:sp>
      <p:sp>
        <p:nvSpPr>
          <p:cNvPr id="8" name="Slide Number Placeholder 7"/>
          <p:cNvSpPr>
            <a:spLocks noGrp="1"/>
          </p:cNvSpPr>
          <p:nvPr>
            <p:ph type="sldNum" sz="quarter" idx="11"/>
          </p:nvPr>
        </p:nvSpPr>
        <p:spPr/>
        <p:txBody>
          <a:bodyPr/>
          <a:lstStyle/>
          <a:p>
            <a:fld id="{87A382CD-8048-4B70-B983-4D23C47EFE0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DC89A-64D1-4615-B0D1-EF132370CD06}" type="datetimeFigureOut">
              <a:rPr lang="en-US" smtClean="0"/>
              <a:pPr/>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DDC89A-64D1-4615-B0D1-EF132370CD0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A382CD-8048-4B70-B983-4D23C47EFE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5DDC89A-64D1-4615-B0D1-EF132370CD0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382CD-8048-4B70-B983-4D23C47EFE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5DDC89A-64D1-4615-B0D1-EF132370CD06}" type="datetimeFigureOut">
              <a:rPr lang="en-US" smtClean="0"/>
              <a:pPr/>
              <a:t>6/24/2019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A382CD-8048-4B70-B983-4D23C47EFE0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ndex.php?title=SPIFFS&amp;action=edit&amp;redlink=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a:spLocks noGrp="1"/>
          </p:cNvSpPr>
          <p:nvPr>
            <p:ph type="ctrTitle"/>
          </p:nvPr>
        </p:nvSpPr>
        <p:spPr>
          <a:xfrm>
            <a:off x="0" y="3429000"/>
            <a:ext cx="7772400" cy="1470025"/>
          </a:xfrm>
        </p:spPr>
        <p:txBody>
          <a:bodyPr>
            <a:normAutofit/>
          </a:bodyPr>
          <a:lstStyle/>
          <a:p>
            <a:pPr algn="l"/>
            <a:r>
              <a:rPr sz="4000" smtClean="0"/>
              <a:t>TEAM NAME:-IOTIANS</a:t>
            </a:r>
            <a:endParaRPr lang="en-US" sz="4000" dirty="0"/>
          </a:p>
        </p:txBody>
      </p:sp>
      <p:sp>
        <p:nvSpPr>
          <p:cNvPr id="3" name="Subtitle 2"/>
          <p:cNvSpPr>
            <a:spLocks noGrp="1"/>
          </p:cNvSpPr>
          <p:nvPr>
            <p:ph type="subTitle" idx="1"/>
          </p:nvPr>
        </p:nvSpPr>
        <p:spPr>
          <a:xfrm>
            <a:off x="1142976" y="3643314"/>
            <a:ext cx="7615246" cy="2466980"/>
          </a:xfrm>
        </p:spPr>
        <p:txBody>
          <a:bodyPr/>
          <a:lstStyle/>
          <a:p>
            <a:r>
              <a:rPr lang="en-US" dirty="0" smtClean="0">
                <a:solidFill>
                  <a:srgbClr val="00B050"/>
                </a:solidFill>
              </a:rPr>
              <a:t>TEAM MEMBERS</a:t>
            </a:r>
            <a:r>
              <a:rPr lang="en-US" dirty="0" smtClean="0"/>
              <a:t>:-1.RUTHVIK</a:t>
            </a:r>
          </a:p>
          <a:p>
            <a:r>
              <a:rPr lang="en-US" dirty="0"/>
              <a:t> </a:t>
            </a:r>
            <a:r>
              <a:rPr lang="en-US" dirty="0" smtClean="0"/>
              <a:t>                                  2.SAI PRIYA</a:t>
            </a:r>
          </a:p>
          <a:p>
            <a:r>
              <a:rPr lang="en-US" dirty="0" smtClean="0"/>
              <a:t>                                              3.SRIDHAR GOUD</a:t>
            </a:r>
            <a:endParaRPr lang="en-US" dirty="0"/>
          </a:p>
        </p:txBody>
      </p:sp>
      <p:sp>
        <p:nvSpPr>
          <p:cNvPr id="10" name="Rectangle 9"/>
          <p:cNvSpPr/>
          <p:nvPr/>
        </p:nvSpPr>
        <p:spPr>
          <a:xfrm>
            <a:off x="428596" y="571480"/>
            <a:ext cx="8501090" cy="1754326"/>
          </a:xfrm>
          <a:prstGeom prst="rect">
            <a:avLst/>
          </a:prstGeom>
          <a:noFill/>
        </p:spPr>
        <p:txBody>
          <a:bodyPr wrap="square" lIns="91440" tIns="45720" rIns="91440" bIns="45720">
            <a:spAutoFit/>
            <a:scene3d>
              <a:camera prst="perspectiveHeroicExtremeRightFacing"/>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SMART WASTE  MANAGEMENT</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1" name="Picture 10" descr="Smart-Dustbin-With-IOT-Notifications.jpg"/>
          <p:cNvPicPr>
            <a:picLocks noChangeAspect="1"/>
          </p:cNvPicPr>
          <p:nvPr/>
        </p:nvPicPr>
        <p:blipFill>
          <a:blip r:embed="rId2" cstate="print"/>
          <a:stretch>
            <a:fillRect/>
          </a:stretch>
        </p:blipFill>
        <p:spPr>
          <a:xfrm>
            <a:off x="5072066" y="2500306"/>
            <a:ext cx="3810699" cy="2145503"/>
          </a:xfrm>
          <a:prstGeom prst="ellipse">
            <a:avLst/>
          </a:prstGeom>
          <a:ln>
            <a:noFill/>
          </a:ln>
          <a:effectLst>
            <a:softEdge rad="112500"/>
          </a:effectLst>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g90-micro-servo-motor-1683-65-B.jpg"/>
          <p:cNvPicPr>
            <a:picLocks noChangeAspect="1"/>
          </p:cNvPicPr>
          <p:nvPr/>
        </p:nvPicPr>
        <p:blipFill>
          <a:blip r:embed="rId2"/>
          <a:stretch>
            <a:fillRect/>
          </a:stretch>
        </p:blipFill>
        <p:spPr>
          <a:xfrm>
            <a:off x="928662" y="460353"/>
            <a:ext cx="7000924" cy="57044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2071678"/>
            <a:ext cx="7467600" cy="4525963"/>
          </a:xfrm>
        </p:spPr>
        <p:txBody>
          <a:bodyPr>
            <a:normAutofit fontScale="85000" lnSpcReduction="20000"/>
          </a:bodyPr>
          <a:lstStyle/>
          <a:p>
            <a:r>
              <a:rPr lang="en-US" dirty="0" smtClean="0">
                <a:solidFill>
                  <a:srgbClr val="CC6600"/>
                </a:solidFill>
              </a:rPr>
              <a:t>The DHT11 is a basic, ultra low-cost digital temperature and humidity sensor.</a:t>
            </a:r>
          </a:p>
          <a:p>
            <a:r>
              <a:rPr lang="en-US" dirty="0" smtClean="0">
                <a:solidFill>
                  <a:srgbClr val="CC6600"/>
                </a:solidFill>
              </a:rPr>
              <a:t> It uses a capacitive humidity sensor and a </a:t>
            </a:r>
            <a:r>
              <a:rPr lang="en-US" dirty="0" err="1" smtClean="0">
                <a:solidFill>
                  <a:srgbClr val="CC6600"/>
                </a:solidFill>
              </a:rPr>
              <a:t>thermistor</a:t>
            </a:r>
            <a:r>
              <a:rPr lang="en-US" dirty="0" smtClean="0">
                <a:solidFill>
                  <a:srgbClr val="CC6600"/>
                </a:solidFill>
              </a:rPr>
              <a:t> to measure the surrounding air, and spits out a digital signal on the data pin (no analog input pins needed).</a:t>
            </a:r>
          </a:p>
          <a:p>
            <a:r>
              <a:rPr lang="en-US" dirty="0" smtClean="0">
                <a:solidFill>
                  <a:srgbClr val="CC6600"/>
                </a:solidFill>
              </a:rPr>
              <a:t> Its fairly  simple to use, but requires careful timing to grab data. </a:t>
            </a:r>
          </a:p>
          <a:p>
            <a:r>
              <a:rPr lang="en-US" dirty="0" smtClean="0">
                <a:solidFill>
                  <a:srgbClr val="CC6600"/>
                </a:solidFill>
              </a:rPr>
              <a:t>The only real downside of this sensor is you can only get new data from it once every 2 seconds, so when using our library, sensor readings can be up to 2 seconds old.</a:t>
            </a:r>
          </a:p>
          <a:p>
            <a:endParaRPr lang="en-US" dirty="0"/>
          </a:p>
        </p:txBody>
      </p:sp>
      <p:sp>
        <p:nvSpPr>
          <p:cNvPr id="5" name="Rectangle 4"/>
          <p:cNvSpPr/>
          <p:nvPr/>
        </p:nvSpPr>
        <p:spPr>
          <a:xfrm>
            <a:off x="642910" y="642918"/>
            <a:ext cx="587879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8100000" algn="tr" rotWithShape="0">
                    <a:prstClr val="black">
                      <a:alpha val="40000"/>
                    </a:prstClr>
                  </a:outerShdw>
                  <a:reflection blurRad="12700" stA="50000" endPos="50000" dist="5000" dir="5400000" sy="-100000" rotWithShape="0"/>
                </a:effectLst>
              </a:rPr>
              <a:t>DHT11 </a:t>
            </a:r>
            <a:r>
              <a:rPr lang="en-US" sz="54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8100000" algn="tr" rotWithShape="0">
                    <a:prstClr val="black">
                      <a:alpha val="40000"/>
                    </a:prstClr>
                  </a:outerShdw>
                  <a:reflection blurRad="12700" stA="50000" endPos="50000" dist="5000" dir="5400000" sy="-100000" rotWithShape="0"/>
                </a:effectLst>
              </a:rPr>
              <a:t>SENSOr</a:t>
            </a: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8100000" algn="tr" rotWithShape="0">
                    <a:prstClr val="black">
                      <a:alpha val="40000"/>
                    </a:prstClr>
                  </a:outerShdw>
                  <a:reflection blurRad="12700" stA="50000" endPos="50000" dist="5000" dir="5400000" sy="-100000" rotWithShape="0"/>
                </a:effectLst>
              </a:rPr>
              <a:t>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8100000" algn="tr" rotWithShape="0">
                  <a:prstClr val="black">
                    <a:alpha val="40000"/>
                  </a:prstClr>
                </a:outerShdw>
                <a:reflection blurRad="12700" stA="50000" endPos="50000" dist="5000" dir="5400000" sy="-100000" rotWithShape="0"/>
              </a:effectLst>
            </a:endParaRP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HT_IN.jpg"/>
          <p:cNvPicPr>
            <a:picLocks noChangeAspect="1"/>
          </p:cNvPicPr>
          <p:nvPr/>
        </p:nvPicPr>
        <p:blipFill>
          <a:blip r:embed="rId2"/>
          <a:stretch>
            <a:fillRect/>
          </a:stretch>
        </p:blipFill>
        <p:spPr>
          <a:xfrm>
            <a:off x="4786314" y="3857628"/>
            <a:ext cx="3843225" cy="2518990"/>
          </a:xfrm>
          <a:prstGeom prst="ellipse">
            <a:avLst/>
          </a:prstGeom>
          <a:ln>
            <a:noFill/>
          </a:ln>
          <a:effectLst>
            <a:softEdge rad="112500"/>
          </a:effectLst>
        </p:spPr>
      </p:pic>
      <p:pic>
        <p:nvPicPr>
          <p:cNvPr id="3" name="Picture 2" descr="DHT11-pin.jpg"/>
          <p:cNvPicPr>
            <a:picLocks noChangeAspect="1"/>
          </p:cNvPicPr>
          <p:nvPr/>
        </p:nvPicPr>
        <p:blipFill>
          <a:blip r:embed="rId3"/>
          <a:stretch>
            <a:fillRect/>
          </a:stretch>
        </p:blipFill>
        <p:spPr>
          <a:xfrm>
            <a:off x="1000100" y="1071546"/>
            <a:ext cx="4357718" cy="202426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2071678"/>
            <a:ext cx="7467600" cy="4525963"/>
          </a:xfrm>
        </p:spPr>
        <p:txBody>
          <a:bodyPr>
            <a:normAutofit fontScale="70000" lnSpcReduction="20000"/>
          </a:bodyPr>
          <a:lstStyle/>
          <a:p>
            <a:r>
              <a:rPr lang="en-US" b="1" dirty="0" smtClean="0">
                <a:solidFill>
                  <a:srgbClr val="CCCC00"/>
                </a:solidFill>
              </a:rPr>
              <a:t>Ultrasonic (US) sensor</a:t>
            </a:r>
            <a:r>
              <a:rPr lang="en-US" dirty="0" smtClean="0">
                <a:solidFill>
                  <a:srgbClr val="CCCC00"/>
                </a:solidFill>
              </a:rPr>
              <a:t> is a 4 pin module, whose pin names are </a:t>
            </a:r>
            <a:r>
              <a:rPr lang="en-US" dirty="0" err="1" smtClean="0">
                <a:solidFill>
                  <a:srgbClr val="CCCC00"/>
                </a:solidFill>
              </a:rPr>
              <a:t>Vcc</a:t>
            </a:r>
            <a:r>
              <a:rPr lang="en-US" dirty="0" smtClean="0">
                <a:solidFill>
                  <a:srgbClr val="CCCC00"/>
                </a:solidFill>
              </a:rPr>
              <a:t>, Trigger, Echo and Ground respectively. </a:t>
            </a:r>
          </a:p>
          <a:p>
            <a:r>
              <a:rPr lang="en-US" dirty="0" smtClean="0">
                <a:solidFill>
                  <a:srgbClr val="CCCC00"/>
                </a:solidFill>
              </a:rPr>
              <a:t>This sensor is a very popular sensor used in many applications where measuring distance or sensing objects are required.</a:t>
            </a:r>
          </a:p>
          <a:p>
            <a:r>
              <a:rPr lang="en-US" dirty="0" smtClean="0">
                <a:solidFill>
                  <a:srgbClr val="CCCC00"/>
                </a:solidFill>
              </a:rPr>
              <a:t> The module has two eyes like projects in the front which forms the Ultrasonic transmitter and Receiver. The sensor works with the simple high school formula that</a:t>
            </a:r>
          </a:p>
          <a:p>
            <a:r>
              <a:rPr lang="en-US" b="1" dirty="0" smtClean="0">
                <a:solidFill>
                  <a:srgbClr val="CCCC00"/>
                </a:solidFill>
              </a:rPr>
              <a:t>Distance = Speed × Time</a:t>
            </a:r>
            <a:endParaRPr lang="en-US" dirty="0" smtClean="0">
              <a:solidFill>
                <a:srgbClr val="CCCC00"/>
              </a:solidFill>
            </a:endParaRPr>
          </a:p>
          <a:p>
            <a:r>
              <a:rPr lang="en-US" dirty="0" smtClean="0">
                <a:solidFill>
                  <a:srgbClr val="CCCC00"/>
                </a:solidFill>
              </a:rPr>
              <a:t>The Ultrasonic transmitter transmits an ultrasonic wave, this wave travels in air and when it gets objected by any material it gets reflected back toward the sensor this reflected wave is observed by the Ultrasonic receiver module</a:t>
            </a:r>
          </a:p>
          <a:p>
            <a:endParaRPr lang="en-US" dirty="0"/>
          </a:p>
        </p:txBody>
      </p:sp>
      <p:sp>
        <p:nvSpPr>
          <p:cNvPr id="5" name="Rectangle 4"/>
          <p:cNvSpPr/>
          <p:nvPr/>
        </p:nvSpPr>
        <p:spPr>
          <a:xfrm>
            <a:off x="0" y="357166"/>
            <a:ext cx="821237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ULTRASONIC </a:t>
            </a: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SENSOR</a:t>
            </a: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 </a:t>
            </a: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tobotix-ultrasonic-sensor-module-hc-sr05-original-imae58jczuwn6nzu.jpeg"/>
          <p:cNvPicPr>
            <a:picLocks noChangeAspect="1"/>
          </p:cNvPicPr>
          <p:nvPr/>
        </p:nvPicPr>
        <p:blipFill>
          <a:blip r:embed="rId2"/>
          <a:stretch>
            <a:fillRect/>
          </a:stretch>
        </p:blipFill>
        <p:spPr>
          <a:xfrm>
            <a:off x="4714876" y="2857496"/>
            <a:ext cx="3717237" cy="3643315"/>
          </a:xfrm>
          <a:prstGeom prst="ellipse">
            <a:avLst/>
          </a:prstGeom>
          <a:ln>
            <a:noFill/>
          </a:ln>
          <a:effectLst>
            <a:softEdge rad="112500"/>
          </a:effectLst>
        </p:spPr>
      </p:pic>
      <p:pic>
        <p:nvPicPr>
          <p:cNvPr id="3" name="Picture 2" descr="81g9hfoOqZL._SL1500_.jpg"/>
          <p:cNvPicPr>
            <a:picLocks noChangeAspect="1"/>
          </p:cNvPicPr>
          <p:nvPr/>
        </p:nvPicPr>
        <p:blipFill>
          <a:blip r:embed="rId3"/>
          <a:stretch>
            <a:fillRect/>
          </a:stretch>
        </p:blipFill>
        <p:spPr>
          <a:xfrm>
            <a:off x="500034" y="571480"/>
            <a:ext cx="4429156" cy="264320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785926"/>
            <a:ext cx="7467600" cy="4525963"/>
          </a:xfrm>
        </p:spPr>
        <p:txBody>
          <a:bodyPr>
            <a:normAutofit fontScale="85000" lnSpcReduction="20000"/>
          </a:bodyPr>
          <a:lstStyle/>
          <a:p>
            <a:r>
              <a:rPr lang="en-US" dirty="0" smtClean="0">
                <a:solidFill>
                  <a:srgbClr val="99FFCC"/>
                </a:solidFill>
              </a:rPr>
              <a:t>This Basic Shield can be interface with 5V or 3.3V logic microcontroller boards like </a:t>
            </a:r>
            <a:r>
              <a:rPr lang="en-US" dirty="0" err="1" smtClean="0">
                <a:solidFill>
                  <a:srgbClr val="99FFCC"/>
                </a:solidFill>
              </a:rPr>
              <a:t>Arduino</a:t>
            </a:r>
            <a:r>
              <a:rPr lang="en-US" dirty="0" smtClean="0">
                <a:solidFill>
                  <a:srgbClr val="99FFCC"/>
                </a:solidFill>
              </a:rPr>
              <a:t>, AVR, PIC, 8051, ARM etc</a:t>
            </a:r>
            <a:r>
              <a:rPr lang="en-US" dirty="0" smtClean="0">
                <a:solidFill>
                  <a:srgbClr val="99FFCC"/>
                </a:solidFill>
              </a:rPr>
              <a:t>.</a:t>
            </a:r>
          </a:p>
          <a:p>
            <a:r>
              <a:rPr lang="en-US" dirty="0" smtClean="0">
                <a:solidFill>
                  <a:srgbClr val="99FFCC"/>
                </a:solidFill>
              </a:rPr>
              <a:t> </a:t>
            </a:r>
            <a:r>
              <a:rPr lang="en-US" dirty="0" smtClean="0">
                <a:solidFill>
                  <a:srgbClr val="99FFCC"/>
                </a:solidFill>
              </a:rPr>
              <a:t>Basic Shield is very popular shield for interfacing of electronics component with microcontroller like LED’s, variable resistor, Push Button, LDR, buzzer etc</a:t>
            </a:r>
            <a:r>
              <a:rPr lang="en-US" dirty="0" smtClean="0">
                <a:solidFill>
                  <a:srgbClr val="99FFCC"/>
                </a:solidFill>
              </a:rPr>
              <a:t>.</a:t>
            </a:r>
          </a:p>
          <a:p>
            <a:r>
              <a:rPr lang="en-US" dirty="0" smtClean="0">
                <a:solidFill>
                  <a:srgbClr val="99FFCC"/>
                </a:solidFill>
              </a:rPr>
              <a:t> </a:t>
            </a:r>
            <a:r>
              <a:rPr lang="en-US" dirty="0" smtClean="0">
                <a:solidFill>
                  <a:srgbClr val="99FFCC"/>
                </a:solidFill>
              </a:rPr>
              <a:t>All components are arranged in a proper manner so that you can use it with your microcontroller to learn basic programming of microcontroller in your projects. </a:t>
            </a:r>
            <a:endParaRPr lang="en-US" dirty="0" smtClean="0">
              <a:solidFill>
                <a:srgbClr val="99FFCC"/>
              </a:solidFill>
            </a:endParaRPr>
          </a:p>
          <a:p>
            <a:r>
              <a:rPr lang="en-US" dirty="0" smtClean="0">
                <a:solidFill>
                  <a:srgbClr val="99FFCC"/>
                </a:solidFill>
              </a:rPr>
              <a:t>This </a:t>
            </a:r>
            <a:r>
              <a:rPr lang="en-US" dirty="0" smtClean="0">
                <a:solidFill>
                  <a:srgbClr val="99FFCC"/>
                </a:solidFill>
              </a:rPr>
              <a:t>shield helps you how to deal with basic electronics component in your project.</a:t>
            </a:r>
            <a:endParaRPr lang="en-US" dirty="0">
              <a:solidFill>
                <a:srgbClr val="99FFCC"/>
              </a:solidFill>
            </a:endParaRPr>
          </a:p>
        </p:txBody>
      </p:sp>
      <p:sp>
        <p:nvSpPr>
          <p:cNvPr id="5" name="Rectangle 4"/>
          <p:cNvSpPr/>
          <p:nvPr/>
        </p:nvSpPr>
        <p:spPr>
          <a:xfrm>
            <a:off x="357158" y="571480"/>
            <a:ext cx="7725192"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8100000" algn="tr" rotWithShape="0">
                    <a:prstClr val="black">
                      <a:alpha val="40000"/>
                    </a:prstClr>
                  </a:outerShdw>
                </a:effectLst>
              </a:rPr>
              <a:t>BASIC SHIELD………</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sic-shield-small-288x288.jpg"/>
          <p:cNvPicPr>
            <a:picLocks noChangeAspect="1"/>
          </p:cNvPicPr>
          <p:nvPr/>
        </p:nvPicPr>
        <p:blipFill>
          <a:blip r:embed="rId2"/>
          <a:stretch>
            <a:fillRect/>
          </a:stretch>
        </p:blipFill>
        <p:spPr>
          <a:xfrm>
            <a:off x="2643174" y="1643050"/>
            <a:ext cx="3786214" cy="37862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71612"/>
            <a:ext cx="7467600" cy="4525963"/>
          </a:xfrm>
        </p:spPr>
        <p:txBody>
          <a:bodyPr>
            <a:normAutofit fontScale="55000" lnSpcReduction="20000"/>
          </a:bodyPr>
          <a:lstStyle/>
          <a:p>
            <a:r>
              <a:rPr lang="en-US" sz="3300" dirty="0" smtClean="0">
                <a:solidFill>
                  <a:srgbClr val="99FFCC"/>
                </a:solidFill>
              </a:rPr>
              <a:t>The garbage containers transmit signals to indicate that they are over 80% or 90% full and should be </a:t>
            </a:r>
            <a:r>
              <a:rPr lang="en-US" sz="3300" dirty="0" smtClean="0">
                <a:solidFill>
                  <a:srgbClr val="99FFCC"/>
                </a:solidFill>
              </a:rPr>
              <a:t>emptied Via </a:t>
            </a:r>
            <a:r>
              <a:rPr lang="en-US" sz="3300" dirty="0" smtClean="0">
                <a:solidFill>
                  <a:srgbClr val="99FFCC"/>
                </a:solidFill>
              </a:rPr>
              <a:t>the mobile communications network, the signals are sent to a web based software application used by the waste management company</a:t>
            </a:r>
            <a:r>
              <a:rPr lang="en-US" sz="3300" dirty="0" smtClean="0">
                <a:solidFill>
                  <a:srgbClr val="99FFCC"/>
                </a:solidFill>
              </a:rPr>
              <a:t>.</a:t>
            </a:r>
          </a:p>
          <a:p>
            <a:r>
              <a:rPr lang="en-US" sz="3300" dirty="0" smtClean="0">
                <a:solidFill>
                  <a:srgbClr val="99FFCC"/>
                </a:solidFill>
              </a:rPr>
              <a:t> </a:t>
            </a:r>
            <a:r>
              <a:rPr lang="en-US" sz="3300" dirty="0" smtClean="0">
                <a:solidFill>
                  <a:srgbClr val="99FFCC"/>
                </a:solidFill>
              </a:rPr>
              <a:t>In the software, the capacity of the container is indicated, which is taken as a basis to plan the best route for waste collection garbage trucks travel only to those containers that actually need to be emptied.</a:t>
            </a:r>
          </a:p>
          <a:p>
            <a:r>
              <a:rPr lang="en-US" sz="3300" dirty="0" smtClean="0">
                <a:solidFill>
                  <a:srgbClr val="99FFCC"/>
                </a:solidFill>
              </a:rPr>
              <a:t>	 A robust ultrasonic sensor is installed in the garbage container and detects the fill level regardless of what has been deposited inside. The whole system contains ULTRASONIC SENSOR, NODEMCU, SERVO MOTOR, DHT11,POWER SUPPLY</a:t>
            </a:r>
            <a:r>
              <a:rPr lang="en-US" sz="3300" dirty="0" smtClean="0">
                <a:solidFill>
                  <a:srgbClr val="99FFCC"/>
                </a:solidFill>
              </a:rPr>
              <a:t>.</a:t>
            </a:r>
          </a:p>
          <a:p>
            <a:r>
              <a:rPr lang="en-US" sz="3300" dirty="0" smtClean="0">
                <a:solidFill>
                  <a:srgbClr val="99FFCC"/>
                </a:solidFill>
              </a:rPr>
              <a:t> </a:t>
            </a:r>
            <a:r>
              <a:rPr lang="en-US" sz="3300" dirty="0" smtClean="0">
                <a:solidFill>
                  <a:srgbClr val="99FFCC"/>
                </a:solidFill>
              </a:rPr>
              <a:t>The sensor is fixed on to the node </a:t>
            </a:r>
            <a:r>
              <a:rPr lang="en-US" sz="3300" dirty="0" err="1" smtClean="0">
                <a:solidFill>
                  <a:srgbClr val="99FFCC"/>
                </a:solidFill>
              </a:rPr>
              <a:t>mcu</a:t>
            </a:r>
            <a:r>
              <a:rPr lang="en-US" sz="3300" dirty="0" smtClean="0">
                <a:solidFill>
                  <a:srgbClr val="99FFCC"/>
                </a:solidFill>
              </a:rPr>
              <a:t>. the connection between the NODE MCU board and sensor is made with the help of connecting wires. The working program is fed into the NODE MCU board</a:t>
            </a:r>
            <a:r>
              <a:rPr lang="en-US" sz="3300" dirty="0" smtClean="0">
                <a:solidFill>
                  <a:srgbClr val="99FFCC"/>
                </a:solidFill>
              </a:rPr>
              <a:t>.</a:t>
            </a:r>
          </a:p>
          <a:p>
            <a:r>
              <a:rPr lang="en-US" sz="3300" dirty="0" smtClean="0">
                <a:solidFill>
                  <a:srgbClr val="99FFCC"/>
                </a:solidFill>
              </a:rPr>
              <a:t> </a:t>
            </a:r>
            <a:r>
              <a:rPr lang="en-US" sz="3300" dirty="0" smtClean="0">
                <a:solidFill>
                  <a:srgbClr val="99FFCC"/>
                </a:solidFill>
              </a:rPr>
              <a:t>The SERVO MOTOR is also connected to the same NODE MCU board with the help of wires. The power supply to the system is given with the help of a battery.</a:t>
            </a:r>
          </a:p>
          <a:p>
            <a:endParaRPr lang="en-US" dirty="0"/>
          </a:p>
        </p:txBody>
      </p:sp>
      <p:sp>
        <p:nvSpPr>
          <p:cNvPr id="4" name="Rectangle 3"/>
          <p:cNvSpPr/>
          <p:nvPr/>
        </p:nvSpPr>
        <p:spPr>
          <a:xfrm>
            <a:off x="571472" y="357166"/>
            <a:ext cx="4031873"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WORKING :</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_2019-06-22-15-21-24-738_edu.mit.appinventor.aicompanion3 (1).png"/>
          <p:cNvPicPr>
            <a:picLocks noGrp="1" noChangeAspect="1"/>
          </p:cNvPicPr>
          <p:nvPr>
            <p:ph idx="1"/>
          </p:nvPr>
        </p:nvPicPr>
        <p:blipFill>
          <a:blip r:embed="rId2" cstate="print"/>
          <a:stretch>
            <a:fillRect/>
          </a:stretch>
        </p:blipFill>
        <p:spPr>
          <a:xfrm>
            <a:off x="2928926" y="1643050"/>
            <a:ext cx="2714644" cy="4525963"/>
          </a:xfrm>
        </p:spPr>
      </p:pic>
      <p:sp>
        <p:nvSpPr>
          <p:cNvPr id="4" name="Rectangle 3"/>
          <p:cNvSpPr/>
          <p:nvPr/>
        </p:nvSpPr>
        <p:spPr>
          <a:xfrm>
            <a:off x="357158" y="357166"/>
            <a:ext cx="345479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8100000" algn="tr" rotWithShape="0">
                    <a:prstClr val="black">
                      <a:alpha val="40000"/>
                    </a:prstClr>
                  </a:outerShdw>
                </a:effectLst>
              </a:rPr>
              <a:t>OUTPUT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solidFill>
                  <a:srgbClr val="669900"/>
                </a:solidFill>
              </a:rPr>
              <a:t>This project work is the implementation of Automatic Garbage Fill Alerting system using Ultrasonic sensor, </a:t>
            </a:r>
            <a:r>
              <a:rPr lang="en-US" dirty="0" smtClean="0">
                <a:solidFill>
                  <a:srgbClr val="669900"/>
                </a:solidFill>
              </a:rPr>
              <a:t>Node MCU,  </a:t>
            </a:r>
            <a:r>
              <a:rPr lang="en-US" dirty="0" smtClean="0">
                <a:solidFill>
                  <a:srgbClr val="669900"/>
                </a:solidFill>
              </a:rPr>
              <a:t>and </a:t>
            </a:r>
            <a:r>
              <a:rPr lang="en-US" dirty="0" smtClean="0">
                <a:solidFill>
                  <a:srgbClr val="669900"/>
                </a:solidFill>
              </a:rPr>
              <a:t>servo motor. </a:t>
            </a:r>
          </a:p>
          <a:p>
            <a:r>
              <a:rPr lang="en-US" dirty="0" smtClean="0">
                <a:solidFill>
                  <a:srgbClr val="669900"/>
                </a:solidFill>
              </a:rPr>
              <a:t>This </a:t>
            </a:r>
            <a:r>
              <a:rPr lang="en-US" dirty="0" smtClean="0">
                <a:solidFill>
                  <a:srgbClr val="669900"/>
                </a:solidFill>
              </a:rPr>
              <a:t>system assures the cleaning of dustbins soon when the garbage level reaches its maximum. It will take power supply with the help of Piezoelectric </a:t>
            </a:r>
            <a:r>
              <a:rPr lang="en-US" dirty="0" smtClean="0">
                <a:solidFill>
                  <a:srgbClr val="669900"/>
                </a:solidFill>
              </a:rPr>
              <a:t>Device.</a:t>
            </a:r>
          </a:p>
          <a:p>
            <a:r>
              <a:rPr lang="en-US" dirty="0" smtClean="0">
                <a:solidFill>
                  <a:srgbClr val="669900"/>
                </a:solidFill>
              </a:rPr>
              <a:t>If </a:t>
            </a:r>
            <a:r>
              <a:rPr lang="en-US" dirty="0" smtClean="0">
                <a:solidFill>
                  <a:srgbClr val="669900"/>
                </a:solidFill>
              </a:rPr>
              <a:t>the dustbin is not cleaned in specific time, 37 then the record is sent to the Sweeper or higher authority who can take appropriate action against the concerned contractor</a:t>
            </a:r>
            <a:r>
              <a:rPr lang="en-US" dirty="0" smtClean="0">
                <a:solidFill>
                  <a:srgbClr val="669900"/>
                </a:solidFill>
              </a:rPr>
              <a:t>.</a:t>
            </a:r>
          </a:p>
          <a:p>
            <a:r>
              <a:rPr lang="en-US" dirty="0" smtClean="0">
                <a:solidFill>
                  <a:srgbClr val="669900"/>
                </a:solidFill>
              </a:rPr>
              <a:t> </a:t>
            </a:r>
            <a:r>
              <a:rPr lang="en-US" dirty="0" smtClean="0">
                <a:solidFill>
                  <a:srgbClr val="669900"/>
                </a:solidFill>
              </a:rPr>
              <a:t>This system also helps to monitor the fake reports and hence can reduce the corruption in the overall management system. This reduces the total number of trips of garbage collection vehicle and hence reduces the overall expenditure associated with the garbage collection. It ultimately helps to keep cleanliness in the society</a:t>
            </a:r>
            <a:r>
              <a:rPr lang="en-US" dirty="0" smtClean="0">
                <a:solidFill>
                  <a:srgbClr val="669900"/>
                </a:solidFill>
              </a:rPr>
              <a:t>.</a:t>
            </a:r>
          </a:p>
          <a:p>
            <a:r>
              <a:rPr lang="en-US" dirty="0" smtClean="0">
                <a:solidFill>
                  <a:srgbClr val="669900"/>
                </a:solidFill>
              </a:rPr>
              <a:t> </a:t>
            </a:r>
            <a:r>
              <a:rPr lang="en-US" dirty="0" smtClean="0">
                <a:solidFill>
                  <a:srgbClr val="669900"/>
                </a:solidFill>
              </a:rPr>
              <a:t>Therefore, the Automatic Garbage Fill Alerting system makes the garbage collection more efficient.</a:t>
            </a:r>
            <a:endParaRPr lang="en-US" dirty="0">
              <a:solidFill>
                <a:srgbClr val="669900"/>
              </a:solidFill>
            </a:endParaRPr>
          </a:p>
        </p:txBody>
      </p:sp>
      <p:sp>
        <p:nvSpPr>
          <p:cNvPr id="4" name="Rectangle 3"/>
          <p:cNvSpPr/>
          <p:nvPr/>
        </p:nvSpPr>
        <p:spPr>
          <a:xfrm>
            <a:off x="571472" y="285728"/>
            <a:ext cx="5724644"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8100000" algn="tr" rotWithShape="0">
                    <a:prstClr val="black">
                      <a:alpha val="40000"/>
                    </a:prstClr>
                  </a:outerShdw>
                </a:effectLst>
              </a:rPr>
              <a:t>CONCLUSION :</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714488"/>
            <a:ext cx="7467600" cy="4525963"/>
          </a:xfrm>
        </p:spPr>
        <p:txBody>
          <a:bodyPr>
            <a:normAutofit fontScale="62500" lnSpcReduction="20000"/>
          </a:bodyPr>
          <a:lstStyle/>
          <a:p>
            <a:r>
              <a:rPr lang="en-US" dirty="0" smtClean="0">
                <a:solidFill>
                  <a:srgbClr val="00B0F0"/>
                </a:solidFill>
              </a:rPr>
              <a:t>With rapid increase in population, the issues related to sanitation with respect to garbage management are degrading immensely. </a:t>
            </a:r>
            <a:endParaRPr lang="en-US" dirty="0" smtClean="0">
              <a:solidFill>
                <a:srgbClr val="00B0F0"/>
              </a:solidFill>
            </a:endParaRPr>
          </a:p>
          <a:p>
            <a:r>
              <a:rPr lang="en-US" dirty="0" smtClean="0">
                <a:solidFill>
                  <a:srgbClr val="00B0F0"/>
                </a:solidFill>
              </a:rPr>
              <a:t>It </a:t>
            </a:r>
            <a:r>
              <a:rPr lang="en-US" dirty="0" smtClean="0">
                <a:solidFill>
                  <a:srgbClr val="00B0F0"/>
                </a:solidFill>
              </a:rPr>
              <a:t>creates unhygienic conditions for the citizens in the nearby surrounding, leading to the spread of infectious diseases and illness. </a:t>
            </a:r>
            <a:endParaRPr lang="en-US" dirty="0" smtClean="0">
              <a:solidFill>
                <a:srgbClr val="00B0F0"/>
              </a:solidFill>
            </a:endParaRPr>
          </a:p>
          <a:p>
            <a:r>
              <a:rPr lang="en-US" dirty="0" smtClean="0">
                <a:solidFill>
                  <a:srgbClr val="00B0F0"/>
                </a:solidFill>
              </a:rPr>
              <a:t>To </a:t>
            </a:r>
            <a:r>
              <a:rPr lang="en-US" dirty="0" smtClean="0">
                <a:solidFill>
                  <a:srgbClr val="00B0F0"/>
                </a:solidFill>
              </a:rPr>
              <a:t>avoid this problem, </a:t>
            </a:r>
            <a:r>
              <a:rPr lang="en-US" dirty="0" err="1" smtClean="0">
                <a:solidFill>
                  <a:srgbClr val="00B0F0"/>
                </a:solidFill>
              </a:rPr>
              <a:t>IoT</a:t>
            </a:r>
            <a:r>
              <a:rPr lang="en-US" dirty="0" smtClean="0">
                <a:solidFill>
                  <a:srgbClr val="00B0F0"/>
                </a:solidFill>
              </a:rPr>
              <a:t> based “Smart Waste Management” is the best and trending solution. In the proposed system, public dustbins will be provided with embedded device which helps in real time monitoring of level of garbage in garbage bins. The data regarding the garbage levels will be used to provide optimized route for garbage collecting vans, which will reduce cost associated with fuel. The load sensors will increase efficiency of data related to garbage level and moisture sensors will be used to provide data of waste segregation in a dust bin.</a:t>
            </a:r>
          </a:p>
        </p:txBody>
      </p:sp>
      <p:sp>
        <p:nvSpPr>
          <p:cNvPr id="6" name="Rectangle 5"/>
          <p:cNvSpPr/>
          <p:nvPr/>
        </p:nvSpPr>
        <p:spPr>
          <a:xfrm>
            <a:off x="500034" y="571480"/>
            <a:ext cx="584025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8100000" algn="tr" rotWithShape="0">
                    <a:prstClr val="black">
                      <a:alpha val="40000"/>
                    </a:prstClr>
                  </a:outerShdw>
                </a:effectLst>
              </a:rPr>
              <a:t>ABSTRACT..........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r>
              <a:rPr lang="en-US" dirty="0" smtClean="0"/>
              <a:t>Hardware Components</a:t>
            </a:r>
          </a:p>
          <a:p>
            <a:r>
              <a:rPr lang="en-US" dirty="0" smtClean="0"/>
              <a:t>Software Components</a:t>
            </a:r>
          </a:p>
          <a:p>
            <a:r>
              <a:rPr lang="en-US" dirty="0" smtClean="0"/>
              <a:t>Block Diagram</a:t>
            </a:r>
          </a:p>
          <a:p>
            <a:r>
              <a:rPr lang="en-US" dirty="0" smtClean="0"/>
              <a:t>Working</a:t>
            </a:r>
          </a:p>
          <a:p>
            <a:r>
              <a:rPr lang="en-US" dirty="0" smtClean="0"/>
              <a:t>Output</a:t>
            </a:r>
          </a:p>
          <a:p>
            <a:r>
              <a:rPr lang="en-US" dirty="0" smtClean="0"/>
              <a:t>Conclusion</a:t>
            </a:r>
          </a:p>
        </p:txBody>
      </p:sp>
      <p:sp>
        <p:nvSpPr>
          <p:cNvPr id="5" name="Rectangle 4"/>
          <p:cNvSpPr/>
          <p:nvPr/>
        </p:nvSpPr>
        <p:spPr>
          <a:xfrm>
            <a:off x="500034" y="357166"/>
            <a:ext cx="3582969" cy="923330"/>
          </a:xfrm>
          <a:prstGeom prst="rect">
            <a:avLst/>
          </a:prstGeom>
          <a:noFill/>
        </p:spPr>
        <p:txBody>
          <a:bodyPr wrap="non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50800" dist="38100" dir="8100000" algn="tr" rotWithShape="0">
                    <a:prstClr val="black">
                      <a:alpha val="40000"/>
                    </a:prstClr>
                  </a:outerShdw>
                </a:effectLst>
              </a:rPr>
              <a:t>AGENDA :</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785926"/>
            <a:ext cx="7467600" cy="4525963"/>
          </a:xfrm>
        </p:spPr>
        <p:txBody>
          <a:bodyPr>
            <a:normAutofit fontScale="77500" lnSpcReduction="20000"/>
          </a:bodyPr>
          <a:lstStyle/>
          <a:p>
            <a:r>
              <a:rPr lang="en-US" dirty="0" smtClean="0">
                <a:solidFill>
                  <a:srgbClr val="41A151"/>
                </a:solidFill>
              </a:rPr>
              <a:t>Worldwide interest in Smart Cities has aggrandized, fostered by the need to find effective remedies to the major challenges foreseen for the next years.</a:t>
            </a:r>
          </a:p>
          <a:p>
            <a:r>
              <a:rPr lang="en-US" dirty="0" smtClean="0">
                <a:solidFill>
                  <a:srgbClr val="41A151"/>
                </a:solidFill>
              </a:rPr>
              <a:t> As one of the application of Smart City, Waste Management in a city is a formidable challenge faced by the public administrations. </a:t>
            </a:r>
          </a:p>
          <a:p>
            <a:r>
              <a:rPr lang="en-US" dirty="0" smtClean="0">
                <a:solidFill>
                  <a:srgbClr val="41A151"/>
                </a:solidFill>
              </a:rPr>
              <a:t>Waste is defined as any material in which something valuable is not being used or is not usable and represents no economic value to its owner, the waste generator.</a:t>
            </a:r>
          </a:p>
          <a:p>
            <a:r>
              <a:rPr lang="en-US" dirty="0" smtClean="0">
                <a:solidFill>
                  <a:srgbClr val="41A151"/>
                </a:solidFill>
              </a:rPr>
              <a:t> Depending on the physical state of the waste, they are categorized as solid waste and wet waste.</a:t>
            </a:r>
            <a:endParaRPr lang="en-US" dirty="0">
              <a:solidFill>
                <a:srgbClr val="41A151"/>
              </a:solidFill>
            </a:endParaRPr>
          </a:p>
        </p:txBody>
      </p:sp>
      <p:sp>
        <p:nvSpPr>
          <p:cNvPr id="5" name="Rectangle 4"/>
          <p:cNvSpPr/>
          <p:nvPr/>
        </p:nvSpPr>
        <p:spPr>
          <a:xfrm>
            <a:off x="500034" y="500042"/>
            <a:ext cx="722505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50800" dist="38100" dir="8100000" algn="tr" rotWithShape="0">
                    <a:prstClr val="black">
                      <a:alpha val="40000"/>
                    </a:prstClr>
                  </a:outerShdw>
                  <a:reflection blurRad="10000" stA="55000" endPos="48000" dist="500" dir="5400000" sy="-100000" algn="bl" rotWithShape="0"/>
                </a:effectLst>
              </a:rPr>
              <a:t>INTRODUCTION.........</a:t>
            </a:r>
            <a:endParaRPr lang="en-US" sz="5400" b="1" cap="all" spc="0" dirty="0">
              <a:ln/>
              <a:solidFill>
                <a:schemeClr val="accent1"/>
              </a:solidFill>
              <a:effectLst>
                <a:outerShdw blurRad="50800" dist="38100" dir="8100000" algn="tr" rotWithShape="0">
                  <a:prstClr val="black">
                    <a:alpha val="40000"/>
                  </a:prstClr>
                </a:outerShdw>
                <a:reflection blurRad="10000" stA="55000" endPos="48000" dist="500" dir="5400000" sy="-100000" algn="bl" rotWithShape="0"/>
              </a:effectLst>
            </a:endParaRP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357166"/>
            <a:ext cx="657103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dir="8100000" algn="tr" rotWithShape="0">
                    <a:prstClr val="black">
                      <a:alpha val="40000"/>
                    </a:prstClr>
                  </a:outerShdw>
                </a:effectLst>
              </a:rPr>
              <a:t>BLOCK DIAGRAM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dir="8100000" algn="tr" rotWithShape="0">
                  <a:prstClr val="black">
                    <a:alpha val="40000"/>
                  </a:prstClr>
                </a:outerShdw>
              </a:effectLst>
            </a:endParaRPr>
          </a:p>
        </p:txBody>
      </p:sp>
      <p:sp>
        <p:nvSpPr>
          <p:cNvPr id="5" name="Rectangle 4"/>
          <p:cNvSpPr/>
          <p:nvPr/>
        </p:nvSpPr>
        <p:spPr>
          <a:xfrm>
            <a:off x="357158" y="2500306"/>
            <a:ext cx="135732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ULTRASONIC SENSOR</a:t>
            </a:r>
            <a:endParaRPr lang="en-US" dirty="0"/>
          </a:p>
        </p:txBody>
      </p:sp>
      <p:sp>
        <p:nvSpPr>
          <p:cNvPr id="6" name="Rectangle 5"/>
          <p:cNvSpPr/>
          <p:nvPr/>
        </p:nvSpPr>
        <p:spPr>
          <a:xfrm>
            <a:off x="357158" y="4500570"/>
            <a:ext cx="1785950"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DHT 11 SENSOR</a:t>
            </a:r>
            <a:endParaRPr lang="en-US" dirty="0"/>
          </a:p>
        </p:txBody>
      </p:sp>
      <p:sp>
        <p:nvSpPr>
          <p:cNvPr id="7" name="Rectangle 6"/>
          <p:cNvSpPr/>
          <p:nvPr/>
        </p:nvSpPr>
        <p:spPr>
          <a:xfrm>
            <a:off x="3000364" y="2285992"/>
            <a:ext cx="2143140"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66FF"/>
                </a:solidFill>
              </a:rPr>
              <a:t>NODE MCU</a:t>
            </a:r>
            <a:endParaRPr lang="en-US" sz="2800" dirty="0">
              <a:solidFill>
                <a:srgbClr val="0066FF"/>
              </a:solidFill>
            </a:endParaRPr>
          </a:p>
        </p:txBody>
      </p:sp>
      <p:sp>
        <p:nvSpPr>
          <p:cNvPr id="8" name="Rectangle 7"/>
          <p:cNvSpPr/>
          <p:nvPr/>
        </p:nvSpPr>
        <p:spPr>
          <a:xfrm>
            <a:off x="6072198" y="2071678"/>
            <a:ext cx="178595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9" name="Rectangle 8"/>
          <p:cNvSpPr/>
          <p:nvPr/>
        </p:nvSpPr>
        <p:spPr>
          <a:xfrm>
            <a:off x="6000760" y="3571876"/>
            <a:ext cx="200026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IBM CLOUD</a:t>
            </a:r>
            <a:endParaRPr lang="en-US" dirty="0"/>
          </a:p>
        </p:txBody>
      </p:sp>
      <p:sp>
        <p:nvSpPr>
          <p:cNvPr id="10" name="Rectangle 9"/>
          <p:cNvSpPr/>
          <p:nvPr/>
        </p:nvSpPr>
        <p:spPr>
          <a:xfrm>
            <a:off x="6000760" y="5286388"/>
            <a:ext cx="157163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SERVO MOTOR</a:t>
            </a:r>
            <a:endParaRPr lang="en-US" dirty="0"/>
          </a:p>
        </p:txBody>
      </p:sp>
      <p:cxnSp>
        <p:nvCxnSpPr>
          <p:cNvPr id="14" name="Straight Arrow Connector 13"/>
          <p:cNvCxnSpPr/>
          <p:nvPr/>
        </p:nvCxnSpPr>
        <p:spPr>
          <a:xfrm>
            <a:off x="2143108" y="521495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72066" y="2571744"/>
            <a:ext cx="100013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a:off x="5143504" y="400050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072066" y="5143512"/>
            <a:ext cx="928694"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3042" y="3000372"/>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643834" y="5786454"/>
            <a:ext cx="28575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858148" y="5286388"/>
            <a:ext cx="1071538"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BIN</a:t>
            </a:r>
            <a:endParaRPr lang="en-US"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429684" cy="5929354"/>
          </a:xfrm>
        </p:spPr>
        <p:txBody>
          <a:bodyPr>
            <a:normAutofit/>
            <a:scene3d>
              <a:camera prst="perspectiveContrastingRightFacing"/>
              <a:lightRig rig="threePt" dir="t"/>
            </a:scene3d>
          </a:bodyPr>
          <a:lstStyle/>
          <a:p>
            <a:r>
              <a:rPr lang="en-US" sz="7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HARDWARE COMPONENTS…………</a:t>
            </a:r>
            <a:endParaRPr lang="en-US" sz="7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643050"/>
            <a:ext cx="7467600" cy="4525963"/>
          </a:xfrm>
        </p:spPr>
        <p:txBody>
          <a:bodyPr>
            <a:normAutofit fontScale="77500" lnSpcReduction="20000"/>
          </a:bodyPr>
          <a:lstStyle/>
          <a:p>
            <a:r>
              <a:rPr lang="en-US" dirty="0" smtClean="0">
                <a:solidFill>
                  <a:srgbClr val="00FFCC"/>
                </a:solidFill>
              </a:rPr>
              <a:t>The </a:t>
            </a:r>
            <a:r>
              <a:rPr lang="en-US" b="1" dirty="0" smtClean="0">
                <a:solidFill>
                  <a:srgbClr val="00FFCC"/>
                </a:solidFill>
              </a:rPr>
              <a:t>ESP8266</a:t>
            </a:r>
            <a:r>
              <a:rPr lang="en-US" dirty="0" smtClean="0">
                <a:solidFill>
                  <a:srgbClr val="00FFCC"/>
                </a:solidFill>
              </a:rPr>
              <a:t> is a low-cost Wi-Fi chip developed by </a:t>
            </a:r>
            <a:r>
              <a:rPr lang="en-US" dirty="0" err="1" smtClean="0">
                <a:solidFill>
                  <a:srgbClr val="00FFCC"/>
                </a:solidFill>
              </a:rPr>
              <a:t>Espressif</a:t>
            </a:r>
            <a:r>
              <a:rPr lang="en-US" dirty="0" smtClean="0">
                <a:solidFill>
                  <a:srgbClr val="00FFCC"/>
                </a:solidFill>
              </a:rPr>
              <a:t> Systems with TCP/IP protocol.</a:t>
            </a:r>
          </a:p>
          <a:p>
            <a:r>
              <a:rPr lang="en-US" b="1" dirty="0" smtClean="0">
                <a:solidFill>
                  <a:srgbClr val="00FFCC"/>
                </a:solidFill>
              </a:rPr>
              <a:t> </a:t>
            </a:r>
            <a:r>
              <a:rPr lang="en-US" b="1" dirty="0" err="1" smtClean="0">
                <a:solidFill>
                  <a:srgbClr val="00FFCC"/>
                </a:solidFill>
              </a:rPr>
              <a:t>NodeMCU</a:t>
            </a:r>
            <a:r>
              <a:rPr lang="en-US" dirty="0" smtClean="0">
                <a:solidFill>
                  <a:srgbClr val="00FFCC"/>
                </a:solidFill>
              </a:rPr>
              <a:t> is an open source </a:t>
            </a:r>
            <a:r>
              <a:rPr lang="en-US" dirty="0" err="1" smtClean="0">
                <a:solidFill>
                  <a:srgbClr val="00FFCC"/>
                </a:solidFill>
              </a:rPr>
              <a:t>iot</a:t>
            </a:r>
            <a:r>
              <a:rPr lang="en-US" dirty="0" smtClean="0">
                <a:solidFill>
                  <a:srgbClr val="00FFCC"/>
                </a:solidFill>
              </a:rPr>
              <a:t> platform. It includes firmware which runs on the ESP8266 </a:t>
            </a:r>
            <a:r>
              <a:rPr lang="en-US" dirty="0" err="1" smtClean="0">
                <a:solidFill>
                  <a:srgbClr val="00FFCC"/>
                </a:solidFill>
              </a:rPr>
              <a:t>wi-Fi</a:t>
            </a:r>
            <a:r>
              <a:rPr lang="en-US" dirty="0" smtClean="0">
                <a:solidFill>
                  <a:srgbClr val="00FFCC"/>
                </a:solidFill>
              </a:rPr>
              <a:t> </a:t>
            </a:r>
            <a:r>
              <a:rPr lang="en-US" dirty="0" err="1" smtClean="0">
                <a:solidFill>
                  <a:srgbClr val="00FFCC"/>
                </a:solidFill>
              </a:rPr>
              <a:t>SoCcfrom</a:t>
            </a:r>
            <a:r>
              <a:rPr lang="en-US" dirty="0" smtClean="0">
                <a:solidFill>
                  <a:srgbClr val="00FFCC"/>
                </a:solidFill>
              </a:rPr>
              <a:t> </a:t>
            </a:r>
            <a:r>
              <a:rPr lang="en-US" dirty="0" err="1" smtClean="0">
                <a:solidFill>
                  <a:srgbClr val="00FFCC"/>
                </a:solidFill>
              </a:rPr>
              <a:t>Espressif</a:t>
            </a:r>
            <a:r>
              <a:rPr lang="en-US" dirty="0" smtClean="0">
                <a:solidFill>
                  <a:srgbClr val="00FFCC"/>
                </a:solidFill>
              </a:rPr>
              <a:t> Systems, and hardware which is based on the ESP-12 module .</a:t>
            </a:r>
          </a:p>
          <a:p>
            <a:r>
              <a:rPr lang="en-US" dirty="0" smtClean="0">
                <a:solidFill>
                  <a:srgbClr val="00FFCC"/>
                </a:solidFill>
              </a:rPr>
              <a:t>The term "</a:t>
            </a:r>
            <a:r>
              <a:rPr lang="en-US" dirty="0" err="1" smtClean="0">
                <a:solidFill>
                  <a:srgbClr val="00FFCC"/>
                </a:solidFill>
              </a:rPr>
              <a:t>NodeMCU</a:t>
            </a:r>
            <a:r>
              <a:rPr lang="en-US" dirty="0" smtClean="0">
                <a:solidFill>
                  <a:srgbClr val="00FFCC"/>
                </a:solidFill>
              </a:rPr>
              <a:t>" by default refers to the firmware rather than the development kits. The firmware uses the </a:t>
            </a:r>
            <a:r>
              <a:rPr lang="en-US" dirty="0" err="1" smtClean="0">
                <a:solidFill>
                  <a:srgbClr val="00FFCC"/>
                </a:solidFill>
              </a:rPr>
              <a:t>Lua</a:t>
            </a:r>
            <a:r>
              <a:rPr lang="en-US" dirty="0" smtClean="0">
                <a:solidFill>
                  <a:srgbClr val="00FFCC"/>
                </a:solidFill>
              </a:rPr>
              <a:t> scripting language.</a:t>
            </a:r>
          </a:p>
          <a:p>
            <a:r>
              <a:rPr lang="en-US" dirty="0" smtClean="0">
                <a:solidFill>
                  <a:srgbClr val="00FFCC"/>
                </a:solidFill>
              </a:rPr>
              <a:t> It is based on the </a:t>
            </a:r>
            <a:r>
              <a:rPr lang="en-US" dirty="0" err="1" smtClean="0">
                <a:solidFill>
                  <a:srgbClr val="00FFCC"/>
                </a:solidFill>
              </a:rPr>
              <a:t>eLua</a:t>
            </a:r>
            <a:r>
              <a:rPr lang="en-US" dirty="0" smtClean="0">
                <a:solidFill>
                  <a:srgbClr val="00FFCC"/>
                </a:solidFill>
              </a:rPr>
              <a:t> project, and built on the </a:t>
            </a:r>
            <a:r>
              <a:rPr lang="en-US" dirty="0" err="1" smtClean="0">
                <a:solidFill>
                  <a:srgbClr val="00FFCC"/>
                </a:solidFill>
              </a:rPr>
              <a:t>Espressif</a:t>
            </a:r>
            <a:r>
              <a:rPr lang="en-US" dirty="0" smtClean="0">
                <a:solidFill>
                  <a:srgbClr val="00FFCC"/>
                </a:solidFill>
              </a:rPr>
              <a:t> Non-OS SDK for ESP8266. It uses many open source projects, such as </a:t>
            </a:r>
            <a:r>
              <a:rPr lang="en-US" dirty="0" err="1" smtClean="0">
                <a:solidFill>
                  <a:srgbClr val="00FFCC"/>
                </a:solidFill>
              </a:rPr>
              <a:t>lua-cjson</a:t>
            </a:r>
            <a:r>
              <a:rPr lang="en-US" dirty="0" smtClean="0">
                <a:solidFill>
                  <a:srgbClr val="00FFCC"/>
                </a:solidFill>
              </a:rPr>
              <a:t> and </a:t>
            </a:r>
            <a:r>
              <a:rPr lang="en-US" u="sng" dirty="0" smtClean="0">
                <a:solidFill>
                  <a:srgbClr val="00FFCC"/>
                </a:solidFill>
                <a:hlinkClick r:id="rId2" tooltip="SPIFFS (page does not exist)"/>
              </a:rPr>
              <a:t>SPIFFS</a:t>
            </a:r>
            <a:r>
              <a:rPr lang="en-US" dirty="0" smtClean="0">
                <a:solidFill>
                  <a:srgbClr val="00FFCC"/>
                </a:solidFill>
              </a:rPr>
              <a:t>.</a:t>
            </a:r>
            <a:endParaRPr lang="en-US" dirty="0">
              <a:solidFill>
                <a:srgbClr val="00FFCC"/>
              </a:solidFill>
            </a:endParaRPr>
          </a:p>
        </p:txBody>
      </p:sp>
      <p:sp>
        <p:nvSpPr>
          <p:cNvPr id="4" name="Rectangle 3"/>
          <p:cNvSpPr/>
          <p:nvPr/>
        </p:nvSpPr>
        <p:spPr>
          <a:xfrm>
            <a:off x="714348" y="500042"/>
            <a:ext cx="4416595"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rPr>
              <a:t>NODE-MCU :</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8100000" algn="tr" rotWithShape="0">
                  <a:prstClr val="black">
                    <a:alpha val="40000"/>
                  </a:prstClr>
                </a:outerShdw>
              </a:effectLst>
            </a:endParaRP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deMCU GPIOs.png"/>
          <p:cNvPicPr>
            <a:picLocks noChangeAspect="1"/>
          </p:cNvPicPr>
          <p:nvPr/>
        </p:nvPicPr>
        <p:blipFill>
          <a:blip r:embed="rId2" cstate="print"/>
          <a:stretch>
            <a:fillRect/>
          </a:stretch>
        </p:blipFill>
        <p:spPr>
          <a:xfrm>
            <a:off x="428596" y="500042"/>
            <a:ext cx="4357718" cy="29485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Picture 2" descr="esp-12e-cp2102-nodemcu-lua-v3-robtoics-bangladesh.jpg"/>
          <p:cNvPicPr>
            <a:picLocks noChangeAspect="1"/>
          </p:cNvPicPr>
          <p:nvPr/>
        </p:nvPicPr>
        <p:blipFill>
          <a:blip r:embed="rId3"/>
          <a:stretch>
            <a:fillRect/>
          </a:stretch>
        </p:blipFill>
        <p:spPr>
          <a:xfrm>
            <a:off x="5429256" y="3000372"/>
            <a:ext cx="3152782" cy="3152782"/>
          </a:xfrm>
          <a:prstGeom prst="ellipse">
            <a:avLst/>
          </a:prstGeom>
          <a:ln>
            <a:noFill/>
          </a:ln>
          <a:effectLst>
            <a:softEdge rad="112500"/>
          </a:effectLst>
        </p:spPr>
      </p:pic>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solidFill>
                  <a:srgbClr val="0066FF"/>
                </a:solidFill>
              </a:rPr>
              <a:t>A servo motor is an electrical device which can push or rotate an object with great precision.</a:t>
            </a:r>
          </a:p>
          <a:p>
            <a:r>
              <a:rPr lang="en-US" dirty="0" smtClean="0">
                <a:solidFill>
                  <a:srgbClr val="0066FF"/>
                </a:solidFill>
              </a:rPr>
              <a:t> If you want to rotate and object at some specific angles or distance, then you use servo motor. It is just made up of simple motor which run through servo mechanism. </a:t>
            </a:r>
          </a:p>
          <a:p>
            <a:r>
              <a:rPr lang="en-US" dirty="0" smtClean="0">
                <a:solidFill>
                  <a:srgbClr val="0066FF"/>
                </a:solidFill>
              </a:rPr>
              <a:t>If motor is used is DC powered then it is called DC servo motor, and if it is AC powered motor then it is called AC servo motor. </a:t>
            </a:r>
          </a:p>
          <a:p>
            <a:r>
              <a:rPr lang="en-US" dirty="0" smtClean="0">
                <a:solidFill>
                  <a:srgbClr val="0066FF"/>
                </a:solidFill>
              </a:rPr>
              <a:t>We can get a very high torque servo motor in a small and light weight packages.</a:t>
            </a:r>
          </a:p>
          <a:p>
            <a:r>
              <a:rPr lang="en-US" dirty="0" smtClean="0">
                <a:solidFill>
                  <a:srgbClr val="0066FF"/>
                </a:solidFill>
              </a:rPr>
              <a:t> Doe to these features they are being used in many applications like toy car, RC helicopters and planes, Robotics, Machine etc.</a:t>
            </a:r>
            <a:endParaRPr lang="en-US" dirty="0">
              <a:solidFill>
                <a:srgbClr val="0066FF"/>
              </a:solidFill>
            </a:endParaRPr>
          </a:p>
        </p:txBody>
      </p:sp>
      <p:sp>
        <p:nvSpPr>
          <p:cNvPr id="5" name="Rectangle 4"/>
          <p:cNvSpPr/>
          <p:nvPr/>
        </p:nvSpPr>
        <p:spPr>
          <a:xfrm>
            <a:off x="214282" y="428604"/>
            <a:ext cx="577658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8100000" algn="tr" rotWithShape="0">
                    <a:prstClr val="black">
                      <a:alpha val="40000"/>
                    </a:prstClr>
                  </a:outerShdw>
                  <a:reflection blurRad="12700" stA="28000" endPos="45000" dist="1000" dir="5400000" sy="-100000" algn="bl" rotWithShape="0"/>
                </a:effectLst>
              </a:rPr>
              <a:t>SERVO </a:t>
            </a: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8100000" algn="tr" rotWithShape="0">
                    <a:prstClr val="black">
                      <a:alpha val="40000"/>
                    </a:prstClr>
                  </a:outerShdw>
                  <a:reflection blurRad="12700" stA="28000" endPos="45000" dist="1000" dir="5400000" sy="-100000" algn="bl" rotWithShape="0"/>
                </a:effectLst>
              </a:rPr>
              <a:t>MOTOR </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8100000" algn="tr" rotWithShape="0">
                    <a:prstClr val="black">
                      <a:alpha val="40000"/>
                    </a:prstClr>
                  </a:outerShdw>
                  <a:reflection blurRad="12700" stA="28000" endPos="45000" dist="1000" dir="5400000" sy="-100000" algn="bl" rotWithShape="0"/>
                </a:effectLst>
              </a:rPr>
              <a: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8100000" algn="tr" rotWithShape="0">
                  <a:prstClr val="black">
                    <a:alpha val="40000"/>
                  </a:prstClr>
                </a:outerShdw>
                <a:reflection blurRad="12700" stA="28000" endPos="45000" dist="1000" dir="5400000" sy="-100000" algn="bl" rotWithShape="0"/>
              </a:effectLst>
            </a:endParaRP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344</TotalTime>
  <Words>836</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TEAM NAME:-IOTIANS</vt:lpstr>
      <vt:lpstr>Slide 2</vt:lpstr>
      <vt:lpstr>Slide 3</vt:lpstr>
      <vt:lpstr>Slide 4</vt:lpstr>
      <vt:lpstr>Slide 5</vt:lpstr>
      <vt:lpstr>HARDWARE COMPONENTS…………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NAME:-IOTIANS</dc:title>
  <dc:creator>Administrator</dc:creator>
  <cp:lastModifiedBy>Administrator</cp:lastModifiedBy>
  <cp:revision>32</cp:revision>
  <dcterms:created xsi:type="dcterms:W3CDTF">2019-06-22T05:40:18Z</dcterms:created>
  <dcterms:modified xsi:type="dcterms:W3CDTF">2019-06-24T05:33:00Z</dcterms:modified>
</cp:coreProperties>
</file>