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notesMasterIdLst>
    <p:notesMasterId r:id="rId15"/>
  </p:notesMasterIdLst>
  <p:sldIdLst>
    <p:sldId id="256" r:id="rId2"/>
    <p:sldId id="257" r:id="rId3"/>
    <p:sldId id="269" r:id="rId4"/>
    <p:sldId id="261" r:id="rId5"/>
    <p:sldId id="263" r:id="rId6"/>
    <p:sldId id="264" r:id="rId7"/>
    <p:sldId id="265" r:id="rId8"/>
    <p:sldId id="266" r:id="rId9"/>
    <p:sldId id="267" r:id="rId10"/>
    <p:sldId id="258" r:id="rId11"/>
    <p:sldId id="259" r:id="rId12"/>
    <p:sldId id="260"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BCD6C9-BD68-4DBC-9DA7-B83B8E119E0B}" type="datetimeFigureOut">
              <a:rPr lang="en-US" smtClean="0"/>
              <a:pPr/>
              <a:t>6/24/2019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80A678-6A69-42AF-AFBD-45139C10ECF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80A678-6A69-42AF-AFBD-45139C10ECF0}"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A44E98E-212B-4496-88CB-CD31B057B5A2}" type="datetimeFigureOut">
              <a:rPr lang="en-US" smtClean="0"/>
              <a:pPr/>
              <a:t>6/24/2019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0ABC807-E8A4-4F0D-8508-1F1DD552C53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44E98E-212B-4496-88CB-CD31B057B5A2}" type="datetimeFigureOut">
              <a:rPr lang="en-US" smtClean="0"/>
              <a:pPr/>
              <a:t>6/24/2019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0ABC807-E8A4-4F0D-8508-1F1DD552C53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44E98E-212B-4496-88CB-CD31B057B5A2}" type="datetimeFigureOut">
              <a:rPr lang="en-US" smtClean="0"/>
              <a:pPr/>
              <a:t>6/24/2019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0ABC807-E8A4-4F0D-8508-1F1DD552C53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44E98E-212B-4496-88CB-CD31B057B5A2}" type="datetimeFigureOut">
              <a:rPr lang="en-US" smtClean="0"/>
              <a:pPr/>
              <a:t>6/24/2019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0ABC807-E8A4-4F0D-8508-1F1DD552C536}"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A44E98E-212B-4496-88CB-CD31B057B5A2}" type="datetimeFigureOut">
              <a:rPr lang="en-US" smtClean="0"/>
              <a:pPr/>
              <a:t>6/24/2019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0ABC807-E8A4-4F0D-8508-1F1DD552C536}"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A44E98E-212B-4496-88CB-CD31B057B5A2}" type="datetimeFigureOut">
              <a:rPr lang="en-US" smtClean="0"/>
              <a:pPr/>
              <a:t>6/24/2019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0ABC807-E8A4-4F0D-8508-1F1DD552C536}"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A44E98E-212B-4496-88CB-CD31B057B5A2}" type="datetimeFigureOut">
              <a:rPr lang="en-US" smtClean="0"/>
              <a:pPr/>
              <a:t>6/24/2019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20ABC807-E8A4-4F0D-8508-1F1DD552C536}"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A44E98E-212B-4496-88CB-CD31B057B5A2}" type="datetimeFigureOut">
              <a:rPr lang="en-US" smtClean="0"/>
              <a:pPr/>
              <a:t>6/24/2019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20ABC807-E8A4-4F0D-8508-1F1DD552C536}"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A44E98E-212B-4496-88CB-CD31B057B5A2}" type="datetimeFigureOut">
              <a:rPr lang="en-US" smtClean="0"/>
              <a:pPr/>
              <a:t>6/24/2019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20ABC807-E8A4-4F0D-8508-1F1DD552C53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A44E98E-212B-4496-88CB-CD31B057B5A2}" type="datetimeFigureOut">
              <a:rPr lang="en-US" smtClean="0"/>
              <a:pPr/>
              <a:t>6/24/2019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0ABC807-E8A4-4F0D-8508-1F1DD552C536}"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A44E98E-212B-4496-88CB-CD31B057B5A2}" type="datetimeFigureOut">
              <a:rPr lang="en-US" smtClean="0"/>
              <a:pPr/>
              <a:t>6/24/2019</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0ABC807-E8A4-4F0D-8508-1F1DD552C536}"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A44E98E-212B-4496-88CB-CD31B057B5A2}" type="datetimeFigureOut">
              <a:rPr lang="en-US" smtClean="0"/>
              <a:pPr/>
              <a:t>6/24/2019</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0ABC807-E8A4-4F0D-8508-1F1DD552C53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09600"/>
            <a:ext cx="8077200" cy="1524000"/>
          </a:xfrm>
        </p:spPr>
        <p:txBody>
          <a:bodyPr>
            <a:normAutofit/>
          </a:bodyPr>
          <a:lstStyle/>
          <a:p>
            <a:r>
              <a:rPr lang="en-US" sz="4000" b="1" dirty="0" smtClean="0">
                <a:solidFill>
                  <a:schemeClr val="tx1"/>
                </a:solidFill>
                <a:latin typeface="Times New Roman" pitchFamily="18" charset="0"/>
                <a:cs typeface="Times New Roman" pitchFamily="18" charset="0"/>
              </a:rPr>
              <a:t>SMART HOME ASSISTANT WITH AMAZON ALEXA</a:t>
            </a:r>
            <a:endParaRPr lang="en-US" sz="4000" b="1"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3962400" y="2971800"/>
            <a:ext cx="4267200" cy="1752600"/>
          </a:xfrm>
        </p:spPr>
        <p:txBody>
          <a:bodyPr>
            <a:normAutofit fontScale="70000" lnSpcReduction="20000"/>
          </a:bodyPr>
          <a:lstStyle/>
          <a:p>
            <a:r>
              <a:rPr lang="en-US" sz="3600" dirty="0" smtClean="0">
                <a:solidFill>
                  <a:srgbClr val="FF0000"/>
                </a:solidFill>
                <a:latin typeface="Algerian" pitchFamily="82" charset="0"/>
              </a:rPr>
              <a:t>TEAM NAME:MIND BENDERS</a:t>
            </a:r>
          </a:p>
          <a:p>
            <a:r>
              <a:rPr lang="en-US" sz="2900" dirty="0" smtClean="0">
                <a:solidFill>
                  <a:srgbClr val="0070C0"/>
                </a:solidFill>
                <a:latin typeface="Algerian" pitchFamily="82" charset="0"/>
              </a:rPr>
              <a:t>TEAM MEMBERS:</a:t>
            </a:r>
            <a:endParaRPr lang="en-US" sz="2900" dirty="0" smtClean="0">
              <a:solidFill>
                <a:srgbClr val="FF0000"/>
              </a:solidFill>
              <a:latin typeface="Algerian" pitchFamily="82" charset="0"/>
            </a:endParaRPr>
          </a:p>
          <a:p>
            <a:r>
              <a:rPr lang="en-US" sz="2900" dirty="0" smtClean="0">
                <a:solidFill>
                  <a:srgbClr val="7030A0"/>
                </a:solidFill>
                <a:latin typeface="Algerian" pitchFamily="82" charset="0"/>
              </a:rPr>
              <a:t>CH.SANDEEP KUMAR</a:t>
            </a:r>
          </a:p>
          <a:p>
            <a:r>
              <a:rPr lang="en-US" sz="2900" dirty="0" smtClean="0">
                <a:solidFill>
                  <a:srgbClr val="7030A0"/>
                </a:solidFill>
                <a:latin typeface="Algerian" pitchFamily="82" charset="0"/>
              </a:rPr>
              <a:t>CH.SAI KRISHNA</a:t>
            </a:r>
          </a:p>
          <a:p>
            <a:r>
              <a:rPr lang="en-US" sz="2900" dirty="0" smtClean="0">
                <a:solidFill>
                  <a:srgbClr val="7030A0"/>
                </a:solidFill>
                <a:latin typeface="Algerian" pitchFamily="82" charset="0"/>
              </a:rPr>
              <a:t>D.AKSHITHA</a:t>
            </a:r>
          </a:p>
        </p:txBody>
      </p:sp>
      <p:pic>
        <p:nvPicPr>
          <p:cNvPr id="4" name="Picture 3" descr="https://richardtech.net/wp-content/uploads/2019/03/AlexaPi.jpg"/>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457200" y="3276600"/>
            <a:ext cx="3276600" cy="1447800"/>
          </a:xfrm>
          <a:prstGeom prst="rect">
            <a:avLst/>
          </a:prstGeom>
          <a:noFill/>
          <a:ln>
            <a:noFill/>
          </a:ln>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057400"/>
            <a:ext cx="7772400" cy="4038600"/>
          </a:xfrm>
        </p:spPr>
        <p:txBody>
          <a:bodyPr>
            <a:normAutofit lnSpcReduction="10000"/>
          </a:bodyPr>
          <a:lstStyle/>
          <a:p>
            <a:pPr lvl="1" algn="just">
              <a:buFont typeface="Wingdings" pitchFamily="2" charset="2"/>
              <a:buChar char="§"/>
            </a:pPr>
            <a:r>
              <a:rPr lang="en-US" sz="4000" b="1" dirty="0" smtClean="0">
                <a:latin typeface="Algerian" pitchFamily="82" charset="0"/>
                <a:cs typeface="Times New Roman" pitchFamily="18" charset="0"/>
              </a:rPr>
              <a:t>RASPBERRYPI</a:t>
            </a:r>
            <a:r>
              <a:rPr lang="en-US" sz="4000" b="1"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 </a:t>
            </a:r>
            <a:r>
              <a:rPr lang="en-US" sz="2600" dirty="0" smtClean="0">
                <a:latin typeface="Calibri" pitchFamily="34" charset="0"/>
                <a:cs typeface="Calibri" pitchFamily="34" charset="0"/>
              </a:rPr>
              <a:t>It is a credit-card sized computer that plugs into a monitor and uses standard keyboard and mouse. </a:t>
            </a:r>
          </a:p>
          <a:p>
            <a:pPr lvl="1" algn="just">
              <a:buFont typeface="Wingdings" pitchFamily="2" charset="2"/>
              <a:buChar char="§"/>
            </a:pPr>
            <a:r>
              <a:rPr lang="en-US" sz="3200" b="1" dirty="0" smtClean="0">
                <a:latin typeface="Algerian" pitchFamily="82" charset="0"/>
                <a:cs typeface="Times New Roman" pitchFamily="18" charset="0"/>
              </a:rPr>
              <a:t>BASIC SHEILD </a:t>
            </a:r>
            <a:r>
              <a:rPr lang="en-US" sz="3200" dirty="0" smtClean="0">
                <a:latin typeface="Times New Roman" pitchFamily="18" charset="0"/>
                <a:cs typeface="Times New Roman" pitchFamily="18" charset="0"/>
              </a:rPr>
              <a:t>: </a:t>
            </a:r>
            <a:r>
              <a:rPr lang="en-US" sz="2600" dirty="0" smtClean="0">
                <a:latin typeface="Calibri" pitchFamily="34" charset="0"/>
                <a:cs typeface="Calibri" pitchFamily="34" charset="0"/>
              </a:rPr>
              <a:t>The basic shelid is an input/output expansion shield designed for use with a micro controller board</a:t>
            </a:r>
            <a:r>
              <a:rPr lang="en-US" sz="2600" dirty="0" smtClean="0">
                <a:latin typeface="Californian FB" pitchFamily="18" charset="0"/>
                <a:cs typeface="Times New Roman" pitchFamily="18" charset="0"/>
              </a:rPr>
              <a:t>. </a:t>
            </a:r>
            <a:endParaRPr lang="en-US" dirty="0" smtClean="0">
              <a:latin typeface="Californian FB" pitchFamily="18" charset="0"/>
              <a:cs typeface="Times New Roman" pitchFamily="18" charset="0"/>
            </a:endParaRPr>
          </a:p>
          <a:p>
            <a:pPr lvl="1" algn="just">
              <a:buFont typeface="Wingdings" pitchFamily="2" charset="2"/>
              <a:buChar char="§"/>
            </a:pPr>
            <a:r>
              <a:rPr lang="en-US" sz="3200" b="1" dirty="0" smtClean="0">
                <a:latin typeface="Algerian" pitchFamily="82" charset="0"/>
                <a:cs typeface="Times New Roman" pitchFamily="18" charset="0"/>
              </a:rPr>
              <a:t>USB MICROPHONE</a:t>
            </a:r>
            <a:r>
              <a:rPr lang="en-US" sz="3200" dirty="0" smtClean="0">
                <a:latin typeface="Algerian" pitchFamily="82" charset="0"/>
                <a:cs typeface="Times New Roman" pitchFamily="18" charset="0"/>
              </a:rPr>
              <a:t> </a:t>
            </a:r>
            <a:r>
              <a:rPr lang="en-US" sz="3200" dirty="0" smtClean="0">
                <a:latin typeface="Times New Roman" pitchFamily="18" charset="0"/>
                <a:cs typeface="Times New Roman" pitchFamily="18" charset="0"/>
              </a:rPr>
              <a:t>: </a:t>
            </a:r>
            <a:r>
              <a:rPr lang="en-US" sz="2400" dirty="0" smtClean="0">
                <a:latin typeface="Calibri" pitchFamily="34" charset="0"/>
                <a:cs typeface="Calibri" pitchFamily="34" charset="0"/>
              </a:rPr>
              <a:t>It is a easy way of making high quality recordings, you can listen directly to the sound through headphones.</a:t>
            </a:r>
          </a:p>
        </p:txBody>
      </p:sp>
      <p:sp>
        <p:nvSpPr>
          <p:cNvPr id="2" name="Title 1"/>
          <p:cNvSpPr>
            <a:spLocks noGrp="1"/>
          </p:cNvSpPr>
          <p:nvPr>
            <p:ph type="title"/>
          </p:nvPr>
        </p:nvSpPr>
        <p:spPr>
          <a:xfrm>
            <a:off x="1435608" y="274638"/>
            <a:ext cx="7498080" cy="1477962"/>
          </a:xfrm>
        </p:spPr>
        <p:txBody>
          <a:bodyPr>
            <a:normAutofit/>
          </a:bodyPr>
          <a:lstStyle/>
          <a:p>
            <a:r>
              <a:rPr lang="en-US" sz="4400" b="1" dirty="0" smtClean="0">
                <a:solidFill>
                  <a:srgbClr val="00B0F0"/>
                </a:solidFill>
                <a:latin typeface="Algerian" pitchFamily="82" charset="0"/>
              </a:rPr>
              <a:t>HARDWARE COMPONENTS</a:t>
            </a:r>
            <a:r>
              <a:rPr lang="en-US" sz="4400" b="1" dirty="0" smtClean="0">
                <a:solidFill>
                  <a:schemeClr val="tx1"/>
                </a:solidFill>
                <a:latin typeface="Algerian" pitchFamily="82" charset="0"/>
              </a:rPr>
              <a:t>:</a:t>
            </a:r>
            <a:endParaRPr lang="en-US" sz="4400" b="1" dirty="0">
              <a:solidFill>
                <a:schemeClr val="tx1"/>
              </a:solidFill>
              <a:latin typeface="Algerian" pitchFamily="82" charset="0"/>
            </a:endParaRPr>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buFont typeface="Wingdings" pitchFamily="2" charset="2"/>
              <a:buChar char="§"/>
            </a:pPr>
            <a:r>
              <a:rPr lang="en-US" sz="4000" b="1" dirty="0" smtClean="0">
                <a:latin typeface="Algerian" pitchFamily="82" charset="0"/>
                <a:cs typeface="Times New Roman" pitchFamily="18" charset="0"/>
              </a:rPr>
              <a:t>ALEXA</a:t>
            </a:r>
            <a:r>
              <a:rPr lang="en-US" sz="4400" dirty="0" smtClean="0">
                <a:latin typeface="Times New Roman" pitchFamily="18" charset="0"/>
                <a:cs typeface="Times New Roman" pitchFamily="18" charset="0"/>
              </a:rPr>
              <a:t> </a:t>
            </a:r>
            <a:r>
              <a:rPr lang="en-US" sz="3000" dirty="0" smtClean="0">
                <a:latin typeface="Calibri" pitchFamily="34" charset="0"/>
                <a:cs typeface="Calibri" pitchFamily="34" charset="0"/>
              </a:rPr>
              <a:t>: Alexa is smart assistant that listen to, and respond to vioce  commands, giving you answers</a:t>
            </a:r>
            <a:r>
              <a:rPr lang="en-US" sz="3000" dirty="0" smtClean="0">
                <a:latin typeface="Californian FB" pitchFamily="18" charset="0"/>
                <a:cs typeface="Times New Roman" pitchFamily="18" charset="0"/>
              </a:rPr>
              <a:t>.</a:t>
            </a:r>
            <a:endParaRPr lang="en-US" sz="3000" dirty="0" smtClean="0">
              <a:latin typeface="Times New Roman" pitchFamily="18" charset="0"/>
              <a:cs typeface="Times New Roman" pitchFamily="18" charset="0"/>
            </a:endParaRPr>
          </a:p>
          <a:p>
            <a:pPr algn="just">
              <a:buFont typeface="Wingdings" pitchFamily="2" charset="2"/>
              <a:buChar char="§"/>
            </a:pPr>
            <a:r>
              <a:rPr lang="en-US" sz="4000" b="1" dirty="0" smtClean="0">
                <a:latin typeface="Algerian" pitchFamily="82" charset="0"/>
                <a:cs typeface="Times New Roman" pitchFamily="18" charset="0"/>
              </a:rPr>
              <a:t>PYTHON</a:t>
            </a:r>
            <a:r>
              <a:rPr lang="en-US" sz="4400" b="1"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 </a:t>
            </a:r>
            <a:r>
              <a:rPr lang="en-US" sz="3000" dirty="0" smtClean="0">
                <a:latin typeface="Calibri" pitchFamily="34" charset="0"/>
                <a:cs typeface="Calibri" pitchFamily="34" charset="0"/>
              </a:rPr>
              <a:t>Python is a good programming language for beginners. It is a higher level language, which means a programmers can focus on what to do instated of how to do.</a:t>
            </a:r>
            <a:endParaRPr lang="en-US" sz="2600" dirty="0" smtClean="0">
              <a:latin typeface="Calibri" pitchFamily="34" charset="0"/>
              <a:cs typeface="Calibri" pitchFamily="34" charset="0"/>
            </a:endParaRPr>
          </a:p>
          <a:p>
            <a:pPr algn="just">
              <a:buFont typeface="Wingdings" pitchFamily="2" charset="2"/>
              <a:buChar char="§"/>
            </a:pPr>
            <a:r>
              <a:rPr lang="en-US" sz="4000" b="1" dirty="0" smtClean="0">
                <a:latin typeface="Algerian" pitchFamily="82" charset="0"/>
                <a:cs typeface="Times New Roman" pitchFamily="18" charset="0"/>
              </a:rPr>
              <a:t>PUBNUB(ONLINE)</a:t>
            </a:r>
            <a:r>
              <a:rPr lang="en-US" sz="4000" b="1" dirty="0" smtClean="0">
                <a:latin typeface="Times New Roman" pitchFamily="18" charset="0"/>
                <a:cs typeface="Times New Roman" pitchFamily="18" charset="0"/>
              </a:rPr>
              <a:t> </a:t>
            </a:r>
            <a:r>
              <a:rPr lang="en-US" sz="3000" dirty="0" smtClean="0">
                <a:latin typeface="Californian FB" pitchFamily="18" charset="0"/>
                <a:cs typeface="Times New Roman" pitchFamily="18" charset="0"/>
              </a:rPr>
              <a:t>: </a:t>
            </a:r>
            <a:r>
              <a:rPr lang="en-US" sz="3000" dirty="0" smtClean="0">
                <a:latin typeface="Calibri" pitchFamily="34" charset="0"/>
                <a:cs typeface="Calibri" pitchFamily="34" charset="0"/>
              </a:rPr>
              <a:t>Pubnub is an online document-creation system, it is easy to write and publishing documents</a:t>
            </a:r>
            <a:endParaRPr lang="en-US" sz="3000" dirty="0">
              <a:latin typeface="Calibri" pitchFamily="34" charset="0"/>
              <a:cs typeface="Calibri" pitchFamily="34" charset="0"/>
            </a:endParaRPr>
          </a:p>
        </p:txBody>
      </p:sp>
      <p:sp>
        <p:nvSpPr>
          <p:cNvPr id="2" name="Title 1"/>
          <p:cNvSpPr>
            <a:spLocks noGrp="1"/>
          </p:cNvSpPr>
          <p:nvPr>
            <p:ph type="title"/>
          </p:nvPr>
        </p:nvSpPr>
        <p:spPr/>
        <p:txBody>
          <a:bodyPr/>
          <a:lstStyle/>
          <a:p>
            <a:r>
              <a:rPr lang="en-US" b="1" dirty="0" smtClean="0">
                <a:solidFill>
                  <a:srgbClr val="00B0F0"/>
                </a:solidFill>
                <a:latin typeface="Algerian" pitchFamily="82" charset="0"/>
              </a:rPr>
              <a:t>SOFTWARE/WEBSITES :</a:t>
            </a:r>
            <a:endParaRPr lang="en-US" b="1" dirty="0">
              <a:solidFill>
                <a:srgbClr val="00B0F0"/>
              </a:solidFill>
              <a:latin typeface="Algerian" pitchFamily="82" charset="0"/>
            </a:endParaRPr>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981200"/>
            <a:ext cx="7498080" cy="2895600"/>
          </a:xfrm>
        </p:spPr>
        <p:txBody>
          <a:bodyPr>
            <a:normAutofit/>
          </a:bodyPr>
          <a:lstStyle/>
          <a:p>
            <a:pPr>
              <a:buFont typeface="Wingdings" pitchFamily="2" charset="2"/>
              <a:buChar char="§"/>
            </a:pPr>
            <a:r>
              <a:rPr lang="en-US" sz="3200" dirty="0" smtClean="0">
                <a:latin typeface="Calibri" pitchFamily="34" charset="0"/>
                <a:cs typeface="Calibri" pitchFamily="34" charset="0"/>
              </a:rPr>
              <a:t>Play radio stations.</a:t>
            </a:r>
          </a:p>
          <a:p>
            <a:pPr>
              <a:buFont typeface="Wingdings" pitchFamily="2" charset="2"/>
              <a:buChar char="§"/>
            </a:pPr>
            <a:r>
              <a:rPr lang="en-US" sz="3200" dirty="0" smtClean="0">
                <a:latin typeface="Calibri" pitchFamily="34" charset="0"/>
                <a:cs typeface="Calibri" pitchFamily="34" charset="0"/>
              </a:rPr>
              <a:t>Set timers and alarms.</a:t>
            </a:r>
          </a:p>
          <a:p>
            <a:pPr>
              <a:buFont typeface="Wingdings" pitchFamily="2" charset="2"/>
              <a:buChar char="§"/>
            </a:pPr>
            <a:r>
              <a:rPr lang="en-US" sz="3200" dirty="0" smtClean="0">
                <a:latin typeface="Calibri" pitchFamily="34" charset="0"/>
                <a:cs typeface="Calibri" pitchFamily="34" charset="0"/>
              </a:rPr>
              <a:t>Controlling smart home devices with your voices</a:t>
            </a:r>
            <a:r>
              <a:rPr lang="en-US" dirty="0" smtClean="0">
                <a:latin typeface="Californian FB" pitchFamily="18" charset="0"/>
              </a:rPr>
              <a:t>.</a:t>
            </a:r>
            <a:endParaRPr lang="en-US" dirty="0">
              <a:latin typeface="Californian FB" pitchFamily="18" charset="0"/>
            </a:endParaRPr>
          </a:p>
        </p:txBody>
      </p:sp>
      <p:sp>
        <p:nvSpPr>
          <p:cNvPr id="2" name="Title 1"/>
          <p:cNvSpPr>
            <a:spLocks noGrp="1"/>
          </p:cNvSpPr>
          <p:nvPr>
            <p:ph type="title"/>
          </p:nvPr>
        </p:nvSpPr>
        <p:spPr>
          <a:xfrm>
            <a:off x="1435608" y="274638"/>
            <a:ext cx="7498080" cy="1325562"/>
          </a:xfrm>
        </p:spPr>
        <p:txBody>
          <a:bodyPr>
            <a:noAutofit/>
          </a:bodyPr>
          <a:lstStyle/>
          <a:p>
            <a:r>
              <a:rPr lang="en-US" sz="6600" dirty="0" smtClean="0">
                <a:solidFill>
                  <a:srgbClr val="00B0F0"/>
                </a:solidFill>
                <a:latin typeface="Algerian" pitchFamily="82" charset="0"/>
                <a:cs typeface="Times New Roman" pitchFamily="18" charset="0"/>
              </a:rPr>
              <a:t>APPLICATIONS</a:t>
            </a:r>
            <a:endParaRPr lang="en-US" sz="6600" dirty="0">
              <a:solidFill>
                <a:srgbClr val="00B0F0"/>
              </a:solidFill>
              <a:latin typeface="Algerian" pitchFamily="82"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q.gif"/>
          <p:cNvPicPr>
            <a:picLocks noGrp="1" noChangeAspect="1"/>
          </p:cNvPicPr>
          <p:nvPr>
            <p:ph idx="1"/>
          </p:nvPr>
        </p:nvPicPr>
        <p:blipFill>
          <a:blip r:embed="rId2"/>
          <a:stretch>
            <a:fillRect/>
          </a:stretch>
        </p:blipFill>
        <p:spPr>
          <a:xfrm>
            <a:off x="2189914" y="1481138"/>
            <a:ext cx="4764171" cy="4525962"/>
          </a:xfr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smtClean="0">
                <a:latin typeface="Calibri" pitchFamily="34" charset="0"/>
                <a:cs typeface="Calibri" pitchFamily="34" charset="0"/>
              </a:rPr>
              <a:t>The main objective of this project is  to reduce  work load for the people and save energy.  Alexa can also control several smart devices using itself as a home automation system .Most devices with alexa allow users to activate the devices using a wake-word. Currently, interaction and communication with alexa are avaiable only in English, french, german, spainsh and Japanese</a:t>
            </a:r>
            <a:r>
              <a:rPr lang="en-US" sz="2800" dirty="0" smtClean="0">
                <a:latin typeface="Californian FB" pitchFamily="18" charset="0"/>
              </a:rPr>
              <a:t>.</a:t>
            </a:r>
          </a:p>
        </p:txBody>
      </p:sp>
      <p:sp>
        <p:nvSpPr>
          <p:cNvPr id="2" name="Title 1"/>
          <p:cNvSpPr>
            <a:spLocks noGrp="1"/>
          </p:cNvSpPr>
          <p:nvPr>
            <p:ph type="title"/>
          </p:nvPr>
        </p:nvSpPr>
        <p:spPr/>
        <p:txBody>
          <a:bodyPr/>
          <a:lstStyle/>
          <a:p>
            <a:r>
              <a:rPr lang="en-US" b="1" dirty="0" smtClean="0">
                <a:solidFill>
                  <a:srgbClr val="00B0F0"/>
                </a:solidFill>
                <a:latin typeface="Algerian" pitchFamily="82" charset="0"/>
              </a:rPr>
              <a:t>ABSTRACT</a:t>
            </a:r>
            <a:r>
              <a:rPr lang="en-US" b="1" dirty="0" smtClean="0">
                <a:solidFill>
                  <a:schemeClr val="tx1"/>
                </a:solidFill>
              </a:rPr>
              <a:t>:</a:t>
            </a:r>
            <a:endParaRPr lang="en-US" b="1" dirty="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Introduction</a:t>
            </a:r>
          </a:p>
          <a:p>
            <a:r>
              <a:rPr lang="en-US" dirty="0" smtClean="0"/>
              <a:t>Block diagram</a:t>
            </a:r>
          </a:p>
          <a:p>
            <a:r>
              <a:rPr lang="en-US" dirty="0" smtClean="0"/>
              <a:t>Circuit diagram</a:t>
            </a:r>
          </a:p>
          <a:p>
            <a:r>
              <a:rPr lang="en-US" dirty="0" smtClean="0"/>
              <a:t>PUBNUB &amp; IFTTT</a:t>
            </a:r>
          </a:p>
          <a:p>
            <a:r>
              <a:rPr lang="en-US" dirty="0" smtClean="0"/>
              <a:t>Applications</a:t>
            </a:r>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solidFill>
                  <a:srgbClr val="00B0F0"/>
                </a:solidFill>
                <a:latin typeface="Algerian" pitchFamily="82" charset="0"/>
              </a:rPr>
              <a:t>Agenda</a:t>
            </a:r>
            <a:endParaRPr lang="en-US" dirty="0">
              <a:solidFill>
                <a:schemeClr val="bg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B0F0"/>
                </a:solidFill>
                <a:latin typeface="Algerian" pitchFamily="82" charset="0"/>
              </a:rPr>
              <a:t>BLOCK DIAGRAM </a:t>
            </a:r>
            <a:r>
              <a:rPr lang="en-US" sz="4800" b="1" dirty="0" smtClean="0">
                <a:latin typeface="Algerian" pitchFamily="82" charset="0"/>
              </a:rPr>
              <a:t>:</a:t>
            </a:r>
            <a:endParaRPr lang="en-US" sz="4800" b="1" dirty="0">
              <a:latin typeface="Algerian" pitchFamily="82" charset="0"/>
            </a:endParaRPr>
          </a:p>
        </p:txBody>
      </p:sp>
      <p:sp>
        <p:nvSpPr>
          <p:cNvPr id="8" name="Rounded Rectangle 7"/>
          <p:cNvSpPr/>
          <p:nvPr/>
        </p:nvSpPr>
        <p:spPr>
          <a:xfrm>
            <a:off x="457200" y="13716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HUMAN  VOICE</a:t>
            </a:r>
            <a:endParaRPr lang="en-US" dirty="0"/>
          </a:p>
        </p:txBody>
      </p:sp>
      <p:cxnSp>
        <p:nvCxnSpPr>
          <p:cNvPr id="10" name="Straight Arrow Connector 9"/>
          <p:cNvCxnSpPr/>
          <p:nvPr/>
        </p:nvCxnSpPr>
        <p:spPr>
          <a:xfrm>
            <a:off x="1905000" y="198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743200" y="15240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USB</a:t>
            </a:r>
          </a:p>
          <a:p>
            <a:pPr algn="ctr"/>
            <a:r>
              <a:rPr lang="en-US" dirty="0" smtClean="0"/>
              <a:t>MICROPHONE</a:t>
            </a:r>
            <a:endParaRPr lang="en-US" dirty="0"/>
          </a:p>
        </p:txBody>
      </p:sp>
      <p:cxnSp>
        <p:nvCxnSpPr>
          <p:cNvPr id="24" name="Straight Arrow Connector 23"/>
          <p:cNvCxnSpPr/>
          <p:nvPr/>
        </p:nvCxnSpPr>
        <p:spPr>
          <a:xfrm rot="5400000">
            <a:off x="3696494" y="2932906"/>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3276600" y="3352800"/>
            <a:ext cx="1905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Raspberry</a:t>
            </a:r>
          </a:p>
          <a:p>
            <a:pPr algn="ctr"/>
            <a:r>
              <a:rPr lang="en-US" dirty="0" smtClean="0"/>
              <a:t>PI</a:t>
            </a:r>
          </a:p>
          <a:p>
            <a:pPr algn="ctr"/>
            <a:endParaRPr lang="en-US" dirty="0" smtClean="0"/>
          </a:p>
        </p:txBody>
      </p:sp>
      <p:cxnSp>
        <p:nvCxnSpPr>
          <p:cNvPr id="27" name="Straight Arrow Connector 26"/>
          <p:cNvCxnSpPr/>
          <p:nvPr/>
        </p:nvCxnSpPr>
        <p:spPr>
          <a:xfrm rot="10800000" flipV="1">
            <a:off x="2514600" y="4114800"/>
            <a:ext cx="685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990600" y="48006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SPEAKER</a:t>
            </a:r>
            <a:endParaRPr lang="en-US" dirty="0"/>
          </a:p>
        </p:txBody>
      </p:sp>
      <p:cxnSp>
        <p:nvCxnSpPr>
          <p:cNvPr id="32" name="Straight Arrow Connector 31"/>
          <p:cNvCxnSpPr/>
          <p:nvPr/>
        </p:nvCxnSpPr>
        <p:spPr>
          <a:xfrm>
            <a:off x="5257800" y="3657600"/>
            <a:ext cx="1143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477000" y="40386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IFTTT</a:t>
            </a:r>
          </a:p>
          <a:p>
            <a:pPr algn="ctr"/>
            <a:endParaRPr lang="en-US" dirty="0"/>
          </a:p>
        </p:txBody>
      </p:sp>
      <p:cxnSp>
        <p:nvCxnSpPr>
          <p:cNvPr id="36" name="Straight Arrow Connector 35"/>
          <p:cNvCxnSpPr/>
          <p:nvPr/>
        </p:nvCxnSpPr>
        <p:spPr>
          <a:xfrm rot="10800000">
            <a:off x="5181600" y="4343400"/>
            <a:ext cx="1295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3886200" y="4953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3352800" y="5334000"/>
            <a:ext cx="17526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LIGHT IS</a:t>
            </a:r>
          </a:p>
          <a:p>
            <a:pPr algn="ctr"/>
            <a:r>
              <a:rPr lang="en-US" dirty="0" smtClean="0"/>
              <a:t>ON/OFF</a:t>
            </a:r>
            <a:endParaRPr lang="en-US"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52400" y="609600"/>
            <a:ext cx="6019800" cy="609600"/>
          </a:xfrm>
        </p:spPr>
        <p:txBody>
          <a:bodyPr>
            <a:noAutofit/>
          </a:bodyPr>
          <a:lstStyle/>
          <a:p>
            <a:r>
              <a:rPr lang="en-US" sz="4800" dirty="0" smtClean="0">
                <a:solidFill>
                  <a:srgbClr val="00B0F0"/>
                </a:solidFill>
                <a:latin typeface="Algerian" pitchFamily="82" charset="0"/>
              </a:rPr>
              <a:t>CIRCUIT DIAGRAM</a:t>
            </a:r>
            <a:endParaRPr lang="en-US" sz="4800" dirty="0">
              <a:solidFill>
                <a:srgbClr val="00B0F0"/>
              </a:solidFill>
              <a:latin typeface="Algerian" pitchFamily="82" charset="0"/>
            </a:endParaRPr>
          </a:p>
        </p:txBody>
      </p:sp>
      <p:pic>
        <p:nvPicPr>
          <p:cNvPr id="8" name="Picture 7"/>
          <p:cNvPicPr/>
          <p:nvPr/>
        </p:nvPicPr>
        <p:blipFill>
          <a:blip r:embed="rId2"/>
          <a:stretch>
            <a:fillRect/>
          </a:stretch>
        </p:blipFill>
        <p:spPr>
          <a:xfrm>
            <a:off x="1249045" y="1752600"/>
            <a:ext cx="6645910" cy="4572000"/>
          </a:xfrm>
          <a:prstGeom prst="rect">
            <a:avLst/>
          </a:prstGeom>
        </p:spPr>
      </p:pic>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IN" sz="3200" b="1" dirty="0" smtClean="0">
                <a:latin typeface="Calibri" pitchFamily="34" charset="0"/>
                <a:cs typeface="Calibri" pitchFamily="34" charset="0"/>
              </a:rPr>
              <a:t>PUB NUB </a:t>
            </a:r>
            <a:r>
              <a:rPr lang="en-IN" sz="3200" dirty="0" smtClean="0">
                <a:latin typeface="Calibri" pitchFamily="34" charset="0"/>
                <a:cs typeface="Calibri" pitchFamily="34" charset="0"/>
              </a:rPr>
              <a:t>is a global Data Stream Network (DSN) and real-time infrastructure-as-a-service (IAAS) company based in San Francisco, California. The company makes products for software and hardware developers to build Real time web, mobile, and Internet of Things (IOT) applications.</a:t>
            </a:r>
            <a:endParaRPr lang="en-US" sz="3200" dirty="0" smtClean="0">
              <a:latin typeface="Calibri" pitchFamily="34" charset="0"/>
              <a:cs typeface="Calibri" pitchFamily="34" charset="0"/>
            </a:endParaRPr>
          </a:p>
          <a:p>
            <a:r>
              <a:rPr lang="en-IN" sz="3200" dirty="0" smtClean="0">
                <a:latin typeface="Calibri" pitchFamily="34" charset="0"/>
                <a:cs typeface="Calibri" pitchFamily="34" charset="0"/>
              </a:rPr>
              <a:t>By logging in to pub nub account we will get publish, subscribe key. Save those keys for the future uses</a:t>
            </a:r>
            <a:endParaRPr lang="en-US" sz="3200" dirty="0">
              <a:latin typeface="Calibri" pitchFamily="34" charset="0"/>
              <a:cs typeface="Calibri" pitchFamily="34" charset="0"/>
            </a:endParaRPr>
          </a:p>
        </p:txBody>
      </p:sp>
      <p:sp>
        <p:nvSpPr>
          <p:cNvPr id="2" name="Title 1"/>
          <p:cNvSpPr>
            <a:spLocks noGrp="1"/>
          </p:cNvSpPr>
          <p:nvPr>
            <p:ph type="title"/>
          </p:nvPr>
        </p:nvSpPr>
        <p:spPr/>
        <p:txBody>
          <a:bodyPr>
            <a:normAutofit/>
          </a:bodyPr>
          <a:lstStyle/>
          <a:p>
            <a:r>
              <a:rPr lang="en-US" sz="3600" dirty="0" smtClean="0">
                <a:solidFill>
                  <a:srgbClr val="00B0F0"/>
                </a:solidFill>
                <a:latin typeface="Algerian" pitchFamily="82" charset="0"/>
              </a:rPr>
              <a:t>CREATING PUBNUB KEYS</a:t>
            </a:r>
            <a:endParaRPr lang="en-US" sz="3600" dirty="0">
              <a:solidFill>
                <a:srgbClr val="00B0F0"/>
              </a:solidFill>
              <a:latin typeface="Algerian" pitchFamily="82" charset="0"/>
            </a:endParaRP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ublish and Subscribe Keys on PubNub"/>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bwMode="auto">
          <a:xfrm>
            <a:off x="1860761" y="1481138"/>
            <a:ext cx="5422478" cy="4525962"/>
          </a:xfrm>
          <a:prstGeom prst="rect">
            <a:avLst/>
          </a:prstGeom>
          <a:noFill/>
          <a:ln>
            <a:noFill/>
          </a:ln>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r>
              <a:rPr lang="en-IN" sz="5900" b="1" dirty="0" smtClean="0">
                <a:latin typeface="Calibri" pitchFamily="34" charset="0"/>
                <a:cs typeface="Calibri" pitchFamily="34" charset="0"/>
              </a:rPr>
              <a:t>If This Then That</a:t>
            </a:r>
            <a:r>
              <a:rPr lang="en-IN" sz="5900" dirty="0" smtClean="0">
                <a:latin typeface="Calibri" pitchFamily="34" charset="0"/>
                <a:cs typeface="Calibri" pitchFamily="34" charset="0"/>
              </a:rPr>
              <a:t>, also known as </a:t>
            </a:r>
            <a:r>
              <a:rPr lang="en-IN" sz="5900" b="1" dirty="0" smtClean="0">
                <a:latin typeface="Calibri" pitchFamily="34" charset="0"/>
                <a:cs typeface="Calibri" pitchFamily="34" charset="0"/>
              </a:rPr>
              <a:t>IFTTT</a:t>
            </a:r>
            <a:r>
              <a:rPr lang="en-IN" sz="5900" dirty="0" smtClean="0">
                <a:latin typeface="Calibri" pitchFamily="34" charset="0"/>
                <a:cs typeface="Calibri" pitchFamily="34" charset="0"/>
              </a:rPr>
              <a:t> is a free web-based service to create chains of simple conditional statements, called </a:t>
            </a:r>
            <a:r>
              <a:rPr lang="en-IN" sz="5900" i="1" dirty="0" smtClean="0">
                <a:latin typeface="Calibri" pitchFamily="34" charset="0"/>
                <a:cs typeface="Calibri" pitchFamily="34" charset="0"/>
              </a:rPr>
              <a:t>applets</a:t>
            </a:r>
            <a:r>
              <a:rPr lang="en-IN" sz="5900" dirty="0" smtClean="0">
                <a:latin typeface="Calibri" pitchFamily="34" charset="0"/>
                <a:cs typeface="Calibri" pitchFamily="34" charset="0"/>
              </a:rPr>
              <a:t>. </a:t>
            </a:r>
            <a:endParaRPr lang="en-US" sz="5900" dirty="0" smtClean="0">
              <a:latin typeface="Calibri" pitchFamily="34" charset="0"/>
              <a:cs typeface="Calibri" pitchFamily="34" charset="0"/>
            </a:endParaRPr>
          </a:p>
          <a:p>
            <a:r>
              <a:rPr lang="en-IN" sz="5900" dirty="0" smtClean="0">
                <a:latin typeface="Calibri" pitchFamily="34" charset="0"/>
                <a:cs typeface="Calibri" pitchFamily="34" charset="0"/>
              </a:rPr>
              <a:t>An applet is triggered by changes that occur within other web services such as Gmail, Face book, Telegram, Instagram   or  pinterest</a:t>
            </a:r>
            <a:endParaRPr lang="en-US" sz="5900" dirty="0" smtClean="0">
              <a:latin typeface="Calibri" pitchFamily="34" charset="0"/>
              <a:cs typeface="Calibri" pitchFamily="34" charset="0"/>
            </a:endParaRPr>
          </a:p>
          <a:p>
            <a:r>
              <a:rPr lang="en-IN" sz="5900" dirty="0" smtClean="0">
                <a:latin typeface="Calibri" pitchFamily="34" charset="0"/>
                <a:cs typeface="Calibri" pitchFamily="34" charset="0"/>
              </a:rPr>
              <a:t>For example, an applet may send an e-mail message if the user tweets using a hashtag, or copy a photo on Facebook to a user's archive if someone tags a user in a photo.</a:t>
            </a:r>
            <a:endParaRPr lang="en-US" sz="5900" dirty="0" smtClean="0">
              <a:latin typeface="Calibri" pitchFamily="34" charset="0"/>
              <a:cs typeface="Calibri" pitchFamily="34" charset="0"/>
            </a:endParaRPr>
          </a:p>
          <a:p>
            <a:r>
              <a:rPr lang="en-IN" sz="5900" dirty="0" smtClean="0">
                <a:latin typeface="Calibri" pitchFamily="34" charset="0"/>
                <a:cs typeface="Calibri" pitchFamily="34" charset="0"/>
              </a:rPr>
              <a:t>We should login to IFTTT  with our credentials and create new applet by selecting the web service as alexa and the we have to provide phrases like turn on light (or) turn off light. At the end we will get a URL.</a:t>
            </a:r>
            <a:endParaRPr lang="en-US" sz="5900" dirty="0" smtClean="0">
              <a:latin typeface="Calibri" pitchFamily="34" charset="0"/>
              <a:cs typeface="Calibri" pitchFamily="34" charset="0"/>
            </a:endParaRPr>
          </a:p>
          <a:p>
            <a:endParaRPr lang="en-US" dirty="0"/>
          </a:p>
        </p:txBody>
      </p:sp>
      <p:sp>
        <p:nvSpPr>
          <p:cNvPr id="2" name="Title 1"/>
          <p:cNvSpPr>
            <a:spLocks noGrp="1"/>
          </p:cNvSpPr>
          <p:nvPr>
            <p:ph type="title"/>
          </p:nvPr>
        </p:nvSpPr>
        <p:spPr/>
        <p:txBody>
          <a:bodyPr/>
          <a:lstStyle/>
          <a:p>
            <a:r>
              <a:rPr lang="en-US" dirty="0" smtClean="0">
                <a:solidFill>
                  <a:srgbClr val="00B0F0"/>
                </a:solidFill>
                <a:latin typeface="Algerian" pitchFamily="82" charset="0"/>
              </a:rPr>
              <a:t>CREATING </a:t>
            </a:r>
            <a:r>
              <a:rPr lang="en-US" dirty="0" err="1" smtClean="0">
                <a:solidFill>
                  <a:srgbClr val="00B0F0"/>
                </a:solidFill>
                <a:latin typeface="Algerian" pitchFamily="82" charset="0"/>
              </a:rPr>
              <a:t>IFTTt</a:t>
            </a:r>
            <a:r>
              <a:rPr lang="en-US" dirty="0" smtClean="0">
                <a:solidFill>
                  <a:srgbClr val="00B0F0"/>
                </a:solidFill>
                <a:latin typeface="Algerian" pitchFamily="82" charset="0"/>
              </a:rPr>
              <a:t> APPLETS</a:t>
            </a:r>
            <a:endParaRPr lang="en-US" dirty="0">
              <a:solidFill>
                <a:srgbClr val="00B0F0"/>
              </a:solidFill>
              <a:latin typeface="Algerian" pitchFamily="82" charset="0"/>
            </a:endParaRP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reate Action for Alexa with GET method"/>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533400" y="381000"/>
            <a:ext cx="3352800" cy="4267200"/>
          </a:xfrm>
          <a:prstGeom prst="rect">
            <a:avLst/>
          </a:prstGeom>
          <a:noFill/>
          <a:ln>
            <a:noFill/>
          </a:ln>
        </p:spPr>
      </p:pic>
      <p:pic>
        <p:nvPicPr>
          <p:cNvPr id="8" name="Picture 7" descr="Review and finish Alexa command"/>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5257800" y="1066800"/>
            <a:ext cx="3429000" cy="2971800"/>
          </a:xfrm>
          <a:prstGeom prst="rect">
            <a:avLst/>
          </a:prstGeom>
          <a:noFill/>
          <a:ln>
            <a:noFill/>
          </a:ln>
        </p:spPr>
      </p:pic>
      <p:pic>
        <p:nvPicPr>
          <p:cNvPr id="9" name="Picture 8" descr="Click on +that for giving condition to alexa"/>
          <p:cNvPicPr/>
          <p:nvPr/>
        </p:nvPicPr>
        <p:blipFill>
          <a:blip r:embed="rId4">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4800600" y="4572000"/>
            <a:ext cx="3733800" cy="2057400"/>
          </a:xfrm>
          <a:prstGeom prst="rect">
            <a:avLst/>
          </a:prstGeom>
          <a:noFill/>
          <a:ln>
            <a:noFill/>
          </a:ln>
        </p:spPr>
      </p:pic>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311</TotalTime>
  <Words>434</Words>
  <Application>Microsoft Office PowerPoint</Application>
  <PresentationFormat>On-screen Show (4:3)</PresentationFormat>
  <Paragraphs>48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SMART HOME ASSISTANT WITH AMAZON ALEXA</vt:lpstr>
      <vt:lpstr>ABSTRACT:</vt:lpstr>
      <vt:lpstr>Agenda</vt:lpstr>
      <vt:lpstr>BLOCK DIAGRAM :</vt:lpstr>
      <vt:lpstr>Slide 5</vt:lpstr>
      <vt:lpstr>CREATING PUBNUB KEYS</vt:lpstr>
      <vt:lpstr>Slide 7</vt:lpstr>
      <vt:lpstr>CREATING IFTTt APPLETS</vt:lpstr>
      <vt:lpstr>Slide 9</vt:lpstr>
      <vt:lpstr>HARDWARE COMPONENTS:</vt:lpstr>
      <vt:lpstr>SOFTWARE/WEBSITES :</vt:lpstr>
      <vt:lpstr>APPLICATIONS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TITLE:AMAZON ALEXA</dc:title>
  <dc:creator>mlritmclab</dc:creator>
  <cp:lastModifiedBy>mlritmcomputercenter</cp:lastModifiedBy>
  <cp:revision>47</cp:revision>
  <dcterms:created xsi:type="dcterms:W3CDTF">2019-06-21T09:27:16Z</dcterms:created>
  <dcterms:modified xsi:type="dcterms:W3CDTF">2019-06-24T06:41:32Z</dcterms:modified>
</cp:coreProperties>
</file>