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0E0FDE-5D8C-4920-ACB9-DE8222024B09}"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249DD-FD20-48ED-9524-91177123F6A8}" type="slidenum">
              <a:rPr lang="en-IN" smtClean="0"/>
              <a:t>‹#›</a:t>
            </a:fld>
            <a:endParaRPr lang="en-IN"/>
          </a:p>
        </p:txBody>
      </p:sp>
    </p:spTree>
    <p:extLst>
      <p:ext uri="{BB962C8B-B14F-4D97-AF65-F5344CB8AC3E}">
        <p14:creationId xmlns:p14="http://schemas.microsoft.com/office/powerpoint/2010/main" val="1596642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0E0FDE-5D8C-4920-ACB9-DE8222024B09}"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249DD-FD20-48ED-9524-91177123F6A8}" type="slidenum">
              <a:rPr lang="en-IN" smtClean="0"/>
              <a:t>‹#›</a:t>
            </a:fld>
            <a:endParaRPr lang="en-IN"/>
          </a:p>
        </p:txBody>
      </p:sp>
    </p:spTree>
    <p:extLst>
      <p:ext uri="{BB962C8B-B14F-4D97-AF65-F5344CB8AC3E}">
        <p14:creationId xmlns:p14="http://schemas.microsoft.com/office/powerpoint/2010/main" val="372821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0E0FDE-5D8C-4920-ACB9-DE8222024B09}"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249DD-FD20-48ED-9524-91177123F6A8}" type="slidenum">
              <a:rPr lang="en-IN" smtClean="0"/>
              <a:t>‹#›</a:t>
            </a:fld>
            <a:endParaRPr lang="en-IN"/>
          </a:p>
        </p:txBody>
      </p:sp>
    </p:spTree>
    <p:extLst>
      <p:ext uri="{BB962C8B-B14F-4D97-AF65-F5344CB8AC3E}">
        <p14:creationId xmlns:p14="http://schemas.microsoft.com/office/powerpoint/2010/main" val="3377694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0E0FDE-5D8C-4920-ACB9-DE8222024B09}"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249DD-FD20-48ED-9524-91177123F6A8}" type="slidenum">
              <a:rPr lang="en-IN" smtClean="0"/>
              <a:t>‹#›</a:t>
            </a:fld>
            <a:endParaRPr lang="en-IN"/>
          </a:p>
        </p:txBody>
      </p:sp>
    </p:spTree>
    <p:extLst>
      <p:ext uri="{BB962C8B-B14F-4D97-AF65-F5344CB8AC3E}">
        <p14:creationId xmlns:p14="http://schemas.microsoft.com/office/powerpoint/2010/main" val="184197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E0FDE-5D8C-4920-ACB9-DE8222024B09}"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249DD-FD20-48ED-9524-91177123F6A8}" type="slidenum">
              <a:rPr lang="en-IN" smtClean="0"/>
              <a:t>‹#›</a:t>
            </a:fld>
            <a:endParaRPr lang="en-IN"/>
          </a:p>
        </p:txBody>
      </p:sp>
    </p:spTree>
    <p:extLst>
      <p:ext uri="{BB962C8B-B14F-4D97-AF65-F5344CB8AC3E}">
        <p14:creationId xmlns:p14="http://schemas.microsoft.com/office/powerpoint/2010/main" val="196848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E0E0FDE-5D8C-4920-ACB9-DE8222024B09}"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A249DD-FD20-48ED-9524-91177123F6A8}" type="slidenum">
              <a:rPr lang="en-IN" smtClean="0"/>
              <a:t>‹#›</a:t>
            </a:fld>
            <a:endParaRPr lang="en-IN"/>
          </a:p>
        </p:txBody>
      </p:sp>
    </p:spTree>
    <p:extLst>
      <p:ext uri="{BB962C8B-B14F-4D97-AF65-F5344CB8AC3E}">
        <p14:creationId xmlns:p14="http://schemas.microsoft.com/office/powerpoint/2010/main" val="222801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E0E0FDE-5D8C-4920-ACB9-DE8222024B09}" type="datetimeFigureOut">
              <a:rPr lang="en-IN" smtClean="0"/>
              <a:t>08-06-2022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A249DD-FD20-48ED-9524-91177123F6A8}" type="slidenum">
              <a:rPr lang="en-IN" smtClean="0"/>
              <a:t>‹#›</a:t>
            </a:fld>
            <a:endParaRPr lang="en-IN"/>
          </a:p>
        </p:txBody>
      </p:sp>
    </p:spTree>
    <p:extLst>
      <p:ext uri="{BB962C8B-B14F-4D97-AF65-F5344CB8AC3E}">
        <p14:creationId xmlns:p14="http://schemas.microsoft.com/office/powerpoint/2010/main" val="1387678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0E0FDE-5D8C-4920-ACB9-DE8222024B09}" type="datetimeFigureOut">
              <a:rPr lang="en-IN" smtClean="0"/>
              <a:t>08-06-2022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A249DD-FD20-48ED-9524-91177123F6A8}" type="slidenum">
              <a:rPr lang="en-IN" smtClean="0"/>
              <a:t>‹#›</a:t>
            </a:fld>
            <a:endParaRPr lang="en-IN"/>
          </a:p>
        </p:txBody>
      </p:sp>
    </p:spTree>
    <p:extLst>
      <p:ext uri="{BB962C8B-B14F-4D97-AF65-F5344CB8AC3E}">
        <p14:creationId xmlns:p14="http://schemas.microsoft.com/office/powerpoint/2010/main" val="261080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E0FDE-5D8C-4920-ACB9-DE8222024B09}" type="datetimeFigureOut">
              <a:rPr lang="en-IN" smtClean="0"/>
              <a:t>08-06-2022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A249DD-FD20-48ED-9524-91177123F6A8}" type="slidenum">
              <a:rPr lang="en-IN" smtClean="0"/>
              <a:t>‹#›</a:t>
            </a:fld>
            <a:endParaRPr lang="en-IN"/>
          </a:p>
        </p:txBody>
      </p:sp>
    </p:spTree>
    <p:extLst>
      <p:ext uri="{BB962C8B-B14F-4D97-AF65-F5344CB8AC3E}">
        <p14:creationId xmlns:p14="http://schemas.microsoft.com/office/powerpoint/2010/main" val="322724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0E0FDE-5D8C-4920-ACB9-DE8222024B09}"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A249DD-FD20-48ED-9524-91177123F6A8}" type="slidenum">
              <a:rPr lang="en-IN" smtClean="0"/>
              <a:t>‹#›</a:t>
            </a:fld>
            <a:endParaRPr lang="en-IN"/>
          </a:p>
        </p:txBody>
      </p:sp>
    </p:spTree>
    <p:extLst>
      <p:ext uri="{BB962C8B-B14F-4D97-AF65-F5344CB8AC3E}">
        <p14:creationId xmlns:p14="http://schemas.microsoft.com/office/powerpoint/2010/main" val="100174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0E0FDE-5D8C-4920-ACB9-DE8222024B09}"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A249DD-FD20-48ED-9524-91177123F6A8}" type="slidenum">
              <a:rPr lang="en-IN" smtClean="0"/>
              <a:t>‹#›</a:t>
            </a:fld>
            <a:endParaRPr lang="en-IN"/>
          </a:p>
        </p:txBody>
      </p:sp>
    </p:spTree>
    <p:extLst>
      <p:ext uri="{BB962C8B-B14F-4D97-AF65-F5344CB8AC3E}">
        <p14:creationId xmlns:p14="http://schemas.microsoft.com/office/powerpoint/2010/main" val="3262340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E0FDE-5D8C-4920-ACB9-DE8222024B09}" type="datetimeFigureOut">
              <a:rPr lang="en-IN" smtClean="0"/>
              <a:t>08-06-2022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249DD-FD20-48ED-9524-91177123F6A8}" type="slidenum">
              <a:rPr lang="en-IN" smtClean="0"/>
              <a:t>‹#›</a:t>
            </a:fld>
            <a:endParaRPr lang="en-IN"/>
          </a:p>
        </p:txBody>
      </p:sp>
    </p:spTree>
    <p:extLst>
      <p:ext uri="{BB962C8B-B14F-4D97-AF65-F5344CB8AC3E}">
        <p14:creationId xmlns:p14="http://schemas.microsoft.com/office/powerpoint/2010/main" val="1621238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grandviewresearch.com/industry-analysis/insurance-fraud-detection-market"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mordorintelligence.com/industry-reports/insurance-fraud-detection-market"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abi.org.uk/news/news-articles/2020/09/detected-insurance-fraud/"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2550" y="341314"/>
            <a:ext cx="9144000" cy="1201736"/>
          </a:xfrm>
        </p:spPr>
        <p:txBody>
          <a:bodyPr>
            <a:normAutofit/>
          </a:bodyPr>
          <a:lstStyle/>
          <a:p>
            <a:r>
              <a:rPr lang="en-IN" sz="3600" dirty="0">
                <a:latin typeface="+mn-lt"/>
                <a:cs typeface="Arial" panose="020B0604020202020204" pitchFamily="34" charset="0"/>
              </a:rPr>
              <a:t>Automobile Insurance </a:t>
            </a:r>
            <a:br>
              <a:rPr lang="en-IN" sz="3600" dirty="0">
                <a:latin typeface="+mn-lt"/>
                <a:cs typeface="Arial" panose="020B0604020202020204" pitchFamily="34" charset="0"/>
              </a:rPr>
            </a:br>
            <a:r>
              <a:rPr lang="en-IN" sz="3600" dirty="0">
                <a:latin typeface="+mn-lt"/>
                <a:cs typeface="Arial" panose="020B0604020202020204" pitchFamily="34" charset="0"/>
              </a:rPr>
              <a:t> Fraudulent Claim</a:t>
            </a:r>
          </a:p>
        </p:txBody>
      </p:sp>
      <p:sp>
        <p:nvSpPr>
          <p:cNvPr id="3" name="Subtitle 2"/>
          <p:cNvSpPr>
            <a:spLocks noGrp="1"/>
          </p:cNvSpPr>
          <p:nvPr>
            <p:ph type="subTitle" idx="1"/>
          </p:nvPr>
        </p:nvSpPr>
        <p:spPr>
          <a:xfrm>
            <a:off x="1366838" y="1543050"/>
            <a:ext cx="9144000" cy="402035"/>
          </a:xfrm>
        </p:spPr>
        <p:txBody>
          <a:bodyPr>
            <a:normAutofit lnSpcReduction="10000"/>
          </a:bodyPr>
          <a:lstStyle/>
          <a:p>
            <a:r>
              <a:rPr lang="en-IN" dirty="0"/>
              <a:t>Detection Using Machine Learning</a:t>
            </a:r>
          </a:p>
        </p:txBody>
      </p:sp>
      <p:sp>
        <p:nvSpPr>
          <p:cNvPr id="4" name="Rectangle 3"/>
          <p:cNvSpPr/>
          <p:nvPr/>
        </p:nvSpPr>
        <p:spPr>
          <a:xfrm>
            <a:off x="0" y="6329362"/>
            <a:ext cx="12192000" cy="528637"/>
          </a:xfrm>
          <a:prstGeom prst="rect">
            <a:avLst/>
          </a:prstGeom>
          <a:solidFill>
            <a:schemeClr val="accent1">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173" y="2289372"/>
            <a:ext cx="7575653" cy="3705226"/>
          </a:xfrm>
          <a:prstGeom prst="rect">
            <a:avLst/>
          </a:prstGeom>
          <a:ln>
            <a:noFill/>
          </a:ln>
          <a:effectLst>
            <a:softEdge rad="112500"/>
          </a:effectLst>
        </p:spPr>
      </p:pic>
    </p:spTree>
    <p:extLst>
      <p:ext uri="{BB962C8B-B14F-4D97-AF65-F5344CB8AC3E}">
        <p14:creationId xmlns:p14="http://schemas.microsoft.com/office/powerpoint/2010/main" val="3996195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329362"/>
            <a:ext cx="12192000" cy="528637"/>
          </a:xfrm>
          <a:prstGeom prst="rect">
            <a:avLst/>
          </a:prstGeom>
          <a:solidFill>
            <a:schemeClr val="accent1">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2"/>
          <p:cNvGraphicFramePr>
            <a:graphicFrameLocks noGrp="1"/>
          </p:cNvGraphicFramePr>
          <p:nvPr>
            <p:extLst>
              <p:ext uri="{D42A27DB-BD31-4B8C-83A1-F6EECF244321}">
                <p14:modId xmlns:p14="http://schemas.microsoft.com/office/powerpoint/2010/main" val="3780000519"/>
              </p:ext>
            </p:extLst>
          </p:nvPr>
        </p:nvGraphicFramePr>
        <p:xfrm>
          <a:off x="2169158" y="673130"/>
          <a:ext cx="7853683" cy="2570134"/>
        </p:xfrm>
        <a:graphic>
          <a:graphicData uri="http://schemas.openxmlformats.org/drawingml/2006/table">
            <a:tbl>
              <a:tblPr firstRow="1" firstCol="1" bandRow="1">
                <a:tableStyleId>{5C22544A-7EE6-4342-B048-85BDC9FD1C3A}</a:tableStyleId>
              </a:tblPr>
              <a:tblGrid>
                <a:gridCol w="2588857">
                  <a:extLst>
                    <a:ext uri="{9D8B030D-6E8A-4147-A177-3AD203B41FA5}">
                      <a16:colId xmlns:a16="http://schemas.microsoft.com/office/drawing/2014/main" val="20000"/>
                    </a:ext>
                  </a:extLst>
                </a:gridCol>
                <a:gridCol w="1507211">
                  <a:extLst>
                    <a:ext uri="{9D8B030D-6E8A-4147-A177-3AD203B41FA5}">
                      <a16:colId xmlns:a16="http://schemas.microsoft.com/office/drawing/2014/main" val="20001"/>
                    </a:ext>
                  </a:extLst>
                </a:gridCol>
                <a:gridCol w="2014537">
                  <a:extLst>
                    <a:ext uri="{9D8B030D-6E8A-4147-A177-3AD203B41FA5}">
                      <a16:colId xmlns:a16="http://schemas.microsoft.com/office/drawing/2014/main" val="20002"/>
                    </a:ext>
                  </a:extLst>
                </a:gridCol>
                <a:gridCol w="1743078">
                  <a:extLst>
                    <a:ext uri="{9D8B030D-6E8A-4147-A177-3AD203B41FA5}">
                      <a16:colId xmlns:a16="http://schemas.microsoft.com/office/drawing/2014/main" val="20003"/>
                    </a:ext>
                  </a:extLst>
                </a:gridCol>
              </a:tblGrid>
              <a:tr h="367162">
                <a:tc>
                  <a:txBody>
                    <a:bodyPr/>
                    <a:lstStyle/>
                    <a:p>
                      <a:pPr algn="ctr">
                        <a:lnSpc>
                          <a:spcPct val="107000"/>
                        </a:lnSpc>
                        <a:spcAft>
                          <a:spcPts val="0"/>
                        </a:spcAft>
                      </a:pPr>
                      <a:r>
                        <a:rPr lang="en-IN" sz="1600" dirty="0">
                          <a:effectLst/>
                        </a:rPr>
                        <a:t>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rPr>
                        <a:t>F1 score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rPr>
                        <a:t>Cross-validation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rPr>
                        <a:t>Difference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67162">
                <a:tc>
                  <a:txBody>
                    <a:bodyPr/>
                    <a:lstStyle/>
                    <a:p>
                      <a:pPr marL="0" marR="0" algn="just">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74.5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67162">
                <a:tc>
                  <a:txBody>
                    <a:bodyPr/>
                    <a:lstStyle/>
                    <a:p>
                      <a:pPr marL="0" marR="0" algn="just">
                        <a:lnSpc>
                          <a:spcPct val="107000"/>
                        </a:lnSpc>
                        <a:spcBef>
                          <a:spcPts val="0"/>
                        </a:spcBef>
                        <a:spcAft>
                          <a:spcPts val="0"/>
                        </a:spcAft>
                      </a:pPr>
                      <a:r>
                        <a:rPr lang="en-IN" sz="1200">
                          <a:solidFill>
                            <a:srgbClr val="C55A11"/>
                          </a:solidFill>
                          <a:effectLst/>
                          <a:latin typeface="Times New Roman" panose="02020603050405020304" pitchFamily="18" charset="0"/>
                          <a:ea typeface="Calibri" panose="020F0502020204030204" pitchFamily="34" charset="0"/>
                          <a:cs typeface="Times New Roman" panose="02020603050405020304" pitchFamily="18" charset="0"/>
                        </a:rPr>
                        <a:t>Decision Tree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solidFill>
                            <a:srgbClr val="C55A11"/>
                          </a:solidFill>
                          <a:effectLst/>
                          <a:latin typeface="Times New Roman" panose="02020603050405020304" pitchFamily="18" charset="0"/>
                          <a:ea typeface="Calibri" panose="020F0502020204030204" pitchFamily="34" charset="0"/>
                          <a:cs typeface="Times New Roman" panose="02020603050405020304" pitchFamily="18" charset="0"/>
                        </a:rPr>
                        <a:t>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solidFill>
                            <a:srgbClr val="C55A11"/>
                          </a:solidFill>
                          <a:effectLst/>
                          <a:latin typeface="Times New Roman" panose="02020603050405020304" pitchFamily="18" charset="0"/>
                          <a:ea typeface="Calibri" panose="020F0502020204030204" pitchFamily="34" charset="0"/>
                          <a:cs typeface="Times New Roman" panose="02020603050405020304" pitchFamily="18" charset="0"/>
                        </a:rPr>
                        <a:t>84.9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solidFill>
                            <a:srgbClr val="C55A11"/>
                          </a:solidFill>
                          <a:effectLst/>
                          <a:latin typeface="Times New Roman" panose="02020603050405020304" pitchFamily="18" charset="0"/>
                          <a:ea typeface="Calibri" panose="020F0502020204030204" pitchFamily="34" charset="0"/>
                          <a:cs typeface="Times New Roman" panose="02020603050405020304" pitchFamily="18" charset="0"/>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67162">
                <a:tc>
                  <a:txBody>
                    <a:bodyPr/>
                    <a:lstStyle/>
                    <a:p>
                      <a:pPr marL="0" marR="0" algn="just">
                        <a:lnSpc>
                          <a:spcPct val="107000"/>
                        </a:lnSpc>
                        <a:spcBef>
                          <a:spcPts val="0"/>
                        </a:spcBef>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7162">
                <a:tc>
                  <a:txBody>
                    <a:bodyPr/>
                    <a:lstStyle/>
                    <a:p>
                      <a:pPr marL="0" marR="0" algn="just">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Gradient Boosting Classifier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67162">
                <a:tc>
                  <a:txBody>
                    <a:bodyPr/>
                    <a:lstStyle/>
                    <a:p>
                      <a:pPr marL="0" marR="0" algn="just">
                        <a:lnSpc>
                          <a:spcPct val="107000"/>
                        </a:lnSpc>
                        <a:spcBef>
                          <a:spcPts val="0"/>
                        </a:spcBef>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K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Classifier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67162">
                <a:tc>
                  <a:txBody>
                    <a:bodyPr/>
                    <a:lstStyle/>
                    <a:p>
                      <a:pPr marL="0" marR="0" algn="just">
                        <a:lnSpc>
                          <a:spcPct val="107000"/>
                        </a:lnSpc>
                        <a:spcBef>
                          <a:spcPts val="0"/>
                        </a:spcBef>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SVC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84.5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
        <p:nvSpPr>
          <p:cNvPr id="4" name="TextBox 3"/>
          <p:cNvSpPr txBox="1"/>
          <p:nvPr/>
        </p:nvSpPr>
        <p:spPr>
          <a:xfrm>
            <a:off x="1" y="3614738"/>
            <a:ext cx="12192000" cy="369332"/>
          </a:xfrm>
          <a:prstGeom prst="rect">
            <a:avLst/>
          </a:prstGeom>
          <a:noFill/>
        </p:spPr>
        <p:txBody>
          <a:bodyPr wrap="square" rtlCol="0">
            <a:spAutoFit/>
          </a:bodyPr>
          <a:lstStyle/>
          <a:p>
            <a:pPr algn="ctr"/>
            <a:r>
              <a:rPr lang="en-IN" dirty="0"/>
              <a:t>Above table gives performance of the various Machine Learning models used to predict the fraudulent claims. </a:t>
            </a:r>
          </a:p>
        </p:txBody>
      </p:sp>
      <p:sp>
        <p:nvSpPr>
          <p:cNvPr id="5" name="TextBox 4"/>
          <p:cNvSpPr txBox="1"/>
          <p:nvPr/>
        </p:nvSpPr>
        <p:spPr>
          <a:xfrm>
            <a:off x="900111" y="3981927"/>
            <a:ext cx="9122729" cy="646331"/>
          </a:xfrm>
          <a:prstGeom prst="rect">
            <a:avLst/>
          </a:prstGeom>
          <a:noFill/>
        </p:spPr>
        <p:txBody>
          <a:bodyPr wrap="square" rtlCol="0">
            <a:spAutoFit/>
          </a:bodyPr>
          <a:lstStyle/>
          <a:p>
            <a:r>
              <a:rPr lang="en-IN" dirty="0"/>
              <a:t>Decision tree model is having the least difference compared to all models.</a:t>
            </a:r>
          </a:p>
          <a:p>
            <a:endParaRPr lang="en-IN" dirty="0"/>
          </a:p>
        </p:txBody>
      </p:sp>
      <p:sp>
        <p:nvSpPr>
          <p:cNvPr id="6" name="TextBox 5">
            <a:extLst>
              <a:ext uri="{FF2B5EF4-FFF2-40B4-BE49-F238E27FC236}">
                <a16:creationId xmlns:a16="http://schemas.microsoft.com/office/drawing/2014/main" id="{94F5C26F-BCC5-EB47-99EE-4D942774C6DA}"/>
              </a:ext>
            </a:extLst>
          </p:cNvPr>
          <p:cNvSpPr txBox="1"/>
          <p:nvPr/>
        </p:nvSpPr>
        <p:spPr>
          <a:xfrm>
            <a:off x="900111" y="4349116"/>
            <a:ext cx="9122729" cy="923330"/>
          </a:xfrm>
          <a:prstGeom prst="rect">
            <a:avLst/>
          </a:prstGeom>
          <a:noFill/>
        </p:spPr>
        <p:txBody>
          <a:bodyPr wrap="square" rtlCol="0">
            <a:spAutoFit/>
          </a:bodyPr>
          <a:lstStyle/>
          <a:p>
            <a:r>
              <a:rPr lang="en-IN" dirty="0"/>
              <a:t>However based on the confusion matrix we considered Random Forest classifier model as the best model and performed the tuning on this model.</a:t>
            </a:r>
          </a:p>
          <a:p>
            <a:endParaRPr lang="en-IN" dirty="0"/>
          </a:p>
        </p:txBody>
      </p:sp>
    </p:spTree>
    <p:extLst>
      <p:ext uri="{BB962C8B-B14F-4D97-AF65-F5344CB8AC3E}">
        <p14:creationId xmlns:p14="http://schemas.microsoft.com/office/powerpoint/2010/main" val="291385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mn-lt"/>
              </a:rPr>
              <a:t>Exploring the model results</a:t>
            </a:r>
          </a:p>
        </p:txBody>
      </p:sp>
      <p:sp>
        <p:nvSpPr>
          <p:cNvPr id="3" name="Text Placeholder 2"/>
          <p:cNvSpPr>
            <a:spLocks noGrp="1"/>
          </p:cNvSpPr>
          <p:nvPr>
            <p:ph type="body" idx="1"/>
          </p:nvPr>
        </p:nvSpPr>
        <p:spPr/>
        <p:txBody>
          <a:bodyPr/>
          <a:lstStyle/>
          <a:p>
            <a:pPr algn="ctr"/>
            <a:r>
              <a:rPr lang="en-IN" dirty="0"/>
              <a:t>Random Forest Model</a:t>
            </a:r>
          </a:p>
        </p:txBody>
      </p:sp>
      <p:pic>
        <p:nvPicPr>
          <p:cNvPr id="7" name="Content Placeholder 6" descr="Understanding Confusion Matrix | by Sarang Narkhede | Towards Data Science"/>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88231" y="2549525"/>
            <a:ext cx="3390900" cy="2543175"/>
          </a:xfrm>
          <a:prstGeom prst="rect">
            <a:avLst/>
          </a:prstGeom>
          <a:noFill/>
          <a:ln>
            <a:noFill/>
          </a:ln>
        </p:spPr>
      </p:pic>
      <p:sp>
        <p:nvSpPr>
          <p:cNvPr id="8" name="Text Box 56"/>
          <p:cNvSpPr txBox="1"/>
          <p:nvPr/>
        </p:nvSpPr>
        <p:spPr>
          <a:xfrm>
            <a:off x="3971929" y="3884612"/>
            <a:ext cx="457200" cy="352425"/>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6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15</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57"/>
          <p:cNvSpPr txBox="1"/>
          <p:nvPr/>
        </p:nvSpPr>
        <p:spPr>
          <a:xfrm>
            <a:off x="2455065" y="4697411"/>
            <a:ext cx="457200" cy="352425"/>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6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10</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5414168" y="3116350"/>
            <a:ext cx="6096000" cy="671915"/>
          </a:xfrm>
          <a:prstGeom prst="rect">
            <a:avLst/>
          </a:prstGeom>
        </p:spPr>
        <p:txBody>
          <a:bodyPr>
            <a:spAutoFit/>
          </a:bodyPr>
          <a:lstStyle/>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Our model is saying 10 members as not fraud where they are actually frauds.  </a:t>
            </a:r>
          </a:p>
        </p:txBody>
      </p:sp>
      <p:sp>
        <p:nvSpPr>
          <p:cNvPr id="15" name="TextBox 14"/>
          <p:cNvSpPr txBox="1"/>
          <p:nvPr/>
        </p:nvSpPr>
        <p:spPr>
          <a:xfrm>
            <a:off x="5414167" y="3804139"/>
            <a:ext cx="6096001" cy="1477328"/>
          </a:xfrm>
          <a:prstGeom prst="rect">
            <a:avLst/>
          </a:prstGeom>
          <a:noFill/>
        </p:spPr>
        <p:txBody>
          <a:bodyPr wrap="square" rtlCol="0">
            <a:spAutoFit/>
          </a:bodyPr>
          <a:lstStyle/>
          <a:p>
            <a:r>
              <a:rPr lang="en-IN" dirty="0"/>
              <a:t>In our business case we need less FN (False Negative).</a:t>
            </a:r>
          </a:p>
          <a:p>
            <a:r>
              <a:rPr lang="en-IN" dirty="0"/>
              <a:t>Decision Tree is considered as the best model and tuned for improving accuracy.</a:t>
            </a:r>
          </a:p>
          <a:p>
            <a:r>
              <a:rPr lang="en-IN" dirty="0"/>
              <a:t>The model accuracy improved to 90% from 92% by tuning</a:t>
            </a:r>
          </a:p>
          <a:p>
            <a:pPr algn="ctr"/>
            <a:endParaRPr lang="en-IN" dirty="0"/>
          </a:p>
        </p:txBody>
      </p:sp>
      <p:sp>
        <p:nvSpPr>
          <p:cNvPr id="16" name="Rectangle 15"/>
          <p:cNvSpPr/>
          <p:nvPr/>
        </p:nvSpPr>
        <p:spPr>
          <a:xfrm>
            <a:off x="0" y="6329362"/>
            <a:ext cx="12192000" cy="528637"/>
          </a:xfrm>
          <a:prstGeom prst="rect">
            <a:avLst/>
          </a:prstGeom>
          <a:solidFill>
            <a:schemeClr val="accent1">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4938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329362"/>
            <a:ext cx="12192000" cy="528637"/>
          </a:xfrm>
          <a:prstGeom prst="rect">
            <a:avLst/>
          </a:prstGeom>
          <a:solidFill>
            <a:schemeClr val="accent1">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0" y="500062"/>
            <a:ext cx="12191999" cy="523220"/>
          </a:xfrm>
          <a:prstGeom prst="rect">
            <a:avLst/>
          </a:prstGeom>
          <a:noFill/>
        </p:spPr>
        <p:txBody>
          <a:bodyPr wrap="square" rtlCol="0">
            <a:spAutoFit/>
          </a:bodyPr>
          <a:lstStyle/>
          <a:p>
            <a:pPr algn="ctr"/>
            <a:r>
              <a:rPr lang="en-IN" sz="2800" b="1" dirty="0"/>
              <a:t>CONCLUSION</a:t>
            </a:r>
            <a:endParaRPr lang="en-IN" b="1" dirty="0"/>
          </a:p>
        </p:txBody>
      </p:sp>
      <p:sp>
        <p:nvSpPr>
          <p:cNvPr id="4" name="Rectangle 3"/>
          <p:cNvSpPr/>
          <p:nvPr/>
        </p:nvSpPr>
        <p:spPr>
          <a:xfrm>
            <a:off x="376238" y="1483005"/>
            <a:ext cx="10782300" cy="1310743"/>
          </a:xfrm>
          <a:prstGeom prst="rect">
            <a:avLst/>
          </a:prstGeom>
        </p:spPr>
        <p:txBody>
          <a:bodyPr wrap="square">
            <a:spAutoFit/>
          </a:bodyPr>
          <a:lstStyle/>
          <a:p>
            <a:pPr marL="457200" algn="just">
              <a:lnSpc>
                <a:spcPct val="107000"/>
              </a:lnSpc>
              <a:spcAft>
                <a:spcPts val="800"/>
              </a:spcAft>
            </a:pPr>
            <a:r>
              <a:rPr lang="en-IN" dirty="0">
                <a:effectLst/>
                <a:ea typeface="Calibri" panose="020F0502020204030204" pitchFamily="34" charset="0"/>
                <a:cs typeface="Times New Roman" panose="02020603050405020304" pitchFamily="18" charset="0"/>
              </a:rPr>
              <a:t>Finally, as per our main objective and the data science project life cycle steps, we understood the business problem, collected the data cleaned, observed the underlying trends, and built the machine learning models with various algorithms. Their performance is compared, the best model is selected and still, we tuned the model to improve its accuracy. The model we made gives the output with an accuracy of </a:t>
            </a:r>
            <a:r>
              <a:rPr lang="en-IN" sz="2000" b="1" dirty="0">
                <a:effectLst/>
                <a:ea typeface="Calibri" panose="020F0502020204030204" pitchFamily="34" charset="0"/>
                <a:cs typeface="Times New Roman" panose="02020603050405020304" pitchFamily="18" charset="0"/>
              </a:rPr>
              <a:t>92%</a:t>
            </a:r>
            <a:r>
              <a:rPr lang="en-IN" dirty="0">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11151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329362"/>
            <a:ext cx="12192000" cy="528637"/>
          </a:xfrm>
          <a:prstGeom prst="rect">
            <a:avLst/>
          </a:prstGeom>
          <a:solidFill>
            <a:schemeClr val="accent1">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0" y="314325"/>
            <a:ext cx="12191999" cy="523220"/>
          </a:xfrm>
          <a:prstGeom prst="rect">
            <a:avLst/>
          </a:prstGeom>
          <a:noFill/>
        </p:spPr>
        <p:txBody>
          <a:bodyPr wrap="square" rtlCol="0">
            <a:spAutoFit/>
          </a:bodyPr>
          <a:lstStyle/>
          <a:p>
            <a:pPr algn="ctr"/>
            <a:r>
              <a:rPr lang="en-IN" sz="2800" b="1" dirty="0"/>
              <a:t>INTRODUCTION</a:t>
            </a:r>
            <a:endParaRPr lang="en-IN" b="1" dirty="0"/>
          </a:p>
        </p:txBody>
      </p:sp>
      <p:sp>
        <p:nvSpPr>
          <p:cNvPr id="4" name="TextBox 3"/>
          <p:cNvSpPr txBox="1"/>
          <p:nvPr/>
        </p:nvSpPr>
        <p:spPr>
          <a:xfrm>
            <a:off x="-1" y="1071563"/>
            <a:ext cx="12191999" cy="707886"/>
          </a:xfrm>
          <a:prstGeom prst="rect">
            <a:avLst/>
          </a:prstGeom>
          <a:noFill/>
        </p:spPr>
        <p:txBody>
          <a:bodyPr wrap="square" rtlCol="0">
            <a:spAutoFit/>
          </a:bodyPr>
          <a:lstStyle/>
          <a:p>
            <a:pPr algn="just"/>
            <a:r>
              <a:rPr lang="en-IN" sz="2000" dirty="0"/>
              <a:t>	Insurance fraud isn’t a new thing, many kinds of research had been made, to determine the causes which take us back to 1945 and state these occur majorly for the financial benefit.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13467"/>
            <a:ext cx="6033482" cy="3672958"/>
          </a:xfrm>
          <a:prstGeom prst="rect">
            <a:avLst/>
          </a:prstGeom>
        </p:spPr>
      </p:pic>
      <p:sp>
        <p:nvSpPr>
          <p:cNvPr id="6" name="TextBox 5"/>
          <p:cNvSpPr txBox="1"/>
          <p:nvPr/>
        </p:nvSpPr>
        <p:spPr>
          <a:xfrm>
            <a:off x="6096000" y="5755571"/>
            <a:ext cx="6033482" cy="369332"/>
          </a:xfrm>
          <a:prstGeom prst="rect">
            <a:avLst/>
          </a:prstGeom>
          <a:noFill/>
        </p:spPr>
        <p:txBody>
          <a:bodyPr wrap="square" rtlCol="0">
            <a:spAutoFit/>
          </a:bodyPr>
          <a:lstStyle/>
          <a:p>
            <a:pPr algn="ctr"/>
            <a:r>
              <a:rPr lang="en-IN" dirty="0"/>
              <a:t>Source :  </a:t>
            </a:r>
            <a:r>
              <a:rPr lang="en-IN" dirty="0">
                <a:hlinkClick r:id="rId3"/>
              </a:rPr>
              <a:t>GRAND VIEW RESEARCH</a:t>
            </a:r>
            <a:endParaRPr lang="en-IN" dirty="0"/>
          </a:p>
        </p:txBody>
      </p:sp>
      <p:sp>
        <p:nvSpPr>
          <p:cNvPr id="7" name="TextBox 6"/>
          <p:cNvSpPr txBox="1"/>
          <p:nvPr/>
        </p:nvSpPr>
        <p:spPr>
          <a:xfrm>
            <a:off x="214312" y="2422386"/>
            <a:ext cx="5643563" cy="3416320"/>
          </a:xfrm>
          <a:prstGeom prst="rect">
            <a:avLst/>
          </a:prstGeom>
          <a:noFill/>
        </p:spPr>
        <p:txBody>
          <a:bodyPr wrap="square" rtlCol="0">
            <a:spAutoFit/>
          </a:bodyPr>
          <a:lstStyle/>
          <a:p>
            <a:pPr algn="just"/>
            <a:endParaRPr lang="en-IN" dirty="0"/>
          </a:p>
          <a:p>
            <a:pPr marL="285750" indent="-285750" algn="just">
              <a:buFont typeface="Arial" panose="020B0604020202020204" pitchFamily="34" charset="0"/>
              <a:buChar char="•"/>
            </a:pPr>
            <a:r>
              <a:rPr lang="en-IN" dirty="0"/>
              <a:t>There is a significant rise in the number of fraudulent claims occurring year by year in the automobile insurance industry.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global insurance fraud detection market size was valued at USD 4.1 billion in 2018 and is expected to register a CAGR of 13.7% from 2019 to 2025</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just"/>
            <a:endParaRPr lang="en-IN" dirty="0"/>
          </a:p>
        </p:txBody>
      </p:sp>
    </p:spTree>
    <p:extLst>
      <p:ext uri="{BB962C8B-B14F-4D97-AF65-F5344CB8AC3E}">
        <p14:creationId xmlns:p14="http://schemas.microsoft.com/office/powerpoint/2010/main" val="289699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907280"/>
            <a:ext cx="6095999" cy="4048340"/>
          </a:xfrm>
          <a:prstGeom prst="rect">
            <a:avLst/>
          </a:prstGeom>
        </p:spPr>
      </p:pic>
      <p:sp>
        <p:nvSpPr>
          <p:cNvPr id="3" name="Rectangle 2"/>
          <p:cNvSpPr/>
          <p:nvPr/>
        </p:nvSpPr>
        <p:spPr>
          <a:xfrm>
            <a:off x="0" y="6329362"/>
            <a:ext cx="12192000" cy="528637"/>
          </a:xfrm>
          <a:prstGeom prst="rect">
            <a:avLst/>
          </a:prstGeom>
          <a:solidFill>
            <a:schemeClr val="accent1">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0" y="5457825"/>
            <a:ext cx="6095999" cy="369332"/>
          </a:xfrm>
          <a:prstGeom prst="rect">
            <a:avLst/>
          </a:prstGeom>
          <a:noFill/>
        </p:spPr>
        <p:txBody>
          <a:bodyPr wrap="square" rtlCol="0">
            <a:spAutoFit/>
          </a:bodyPr>
          <a:lstStyle/>
          <a:p>
            <a:pPr algn="ctr"/>
            <a:r>
              <a:rPr lang="en-IN" dirty="0"/>
              <a:t>Source: </a:t>
            </a:r>
            <a:r>
              <a:rPr lang="en-IN" dirty="0">
                <a:hlinkClick r:id="rId3"/>
              </a:rPr>
              <a:t>mordorintelligence</a:t>
            </a:r>
            <a:endParaRPr lang="en-IN" dirty="0"/>
          </a:p>
        </p:txBody>
      </p:sp>
      <p:sp>
        <p:nvSpPr>
          <p:cNvPr id="5" name="TextBox 4"/>
          <p:cNvSpPr txBox="1"/>
          <p:nvPr/>
        </p:nvSpPr>
        <p:spPr>
          <a:xfrm>
            <a:off x="6096000" y="1951672"/>
            <a:ext cx="6096000" cy="1477328"/>
          </a:xfrm>
          <a:prstGeom prst="rect">
            <a:avLst/>
          </a:prstGeom>
          <a:noFill/>
        </p:spPr>
        <p:txBody>
          <a:bodyPr wrap="square" rtlCol="0">
            <a:spAutoFit/>
          </a:bodyPr>
          <a:lstStyle/>
          <a:p>
            <a:pPr algn="just"/>
            <a:r>
              <a:rPr lang="en-IN" dirty="0"/>
              <a:t>	We can see there is a lot of scope and the fraud detection market growth rate in the countries.</a:t>
            </a:r>
          </a:p>
          <a:p>
            <a:pPr algn="just"/>
            <a:endParaRPr lang="en-IN" dirty="0"/>
          </a:p>
          <a:p>
            <a:pPr algn="just"/>
            <a:r>
              <a:rPr lang="en-IN" dirty="0"/>
              <a:t>	Seeing this we can understand how big problem is this and required. </a:t>
            </a:r>
          </a:p>
        </p:txBody>
      </p:sp>
    </p:spTree>
    <p:extLst>
      <p:ext uri="{BB962C8B-B14F-4D97-AF65-F5344CB8AC3E}">
        <p14:creationId xmlns:p14="http://schemas.microsoft.com/office/powerpoint/2010/main" val="113193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329362"/>
            <a:ext cx="12192000" cy="528637"/>
          </a:xfrm>
          <a:prstGeom prst="rect">
            <a:avLst/>
          </a:prstGeom>
          <a:solidFill>
            <a:schemeClr val="accent1">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6500813" y="1547485"/>
            <a:ext cx="5372099" cy="4071937"/>
          </a:xfrm>
          <a:prstGeom prst="rect">
            <a:avLst/>
          </a:prstGeom>
        </p:spPr>
      </p:pic>
      <p:sp>
        <p:nvSpPr>
          <p:cNvPr id="4" name="TextBox 3"/>
          <p:cNvSpPr txBox="1"/>
          <p:nvPr/>
        </p:nvSpPr>
        <p:spPr>
          <a:xfrm>
            <a:off x="0" y="314325"/>
            <a:ext cx="12191999" cy="523220"/>
          </a:xfrm>
          <a:prstGeom prst="rect">
            <a:avLst/>
          </a:prstGeom>
          <a:noFill/>
        </p:spPr>
        <p:txBody>
          <a:bodyPr wrap="square" rtlCol="0">
            <a:spAutoFit/>
          </a:bodyPr>
          <a:lstStyle/>
          <a:p>
            <a:pPr algn="ctr"/>
            <a:r>
              <a:rPr lang="en-IN" sz="2800" b="1" dirty="0"/>
              <a:t>BACKGROUND</a:t>
            </a:r>
            <a:endParaRPr lang="en-IN" b="1" dirty="0"/>
          </a:p>
        </p:txBody>
      </p:sp>
      <p:sp>
        <p:nvSpPr>
          <p:cNvPr id="5" name="TextBox 4"/>
          <p:cNvSpPr txBox="1"/>
          <p:nvPr/>
        </p:nvSpPr>
        <p:spPr>
          <a:xfrm>
            <a:off x="0" y="2048648"/>
            <a:ext cx="6095999" cy="3416320"/>
          </a:xfrm>
          <a:prstGeom prst="rect">
            <a:avLst/>
          </a:prstGeom>
          <a:noFill/>
        </p:spPr>
        <p:txBody>
          <a:bodyPr wrap="square" rtlCol="0">
            <a:spAutoFit/>
          </a:bodyPr>
          <a:lstStyle/>
          <a:p>
            <a:pPr algn="just"/>
            <a:r>
              <a:rPr lang="en-IN" dirty="0"/>
              <a:t>	Automobile insurance is one of the sub domains in insurance industry. </a:t>
            </a:r>
          </a:p>
          <a:p>
            <a:pPr algn="just"/>
            <a:endParaRPr lang="en-IN" dirty="0"/>
          </a:p>
          <a:p>
            <a:pPr algn="just"/>
            <a:r>
              <a:rPr lang="en-IN" dirty="0"/>
              <a:t>	There are different types of components and policies in this industry which are liable to cover the damages occurred to vehicle/ medical bills for persons caused due to accident.</a:t>
            </a:r>
          </a:p>
          <a:p>
            <a:pPr algn="just"/>
            <a:endParaRPr lang="en-IN" dirty="0"/>
          </a:p>
          <a:p>
            <a:pPr algn="just"/>
            <a:r>
              <a:rPr lang="en-IN" dirty="0"/>
              <a:t>	Taking advantage of the coverages provided by the company, few people are using this for their own benefits by doing fraudulent claims, i.e. claiming the amount even there is their mistake or done intentionally or when they are not entitled to get benefits as per the company policies.</a:t>
            </a:r>
          </a:p>
        </p:txBody>
      </p:sp>
    </p:spTree>
    <p:extLst>
      <p:ext uri="{BB962C8B-B14F-4D97-AF65-F5344CB8AC3E}">
        <p14:creationId xmlns:p14="http://schemas.microsoft.com/office/powerpoint/2010/main" val="241358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329362"/>
            <a:ext cx="12192000" cy="528637"/>
          </a:xfrm>
          <a:prstGeom prst="rect">
            <a:avLst/>
          </a:prstGeom>
          <a:solidFill>
            <a:schemeClr val="accent1">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0" y="314325"/>
            <a:ext cx="12191999" cy="523220"/>
          </a:xfrm>
          <a:prstGeom prst="rect">
            <a:avLst/>
          </a:prstGeom>
          <a:noFill/>
        </p:spPr>
        <p:txBody>
          <a:bodyPr wrap="square" rtlCol="0">
            <a:spAutoFit/>
          </a:bodyPr>
          <a:lstStyle/>
          <a:p>
            <a:pPr algn="ctr"/>
            <a:r>
              <a:rPr lang="en-IN" sz="2800" b="1" dirty="0"/>
              <a:t>LITERATURE REVIEW</a:t>
            </a:r>
            <a:endParaRPr lang="en-IN" b="1" dirty="0"/>
          </a:p>
        </p:txBody>
      </p:sp>
      <p:sp>
        <p:nvSpPr>
          <p:cNvPr id="4" name="TextBox 3"/>
          <p:cNvSpPr txBox="1"/>
          <p:nvPr/>
        </p:nvSpPr>
        <p:spPr>
          <a:xfrm>
            <a:off x="0" y="1671638"/>
            <a:ext cx="12191999" cy="2585323"/>
          </a:xfrm>
          <a:prstGeom prst="rect">
            <a:avLst/>
          </a:prstGeom>
          <a:noFill/>
        </p:spPr>
        <p:txBody>
          <a:bodyPr wrap="square" rtlCol="0">
            <a:spAutoFit/>
          </a:bodyPr>
          <a:lstStyle/>
          <a:p>
            <a:pPr algn="just"/>
            <a:r>
              <a:rPr lang="en-IN" dirty="0"/>
              <a:t>	Automobile Insurance Industry is one of the several other insurance industries. In this industry, the user will do insurance for his vehicle. The vehicle may be bikes, cars, trucks, etc. Based on the vehicle, vehicle cost, and the option chosen to get covered in case of an accident, the premium amount will vary. Also, they need to reinsure their vehicle every year, while reinsuring the cost of the vehicle will be depreciated as per norms and the sum valued for insurance will be the same.</a:t>
            </a:r>
          </a:p>
          <a:p>
            <a:pPr algn="just"/>
            <a:endParaRPr lang="en-IN" dirty="0"/>
          </a:p>
          <a:p>
            <a:pPr algn="just"/>
            <a:r>
              <a:rPr lang="en-IN" b="1" dirty="0"/>
              <a:t>Some stats about automobile insurance</a:t>
            </a:r>
            <a:r>
              <a:rPr lang="en-IN" dirty="0"/>
              <a:t>:</a:t>
            </a:r>
          </a:p>
          <a:p>
            <a:pPr algn="just"/>
            <a:r>
              <a:rPr lang="en-IN" dirty="0"/>
              <a:t>	Countrywide in USA, the automobile insurance expenditure rose from $1,059.41 in 2018 to $1,070.47 in 2019 which is 1.0 percent. This is the data according to the National Association of Insurance Commissioners. As per the data of the 2019 report, the average expenditure was highest in Louisiana, followed by Michigan and New York.</a:t>
            </a:r>
          </a:p>
        </p:txBody>
      </p:sp>
    </p:spTree>
    <p:extLst>
      <p:ext uri="{BB962C8B-B14F-4D97-AF65-F5344CB8AC3E}">
        <p14:creationId xmlns:p14="http://schemas.microsoft.com/office/powerpoint/2010/main" val="216544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329362"/>
            <a:ext cx="12192000" cy="528637"/>
          </a:xfrm>
          <a:prstGeom prst="rect">
            <a:avLst/>
          </a:prstGeom>
          <a:solidFill>
            <a:schemeClr val="accent1">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0" y="314325"/>
            <a:ext cx="12191999" cy="523220"/>
          </a:xfrm>
          <a:prstGeom prst="rect">
            <a:avLst/>
          </a:prstGeom>
          <a:noFill/>
        </p:spPr>
        <p:txBody>
          <a:bodyPr wrap="square" rtlCol="0">
            <a:spAutoFit/>
          </a:bodyPr>
          <a:lstStyle/>
          <a:p>
            <a:pPr algn="ctr"/>
            <a:r>
              <a:rPr lang="en-IN" sz="2800" b="1" dirty="0"/>
              <a:t>PROBLEM STATEMENT</a:t>
            </a:r>
            <a:endParaRPr lang="en-IN" b="1" dirty="0"/>
          </a:p>
        </p:txBody>
      </p:sp>
      <p:sp>
        <p:nvSpPr>
          <p:cNvPr id="4" name="TextBox 3"/>
          <p:cNvSpPr txBox="1"/>
          <p:nvPr/>
        </p:nvSpPr>
        <p:spPr>
          <a:xfrm>
            <a:off x="-1" y="1089778"/>
            <a:ext cx="12191999" cy="1200329"/>
          </a:xfrm>
          <a:prstGeom prst="rect">
            <a:avLst/>
          </a:prstGeom>
          <a:noFill/>
        </p:spPr>
        <p:txBody>
          <a:bodyPr wrap="square" rtlCol="0">
            <a:spAutoFit/>
          </a:bodyPr>
          <a:lstStyle/>
          <a:p>
            <a:pPr algn="ctr"/>
            <a:r>
              <a:rPr lang="en-IN" i="1" dirty="0"/>
              <a:t>There is an increase in the cost of insurance globally and it is compounded by the</a:t>
            </a:r>
          </a:p>
          <a:p>
            <a:pPr algn="ctr"/>
            <a:r>
              <a:rPr lang="en-IN" i="1" dirty="0"/>
              <a:t> advent of fraud, of which insurance claims fraud makes up a substantial portion.</a:t>
            </a:r>
            <a:endParaRPr lang="en-IN" dirty="0"/>
          </a:p>
          <a:p>
            <a:pPr algn="ctr"/>
            <a:r>
              <a:rPr lang="en-IN" i="1" dirty="0"/>
              <a:t>These fraudulent claims are a big problem for the companies providing insurance.</a:t>
            </a:r>
            <a:endParaRPr lang="en-IN" dirty="0"/>
          </a:p>
          <a:p>
            <a:pPr algn="ct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198" y="2104369"/>
            <a:ext cx="7467599" cy="3733800"/>
          </a:xfrm>
          <a:prstGeom prst="rect">
            <a:avLst/>
          </a:prstGeom>
        </p:spPr>
      </p:pic>
      <p:sp>
        <p:nvSpPr>
          <p:cNvPr id="6" name="TextBox 5"/>
          <p:cNvSpPr txBox="1"/>
          <p:nvPr/>
        </p:nvSpPr>
        <p:spPr>
          <a:xfrm>
            <a:off x="2362198" y="5900736"/>
            <a:ext cx="7467599" cy="369332"/>
          </a:xfrm>
          <a:prstGeom prst="rect">
            <a:avLst/>
          </a:prstGeom>
          <a:noFill/>
        </p:spPr>
        <p:txBody>
          <a:bodyPr wrap="square" rtlCol="0">
            <a:spAutoFit/>
          </a:bodyPr>
          <a:lstStyle/>
          <a:p>
            <a:pPr algn="ctr"/>
            <a:r>
              <a:rPr lang="en-IN" dirty="0"/>
              <a:t>Source: </a:t>
            </a:r>
            <a:r>
              <a:rPr lang="en-IN" dirty="0">
                <a:hlinkClick r:id="rId3"/>
              </a:rPr>
              <a:t>ABI</a:t>
            </a:r>
            <a:endParaRPr lang="en-IN" dirty="0"/>
          </a:p>
        </p:txBody>
      </p:sp>
    </p:spTree>
    <p:extLst>
      <p:ext uri="{BB962C8B-B14F-4D97-AF65-F5344CB8AC3E}">
        <p14:creationId xmlns:p14="http://schemas.microsoft.com/office/powerpoint/2010/main" val="290360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4325"/>
            <a:ext cx="12191999" cy="523220"/>
          </a:xfrm>
          <a:prstGeom prst="rect">
            <a:avLst/>
          </a:prstGeom>
          <a:noFill/>
        </p:spPr>
        <p:txBody>
          <a:bodyPr wrap="square" rtlCol="0">
            <a:spAutoFit/>
          </a:bodyPr>
          <a:lstStyle/>
          <a:p>
            <a:pPr algn="ctr"/>
            <a:r>
              <a:rPr lang="en-IN" sz="2800" b="1" dirty="0"/>
              <a:t>METHODOLOGY</a:t>
            </a:r>
            <a:endParaRPr lang="en-IN" b="1" dirty="0"/>
          </a:p>
        </p:txBody>
      </p:sp>
      <p:sp>
        <p:nvSpPr>
          <p:cNvPr id="3" name="Rectangle 2"/>
          <p:cNvSpPr/>
          <p:nvPr/>
        </p:nvSpPr>
        <p:spPr>
          <a:xfrm>
            <a:off x="0" y="6329362"/>
            <a:ext cx="12192000" cy="528637"/>
          </a:xfrm>
          <a:prstGeom prst="rect">
            <a:avLst/>
          </a:prstGeom>
          <a:solidFill>
            <a:schemeClr val="accent1">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0" y="1370986"/>
            <a:ext cx="6096000" cy="4572170"/>
          </a:xfrm>
          <a:prstGeom prst="rect">
            <a:avLst/>
          </a:prstGeom>
          <a:ln>
            <a:noFill/>
          </a:ln>
          <a:effectLst>
            <a:softEdge rad="112500"/>
          </a:effectLst>
        </p:spPr>
      </p:pic>
      <p:sp>
        <p:nvSpPr>
          <p:cNvPr id="5" name="TextBox 4"/>
          <p:cNvSpPr txBox="1"/>
          <p:nvPr/>
        </p:nvSpPr>
        <p:spPr>
          <a:xfrm>
            <a:off x="6096000" y="1586631"/>
            <a:ext cx="6095999" cy="3970318"/>
          </a:xfrm>
          <a:prstGeom prst="rect">
            <a:avLst/>
          </a:prstGeom>
          <a:noFill/>
        </p:spPr>
        <p:txBody>
          <a:bodyPr wrap="square" rtlCol="0">
            <a:spAutoFit/>
          </a:bodyPr>
          <a:lstStyle/>
          <a:p>
            <a:pPr algn="just"/>
            <a:r>
              <a:rPr lang="en-IN" dirty="0"/>
              <a:t>	We are going to use the advancement of technology to overcome the problem with better way, such that there will be a lot of cost-cutting and time saving to the company from the traditional way of detecting the fraudulent claim. </a:t>
            </a:r>
          </a:p>
          <a:p>
            <a:pPr algn="just"/>
            <a:endParaRPr lang="en-IN" dirty="0"/>
          </a:p>
          <a:p>
            <a:pPr marL="285750" indent="-285750" algn="just">
              <a:buFont typeface="Arial" panose="020B0604020202020204" pitchFamily="34" charset="0"/>
              <a:buChar char="•"/>
            </a:pPr>
            <a:r>
              <a:rPr lang="en-IN" dirty="0"/>
              <a:t>Utilising the existing data in the company, we use the data science to our favour to solve the problem.</a:t>
            </a:r>
          </a:p>
          <a:p>
            <a:pPr marL="285750" indent="-285750" algn="just">
              <a:buFont typeface="Arial" panose="020B0604020202020204" pitchFamily="34" charset="0"/>
              <a:buChar char="•"/>
            </a:pPr>
            <a:r>
              <a:rPr lang="en-IN" dirty="0"/>
              <a:t>We will take the required data</a:t>
            </a:r>
          </a:p>
          <a:p>
            <a:pPr marL="285750" indent="-285750" algn="just">
              <a:buFont typeface="Arial" panose="020B0604020202020204" pitchFamily="34" charset="0"/>
              <a:buChar char="•"/>
            </a:pPr>
            <a:r>
              <a:rPr lang="en-IN" dirty="0"/>
              <a:t>Pre-process the data, get some insights</a:t>
            </a:r>
          </a:p>
          <a:p>
            <a:pPr marL="285750" indent="-285750" algn="just">
              <a:buFont typeface="Arial" panose="020B0604020202020204" pitchFamily="34" charset="0"/>
              <a:buChar char="•"/>
            </a:pPr>
            <a:r>
              <a:rPr lang="en-IN" dirty="0"/>
              <a:t>We will build the model to predict whether the claim is fraudulent or not. </a:t>
            </a:r>
          </a:p>
          <a:p>
            <a:pPr marL="285750" indent="-285750" algn="just">
              <a:buFont typeface="Arial" panose="020B0604020202020204" pitchFamily="34" charset="0"/>
              <a:buChar char="•"/>
            </a:pPr>
            <a:r>
              <a:rPr lang="en-IN" dirty="0"/>
              <a:t>We will use classification models for this purpose.</a:t>
            </a:r>
          </a:p>
          <a:p>
            <a:pPr marL="285750" indent="-285750" algn="just">
              <a:buFont typeface="Arial" panose="020B0604020202020204" pitchFamily="34" charset="0"/>
              <a:buChar char="•"/>
            </a:pPr>
            <a:r>
              <a:rPr lang="en-IN" dirty="0"/>
              <a:t>This built model can be used for predicting the future claims.  </a:t>
            </a:r>
          </a:p>
        </p:txBody>
      </p:sp>
    </p:spTree>
    <p:extLst>
      <p:ext uri="{BB962C8B-B14F-4D97-AF65-F5344CB8AC3E}">
        <p14:creationId xmlns:p14="http://schemas.microsoft.com/office/powerpoint/2010/main" val="549354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329362"/>
            <a:ext cx="12192000" cy="528637"/>
          </a:xfrm>
          <a:prstGeom prst="rect">
            <a:avLst/>
          </a:prstGeom>
          <a:solidFill>
            <a:schemeClr val="accent1">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0" y="314325"/>
            <a:ext cx="12191999" cy="523220"/>
          </a:xfrm>
          <a:prstGeom prst="rect">
            <a:avLst/>
          </a:prstGeom>
          <a:noFill/>
        </p:spPr>
        <p:txBody>
          <a:bodyPr wrap="square" rtlCol="0">
            <a:spAutoFit/>
          </a:bodyPr>
          <a:lstStyle/>
          <a:p>
            <a:pPr algn="ctr"/>
            <a:r>
              <a:rPr lang="en-IN" sz="2800" b="1" dirty="0"/>
              <a:t>RESULTS &amp; DISCUSSION</a:t>
            </a:r>
            <a:endParaRPr lang="en-IN" b="1" dirty="0"/>
          </a:p>
        </p:txBody>
      </p:sp>
      <p:pic>
        <p:nvPicPr>
          <p:cNvPr id="9" name="Picture 8"/>
          <p:cNvPicPr/>
          <p:nvPr/>
        </p:nvPicPr>
        <p:blipFill>
          <a:blip r:embed="rId2"/>
          <a:stretch>
            <a:fillRect/>
          </a:stretch>
        </p:blipFill>
        <p:spPr>
          <a:xfrm>
            <a:off x="121917" y="937561"/>
            <a:ext cx="5874069" cy="2434289"/>
          </a:xfrm>
          <a:prstGeom prst="rect">
            <a:avLst/>
          </a:prstGeom>
        </p:spPr>
      </p:pic>
      <p:sp>
        <p:nvSpPr>
          <p:cNvPr id="10" name="TextBox 9"/>
          <p:cNvSpPr txBox="1"/>
          <p:nvPr/>
        </p:nvSpPr>
        <p:spPr>
          <a:xfrm>
            <a:off x="5856514" y="996970"/>
            <a:ext cx="6095999" cy="2031325"/>
          </a:xfrm>
          <a:prstGeom prst="rect">
            <a:avLst/>
          </a:prstGeom>
          <a:noFill/>
        </p:spPr>
        <p:txBody>
          <a:bodyPr wrap="square" rtlCol="0">
            <a:spAutoFit/>
          </a:bodyPr>
          <a:lstStyle/>
          <a:p>
            <a:pPr marL="285750" indent="-285750">
              <a:buFont typeface="Arial" panose="020B0604020202020204" pitchFamily="34" charset="0"/>
              <a:buChar char="•"/>
            </a:pPr>
            <a:r>
              <a:rPr lang="en-IN" dirty="0"/>
              <a:t>We observed more accidents and claims are made by females.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Comparatively the fraudulent claims %  is not related with gender.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11" name="Picture 10"/>
          <p:cNvPicPr/>
          <p:nvPr/>
        </p:nvPicPr>
        <p:blipFill rotWithShape="1">
          <a:blip r:embed="rId3"/>
          <a:srcRect t="26367"/>
          <a:stretch/>
        </p:blipFill>
        <p:spPr>
          <a:xfrm>
            <a:off x="7605713" y="2749888"/>
            <a:ext cx="3662361" cy="3579474"/>
          </a:xfrm>
          <a:prstGeom prst="rect">
            <a:avLst/>
          </a:prstGeom>
        </p:spPr>
      </p:pic>
      <p:sp>
        <p:nvSpPr>
          <p:cNvPr id="12" name="TextBox 11"/>
          <p:cNvSpPr txBox="1"/>
          <p:nvPr/>
        </p:nvSpPr>
        <p:spPr>
          <a:xfrm>
            <a:off x="923926" y="3872742"/>
            <a:ext cx="6095999"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 age of persons committed fraudulent claims.</a:t>
            </a:r>
          </a:p>
          <a:p>
            <a:pPr marL="285750" indent="-285750">
              <a:buFont typeface="Arial" panose="020B0604020202020204" pitchFamily="34" charset="0"/>
              <a:buChar char="•"/>
            </a:pPr>
            <a:r>
              <a:rPr lang="en-IN" dirty="0"/>
              <a:t>Age Range : Male – 22 to 64; Female – 18 to 62</a:t>
            </a:r>
          </a:p>
          <a:p>
            <a:pPr marL="285750" indent="-285750">
              <a:buFont typeface="Arial" panose="020B0604020202020204" pitchFamily="34" charset="0"/>
              <a:buChar char="•"/>
            </a:pPr>
            <a:r>
              <a:rPr lang="en-IN" dirty="0"/>
              <a:t>Male : 50 percentile of them are less than 40 years.</a:t>
            </a:r>
          </a:p>
          <a:p>
            <a:pPr marL="285750" indent="-285750">
              <a:buFont typeface="Arial" panose="020B0604020202020204" pitchFamily="34" charset="0"/>
              <a:buChar char="•"/>
            </a:pPr>
            <a:r>
              <a:rPr lang="en-IN" dirty="0"/>
              <a:t>Female: 50 percentile of them are less than 38 years.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8115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329362"/>
            <a:ext cx="12192000" cy="528637"/>
          </a:xfrm>
          <a:prstGeom prst="rect">
            <a:avLst/>
          </a:prstGeom>
          <a:solidFill>
            <a:schemeClr val="accent1">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p:nvPr/>
        </p:nvPicPr>
        <p:blipFill rotWithShape="1">
          <a:blip r:embed="rId2"/>
          <a:srcRect r="9279"/>
          <a:stretch/>
        </p:blipFill>
        <p:spPr>
          <a:xfrm>
            <a:off x="128589" y="201611"/>
            <a:ext cx="4143374" cy="3227389"/>
          </a:xfrm>
          <a:prstGeom prst="rect">
            <a:avLst/>
          </a:prstGeom>
        </p:spPr>
      </p:pic>
      <p:pic>
        <p:nvPicPr>
          <p:cNvPr id="4" name="Picture 3"/>
          <p:cNvPicPr/>
          <p:nvPr/>
        </p:nvPicPr>
        <p:blipFill rotWithShape="1">
          <a:blip r:embed="rId3"/>
          <a:srcRect t="1976" r="3783"/>
          <a:stretch/>
        </p:blipFill>
        <p:spPr bwMode="auto">
          <a:xfrm>
            <a:off x="4399914" y="201611"/>
            <a:ext cx="3629661" cy="3227389"/>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4"/>
          <a:stretch>
            <a:fillRect/>
          </a:stretch>
        </p:blipFill>
        <p:spPr>
          <a:xfrm>
            <a:off x="8343263" y="315910"/>
            <a:ext cx="3100388" cy="3113090"/>
          </a:xfrm>
          <a:prstGeom prst="rect">
            <a:avLst/>
          </a:prstGeom>
        </p:spPr>
      </p:pic>
      <p:sp>
        <p:nvSpPr>
          <p:cNvPr id="6" name="TextBox 5"/>
          <p:cNvSpPr txBox="1"/>
          <p:nvPr/>
        </p:nvSpPr>
        <p:spPr>
          <a:xfrm>
            <a:off x="2031206" y="4043363"/>
            <a:ext cx="8129587" cy="1200329"/>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people having chess as the hobby had done more fraudulent claims.</a:t>
            </a:r>
          </a:p>
          <a:p>
            <a:pPr marL="285750" indent="-285750">
              <a:buFont typeface="Arial" panose="020B0604020202020204" pitchFamily="34" charset="0"/>
              <a:buChar char="•"/>
            </a:pPr>
            <a:r>
              <a:rPr lang="en-IN" dirty="0"/>
              <a:t>Basing their study, claims done by college students are more fraudulent.</a:t>
            </a:r>
          </a:p>
          <a:p>
            <a:pPr marL="285750" indent="-285750">
              <a:buFont typeface="Arial" panose="020B0604020202020204" pitchFamily="34" charset="0"/>
              <a:buChar char="•"/>
            </a:pPr>
            <a:r>
              <a:rPr lang="en-IN" dirty="0"/>
              <a:t>The claims which are made as heavy damage are fraudulent.</a:t>
            </a:r>
          </a:p>
          <a:p>
            <a:endParaRPr lang="en-IN" dirty="0"/>
          </a:p>
        </p:txBody>
      </p:sp>
    </p:spTree>
    <p:extLst>
      <p:ext uri="{BB962C8B-B14F-4D97-AF65-F5344CB8AC3E}">
        <p14:creationId xmlns:p14="http://schemas.microsoft.com/office/powerpoint/2010/main" val="2337918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917</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Automobile Insurance   Fraudulent Claim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Exploring the model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lucky</dc:creator>
  <cp:lastModifiedBy>sridhar guvvala</cp:lastModifiedBy>
  <cp:revision>29</cp:revision>
  <dcterms:created xsi:type="dcterms:W3CDTF">2022-06-07T14:03:41Z</dcterms:created>
  <dcterms:modified xsi:type="dcterms:W3CDTF">2022-06-08T13:54:56Z</dcterms:modified>
</cp:coreProperties>
</file>