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12192000" cy="6858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53cf3767e_0_10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53cf3767e_0_10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853cf3767e_0_106: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53cf3767e_0_11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53cf3767e_0_11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853cf3767e_0_118: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853cf3767e_0_13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853cf3767e_0_13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853cf3767e_0_13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53cf3767e_0_13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53cf3767e_0_13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853cf3767e_0_138: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53cf3767e_0_14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53cf3767e_0_14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853cf3767e_0_147: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53cf3767e_0_6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53cf3767e_0_6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853cf3767e_0_64: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53cf3767e_0_7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53cf3767e_0_7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853cf3767e_0_7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53cf3767e_0_7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53cf3767e_0_7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2853cf3767e_0_76: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53cf3767e_0_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53cf3767e_0_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853cf3767e_0_3: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53cf3767e_0_9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853cf3767e_0_9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853cf3767e_0_92: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53cf3767e_0_5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53cf3767e_0_5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853cf3767e_0_53: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1637092" y="2806913"/>
            <a:ext cx="8610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N.SRIDHARINI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312216424</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3RD BCOM COMPUTER APPLICATION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SHRI SHANKARLAL SUNDARBAI SHASUN JAIN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2" name="Google Shape;192;p1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93" name="Google Shape;193;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95" name="Google Shape;195;p16"/>
          <p:cNvSpPr txBox="1"/>
          <p:nvPr/>
        </p:nvSpPr>
        <p:spPr>
          <a:xfrm>
            <a:off x="2625325" y="1821650"/>
            <a:ext cx="6594900" cy="46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100">
                <a:latin typeface="Calibri"/>
                <a:ea typeface="Calibri"/>
                <a:cs typeface="Calibri"/>
                <a:sym typeface="Calibri"/>
              </a:rPr>
              <a:t>The wow factor in this project lies in its use of advanced statistical techniques and predictive analytics to uncover and forecast gender-based performance disparities. The project also features interactive dashboards for real-time data exploration, providing stakeholders with dynamic insights. Additionally, it includes actionable recommendations that are benchmarked against industry standards, ensuring practical and impactful outcomes. The analysis doesn't just identify disparities; it emphasizes the broader ethical and diversity impacts, positioning the findings as a catalyst for positive change within the organization.</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1" name="Google Shape;201;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3" name="Google Shape;203;p17"/>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4" name="Google Shape;204;p1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7"/>
          <p:cNvSpPr txBox="1"/>
          <p:nvPr/>
        </p:nvSpPr>
        <p:spPr>
          <a:xfrm>
            <a:off x="750100" y="1160850"/>
            <a:ext cx="8215200" cy="49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Creating a detailed step-by-step procedure for downloading an employee dataset and analyzing it for performance in 220 lines involves outlining each stage of the process, from data acquisition to the final analysis and results. Here’s a structured approach:</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 Step 1: Downloading the Employee Dataset</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1.Identify the Data Source:   - Determine where the employee dataset is stored (e.g., company database, HR software, online repository).</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2. Access the Data Source   - Log in to the system or platform where the data is hosted.</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3. Select the Dataset:   - Navigate to the appropriate section to find the employee dataset.</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4. Choose File Format:</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   - Select the preferred format for downloading (e.g., CSV, Excel, JSON).</a:t>
            </a:r>
            <a:endParaRPr sz="19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900">
                <a:latin typeface="Calibri"/>
                <a:ea typeface="Calibri"/>
                <a:cs typeface="Calibri"/>
                <a:sym typeface="Calibri"/>
              </a:rPr>
              <a:t>5. Download the File:</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900">
                <a:latin typeface="Calibri"/>
                <a:ea typeface="Calibri"/>
                <a:cs typeface="Calibri"/>
                <a:sym typeface="Calibri"/>
              </a:rPr>
              <a:t>   - Click the download button and save the dataset to your local machine.</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9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nvSpPr>
        <p:spPr>
          <a:xfrm>
            <a:off x="892950" y="482200"/>
            <a:ext cx="8215200" cy="5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t>Step 2: Preparing the Dataset</a:t>
            </a:r>
            <a:endParaRPr sz="1800"/>
          </a:p>
          <a:p>
            <a:pPr indent="0" lvl="0" marL="0" rtl="0" algn="l">
              <a:lnSpc>
                <a:spcPct val="115000"/>
              </a:lnSpc>
              <a:spcBef>
                <a:spcPts val="0"/>
              </a:spcBef>
              <a:spcAft>
                <a:spcPts val="0"/>
              </a:spcAft>
              <a:buNone/>
            </a:pPr>
            <a:r>
              <a:rPr lang="en-US" sz="1800"/>
              <a:t>6. *Open the Dataset:*</a:t>
            </a:r>
            <a:endParaRPr sz="1800"/>
          </a:p>
          <a:p>
            <a:pPr indent="0" lvl="0" marL="0" rtl="0" algn="l">
              <a:lnSpc>
                <a:spcPct val="115000"/>
              </a:lnSpc>
              <a:spcBef>
                <a:spcPts val="0"/>
              </a:spcBef>
              <a:spcAft>
                <a:spcPts val="0"/>
              </a:spcAft>
              <a:buNone/>
            </a:pPr>
            <a:r>
              <a:rPr lang="en-US" sz="1800"/>
              <a:t>   - Use a spreadsheet application (e.g., Excel) or a data analysis tool (e.g., Python, R) to open the downloaded file.</a:t>
            </a:r>
            <a:endParaRPr sz="1800"/>
          </a:p>
          <a:p>
            <a:pPr indent="0" lvl="0" marL="0" rtl="0" algn="l">
              <a:lnSpc>
                <a:spcPct val="115000"/>
              </a:lnSpc>
              <a:spcBef>
                <a:spcPts val="0"/>
              </a:spcBef>
              <a:spcAft>
                <a:spcPts val="0"/>
              </a:spcAft>
              <a:buNone/>
            </a:pPr>
            <a:r>
              <a:rPr lang="en-US" sz="1800"/>
              <a:t>7. *Review Data Structure:*</a:t>
            </a:r>
            <a:endParaRPr sz="1800"/>
          </a:p>
          <a:p>
            <a:pPr indent="0" lvl="0" marL="0" rtl="0" algn="l">
              <a:lnSpc>
                <a:spcPct val="115000"/>
              </a:lnSpc>
              <a:spcBef>
                <a:spcPts val="0"/>
              </a:spcBef>
              <a:spcAft>
                <a:spcPts val="0"/>
              </a:spcAft>
              <a:buNone/>
            </a:pPr>
            <a:r>
              <a:rPr lang="en-US" sz="1800"/>
              <a:t>   - Check the dataset for the number of rows and columns, and ensure that all relevant data fields (e.g., employee ID, name, performance metrics) are present.</a:t>
            </a:r>
            <a:endParaRPr sz="1800"/>
          </a:p>
          <a:p>
            <a:pPr indent="0" lvl="0" marL="0" rtl="0" algn="l">
              <a:lnSpc>
                <a:spcPct val="115000"/>
              </a:lnSpc>
              <a:spcBef>
                <a:spcPts val="0"/>
              </a:spcBef>
              <a:spcAft>
                <a:spcPts val="0"/>
              </a:spcAft>
              <a:buNone/>
            </a:pPr>
            <a:r>
              <a:rPr lang="en-US" sz="1800"/>
              <a:t>8. *Clean the Data:*</a:t>
            </a:r>
            <a:endParaRPr sz="1800"/>
          </a:p>
          <a:p>
            <a:pPr indent="0" lvl="0" marL="0" rtl="0" algn="l">
              <a:lnSpc>
                <a:spcPct val="115000"/>
              </a:lnSpc>
              <a:spcBef>
                <a:spcPts val="0"/>
              </a:spcBef>
              <a:spcAft>
                <a:spcPts val="0"/>
              </a:spcAft>
              <a:buNone/>
            </a:pPr>
            <a:r>
              <a:rPr lang="en-US" sz="1800"/>
              <a:t>   - Remove any unnecessary columns or rows, such as empty cells or irrelevant data.</a:t>
            </a:r>
            <a:endParaRPr sz="1800"/>
          </a:p>
          <a:p>
            <a:pPr indent="0" lvl="0" marL="0" rtl="0" algn="l">
              <a:lnSpc>
                <a:spcPct val="115000"/>
              </a:lnSpc>
              <a:spcBef>
                <a:spcPts val="0"/>
              </a:spcBef>
              <a:spcAft>
                <a:spcPts val="0"/>
              </a:spcAft>
              <a:buNone/>
            </a:pPr>
            <a:r>
              <a:rPr lang="en-US" sz="1800"/>
              <a:t>   - Handle missing data by either filling in, interpolating, or removing records.</a:t>
            </a:r>
            <a:endParaRPr sz="1800"/>
          </a:p>
          <a:p>
            <a:pPr indent="0" lvl="0" marL="0" rtl="0" algn="l">
              <a:lnSpc>
                <a:spcPct val="115000"/>
              </a:lnSpc>
              <a:spcBef>
                <a:spcPts val="0"/>
              </a:spcBef>
              <a:spcAft>
                <a:spcPts val="0"/>
              </a:spcAft>
              <a:buNone/>
            </a:pPr>
            <a:r>
              <a:rPr lang="en-US" sz="1800"/>
              <a:t>9. *Standardize Data Formats:*</a:t>
            </a:r>
            <a:endParaRPr sz="1800"/>
          </a:p>
          <a:p>
            <a:pPr indent="0" lvl="0" marL="0" rtl="0" algn="l">
              <a:lnSpc>
                <a:spcPct val="115000"/>
              </a:lnSpc>
              <a:spcBef>
                <a:spcPts val="0"/>
              </a:spcBef>
              <a:spcAft>
                <a:spcPts val="0"/>
              </a:spcAft>
              <a:buNone/>
            </a:pPr>
            <a:r>
              <a:rPr lang="en-US" sz="1800"/>
              <a:t>   - Ensure all data is in a consistent format (e.g., date formats, numerical values).</a:t>
            </a:r>
            <a:endParaRPr sz="1800"/>
          </a:p>
          <a:p>
            <a:pPr indent="0" lvl="0" marL="0" rtl="0" algn="l">
              <a:lnSpc>
                <a:spcPct val="115000"/>
              </a:lnSpc>
              <a:spcBef>
                <a:spcPts val="0"/>
              </a:spcBef>
              <a:spcAft>
                <a:spcPts val="0"/>
              </a:spcAft>
              <a:buNone/>
            </a:pPr>
            <a:r>
              <a:rPr lang="en-US" sz="1800"/>
              <a:t>10. *Validate Data Integrity:*</a:t>
            </a:r>
            <a:endParaRPr sz="1800"/>
          </a:p>
          <a:p>
            <a:pPr indent="0" lvl="0" marL="0" rtl="0" algn="l">
              <a:lnSpc>
                <a:spcPct val="115000"/>
              </a:lnSpc>
              <a:spcBef>
                <a:spcPts val="0"/>
              </a:spcBef>
              <a:spcAft>
                <a:spcPts val="0"/>
              </a:spcAft>
              <a:buNone/>
            </a:pPr>
            <a:r>
              <a:rPr lang="en-US" sz="1800"/>
              <a:t>    - Cross-check the data for any inconsistencies or errors that might affect analysis.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nvSpPr>
        <p:spPr>
          <a:xfrm>
            <a:off x="410775" y="767950"/>
            <a:ext cx="9144000" cy="600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Step 3: Data Transformation and Processing</a:t>
            </a:r>
            <a:endParaRPr sz="2100"/>
          </a:p>
          <a:p>
            <a:pPr indent="0" lvl="0" marL="0" rtl="0" algn="l">
              <a:spcBef>
                <a:spcPts val="0"/>
              </a:spcBef>
              <a:spcAft>
                <a:spcPts val="0"/>
              </a:spcAft>
              <a:buNone/>
            </a:pPr>
            <a:r>
              <a:rPr lang="en-US" sz="2100"/>
              <a:t>11. *Filter the Data:*</a:t>
            </a:r>
            <a:endParaRPr sz="2100"/>
          </a:p>
          <a:p>
            <a:pPr indent="0" lvl="0" marL="0" rtl="0" algn="l">
              <a:spcBef>
                <a:spcPts val="0"/>
              </a:spcBef>
              <a:spcAft>
                <a:spcPts val="0"/>
              </a:spcAft>
              <a:buNone/>
            </a:pPr>
            <a:r>
              <a:rPr lang="en-US" sz="2100"/>
              <a:t>    - Apply filters to focus on specific time periods, departments, or employee groups.</a:t>
            </a:r>
            <a:endParaRPr sz="2100"/>
          </a:p>
          <a:p>
            <a:pPr indent="0" lvl="0" marL="0" rtl="0" algn="l">
              <a:spcBef>
                <a:spcPts val="0"/>
              </a:spcBef>
              <a:spcAft>
                <a:spcPts val="0"/>
              </a:spcAft>
              <a:buNone/>
            </a:pPr>
            <a:r>
              <a:rPr lang="en-US" sz="2100"/>
              <a:t>12. *Sort the Data:*</a:t>
            </a:r>
            <a:endParaRPr sz="2100"/>
          </a:p>
          <a:p>
            <a:pPr indent="0" lvl="0" marL="0" rtl="0" algn="l">
              <a:spcBef>
                <a:spcPts val="0"/>
              </a:spcBef>
              <a:spcAft>
                <a:spcPts val="0"/>
              </a:spcAft>
              <a:buNone/>
            </a:pPr>
            <a:r>
              <a:rPr lang="en-US" sz="2100"/>
              <a:t>    - Sort employees by performance metrics or other criteria to prioritize analysis.</a:t>
            </a:r>
            <a:endParaRPr sz="2100"/>
          </a:p>
          <a:p>
            <a:pPr indent="0" lvl="0" marL="0" rtl="0" algn="l">
              <a:spcBef>
                <a:spcPts val="0"/>
              </a:spcBef>
              <a:spcAft>
                <a:spcPts val="0"/>
              </a:spcAft>
              <a:buNone/>
            </a:pPr>
            <a:r>
              <a:rPr lang="en-US" sz="2100"/>
              <a:t>13. *Create Calculated Columns:*</a:t>
            </a:r>
            <a:endParaRPr sz="2100"/>
          </a:p>
          <a:p>
            <a:pPr indent="0" lvl="0" marL="0" rtl="0" algn="l">
              <a:spcBef>
                <a:spcPts val="0"/>
              </a:spcBef>
              <a:spcAft>
                <a:spcPts val="0"/>
              </a:spcAft>
              <a:buNone/>
            </a:pPr>
            <a:r>
              <a:rPr lang="en-US" sz="2100"/>
              <a:t>    - Add new columns to calculate additional metrics, such as performance ratios, averages, or deviations.</a:t>
            </a:r>
            <a:endParaRPr sz="2100"/>
          </a:p>
          <a:p>
            <a:pPr indent="0" lvl="0" marL="0" rtl="0" algn="l">
              <a:spcBef>
                <a:spcPts val="0"/>
              </a:spcBef>
              <a:spcAft>
                <a:spcPts val="0"/>
              </a:spcAft>
              <a:buNone/>
            </a:pPr>
            <a:r>
              <a:rPr lang="en-US" sz="2100"/>
              <a:t>14. *Apply Conditional Formatting:*</a:t>
            </a:r>
            <a:endParaRPr sz="2100"/>
          </a:p>
          <a:p>
            <a:pPr indent="0" lvl="0" marL="0" rtl="0" algn="l">
              <a:spcBef>
                <a:spcPts val="0"/>
              </a:spcBef>
              <a:spcAft>
                <a:spcPts val="0"/>
              </a:spcAft>
              <a:buNone/>
            </a:pPr>
            <a:r>
              <a:rPr lang="en-US" sz="2100"/>
              <a:t>    - Highlight key performance indicators (KPIs) using color codes to easily identify high and low performers.</a:t>
            </a:r>
            <a:endParaRPr sz="2100"/>
          </a:p>
          <a:p>
            <a:pPr indent="0" lvl="0" marL="0" rtl="0" algn="l">
              <a:spcBef>
                <a:spcPts val="0"/>
              </a:spcBef>
              <a:spcAft>
                <a:spcPts val="0"/>
              </a:spcAft>
              <a:buNone/>
            </a:pPr>
            <a:r>
              <a:rPr lang="en-US" sz="2100"/>
              <a:t>15. *Group Data:*</a:t>
            </a:r>
            <a:endParaRPr sz="2100"/>
          </a:p>
          <a:p>
            <a:pPr indent="0" lvl="0" marL="0" rtl="0" algn="l">
              <a:spcBef>
                <a:spcPts val="0"/>
              </a:spcBef>
              <a:spcAft>
                <a:spcPts val="0"/>
              </a:spcAft>
              <a:buNone/>
            </a:pPr>
            <a:r>
              <a:rPr lang="en-US" sz="2100"/>
              <a:t>    - Group employees by department, role, or other categories to enable comparative analysis.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nvSpPr>
        <p:spPr>
          <a:xfrm>
            <a:off x="625100" y="785825"/>
            <a:ext cx="8608200" cy="58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900">
                <a:solidFill>
                  <a:schemeClr val="dk1"/>
                </a:solidFill>
              </a:rPr>
              <a:t>Step 4: Analyzing Employee Performance</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16. *Calculate Performance Levels:*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Use formulas to calculate overall performance levels, taking into account metrics such as sales targets, project completion rates, and customer satisfaction scores.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17. *Create Summary Statistics:*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Generate summary statistics (e.g., mean, median, mode) for key </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performance metrics.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18. *Identify Performance Trends:*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Analyze the data to spot trends, such as improving or declining performance over time.</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19. *Compare Against Benchmarks:*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Compare employee performance against industry benchmarks or internal standards.</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20. *Visualize the Data:*</a:t>
            </a:r>
            <a:endParaRPr sz="1900">
              <a:solidFill>
                <a:schemeClr val="dk1"/>
              </a:solidFill>
            </a:endParaRPr>
          </a:p>
          <a:p>
            <a:pPr indent="0" lvl="0" marL="0" rtl="0" algn="l">
              <a:lnSpc>
                <a:spcPct val="115000"/>
              </a:lnSpc>
              <a:spcBef>
                <a:spcPts val="0"/>
              </a:spcBef>
              <a:spcAft>
                <a:spcPts val="0"/>
              </a:spcAft>
              <a:buNone/>
            </a:pPr>
            <a:r>
              <a:rPr lang="en-US" sz="1900">
                <a:solidFill>
                  <a:schemeClr val="dk1"/>
                </a:solidFill>
              </a:rPr>
              <a:t>    - Create charts, graphs, and dashboards to visually represent performance levels and trends</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nvSpPr>
        <p:spPr>
          <a:xfrm>
            <a:off x="321475" y="803675"/>
            <a:ext cx="9144000" cy="615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t> Step 5: Drawing Conclusions and Making Recommendations</a:t>
            </a:r>
            <a:endParaRPr sz="2000"/>
          </a:p>
          <a:p>
            <a:pPr indent="0" lvl="0" marL="0" rtl="0" algn="l">
              <a:lnSpc>
                <a:spcPct val="115000"/>
              </a:lnSpc>
              <a:spcBef>
                <a:spcPts val="0"/>
              </a:spcBef>
              <a:spcAft>
                <a:spcPts val="0"/>
              </a:spcAft>
              <a:buNone/>
            </a:pPr>
            <a:r>
              <a:rPr lang="en-US" sz="2000"/>
              <a:t>21. *Summarize Key Findings:*</a:t>
            </a:r>
            <a:endParaRPr sz="2000"/>
          </a:p>
          <a:p>
            <a:pPr indent="0" lvl="0" marL="0" rtl="0" algn="l">
              <a:lnSpc>
                <a:spcPct val="115000"/>
              </a:lnSpc>
              <a:spcBef>
                <a:spcPts val="0"/>
              </a:spcBef>
              <a:spcAft>
                <a:spcPts val="0"/>
              </a:spcAft>
              <a:buNone/>
            </a:pPr>
            <a:r>
              <a:rPr lang="en-US" sz="2000"/>
              <a:t>    - Write a summary of the most important insights from the analysis, including high-performing employees and areas needing improvement.</a:t>
            </a:r>
            <a:endParaRPr sz="2000"/>
          </a:p>
          <a:p>
            <a:pPr indent="0" lvl="0" marL="0" rtl="0" algn="l">
              <a:lnSpc>
                <a:spcPct val="115000"/>
              </a:lnSpc>
              <a:spcBef>
                <a:spcPts val="0"/>
              </a:spcBef>
              <a:spcAft>
                <a:spcPts val="0"/>
              </a:spcAft>
              <a:buNone/>
            </a:pPr>
            <a:r>
              <a:rPr lang="en-US" sz="2000"/>
              <a:t>22. *Identify Areas for Improvement:*</a:t>
            </a:r>
            <a:endParaRPr sz="2000"/>
          </a:p>
          <a:p>
            <a:pPr indent="0" lvl="0" marL="0" rtl="0" algn="l">
              <a:lnSpc>
                <a:spcPct val="115000"/>
              </a:lnSpc>
              <a:spcBef>
                <a:spcPts val="0"/>
              </a:spcBef>
              <a:spcAft>
                <a:spcPts val="0"/>
              </a:spcAft>
              <a:buNone/>
            </a:pPr>
            <a:r>
              <a:rPr lang="en-US" sz="2000"/>
              <a:t>    - Highlight specific areas where employee performance could be enhanced, such as through additional training or process changes.</a:t>
            </a:r>
            <a:endParaRPr sz="2000"/>
          </a:p>
          <a:p>
            <a:pPr indent="0" lvl="0" marL="0" rtl="0" algn="l">
              <a:lnSpc>
                <a:spcPct val="115000"/>
              </a:lnSpc>
              <a:spcBef>
                <a:spcPts val="0"/>
              </a:spcBef>
              <a:spcAft>
                <a:spcPts val="0"/>
              </a:spcAft>
              <a:buNone/>
            </a:pPr>
            <a:r>
              <a:rPr lang="en-US" sz="2000"/>
              <a:t>23. *Provide Actionable Recommendations:*</a:t>
            </a:r>
            <a:endParaRPr sz="2000"/>
          </a:p>
          <a:p>
            <a:pPr indent="0" lvl="0" marL="0" rtl="0" algn="l">
              <a:lnSpc>
                <a:spcPct val="115000"/>
              </a:lnSpc>
              <a:spcBef>
                <a:spcPts val="0"/>
              </a:spcBef>
              <a:spcAft>
                <a:spcPts val="0"/>
              </a:spcAft>
              <a:buNone/>
            </a:pPr>
            <a:r>
              <a:rPr lang="en-US" sz="2000"/>
              <a:t>    - Offer concrete suggestions for improving performance, such as new performance metrics, incentive programs, or team restructuring.</a:t>
            </a:r>
            <a:endParaRPr sz="2000"/>
          </a:p>
          <a:p>
            <a:pPr indent="0" lvl="0" marL="0" rtl="0" algn="l">
              <a:lnSpc>
                <a:spcPct val="115000"/>
              </a:lnSpc>
              <a:spcBef>
                <a:spcPts val="0"/>
              </a:spcBef>
              <a:spcAft>
                <a:spcPts val="0"/>
              </a:spcAft>
              <a:buNone/>
            </a:pPr>
            <a:r>
              <a:rPr lang="en-US" sz="2000"/>
              <a:t>24. *Draft a Performance Report:*</a:t>
            </a:r>
            <a:endParaRPr sz="2000"/>
          </a:p>
          <a:p>
            <a:pPr indent="0" lvl="0" marL="0" rtl="0" algn="l">
              <a:lnSpc>
                <a:spcPct val="115000"/>
              </a:lnSpc>
              <a:spcBef>
                <a:spcPts val="0"/>
              </a:spcBef>
              <a:spcAft>
                <a:spcPts val="0"/>
              </a:spcAft>
              <a:buNone/>
            </a:pPr>
            <a:r>
              <a:rPr lang="en-US" sz="2000"/>
              <a:t>    - Compile the findings, conclusions, and recommendations into a comprehensive report for management.</a:t>
            </a:r>
            <a:endParaRPr sz="2000"/>
          </a:p>
          <a:p>
            <a:pPr indent="0" lvl="0" marL="0" rtl="0" algn="l">
              <a:lnSpc>
                <a:spcPct val="115000"/>
              </a:lnSpc>
              <a:spcBef>
                <a:spcPts val="0"/>
              </a:spcBef>
              <a:spcAft>
                <a:spcPts val="0"/>
              </a:spcAft>
              <a:buNone/>
            </a:pPr>
            <a:r>
              <a:rPr lang="en-US" sz="2000"/>
              <a:t>25. *Share Results:*</a:t>
            </a:r>
            <a:endParaRPr sz="2000"/>
          </a:p>
          <a:p>
            <a:pPr indent="0" lvl="0" marL="0" rtl="0" algn="l">
              <a:lnSpc>
                <a:spcPct val="115000"/>
              </a:lnSpc>
              <a:spcBef>
                <a:spcPts val="0"/>
              </a:spcBef>
              <a:spcAft>
                <a:spcPts val="0"/>
              </a:spcAft>
              <a:buNone/>
            </a:pPr>
            <a:r>
              <a:rPr lang="en-US" sz="2000"/>
              <a:t>    - Present the findings to relevant stakeholders, ensuring that the data is accessible and understandable.</a:t>
            </a:r>
            <a:endParaRPr sz="2000"/>
          </a:p>
          <a:p>
            <a:pPr indent="0" lvl="0" marL="0" rtl="0" algn="l">
              <a:lnSpc>
                <a:spcPct val="115000"/>
              </a:lnSpc>
              <a:spcBef>
                <a:spcPts val="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2"/>
          <p:cNvSpPr txBox="1"/>
          <p:nvPr/>
        </p:nvSpPr>
        <p:spPr>
          <a:xfrm>
            <a:off x="803675" y="767950"/>
            <a:ext cx="8376000" cy="58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t>Step 6: Implementing and Monitoring Changes</a:t>
            </a:r>
            <a:endParaRPr sz="2000"/>
          </a:p>
          <a:p>
            <a:pPr indent="0" lvl="0" marL="0" rtl="0" algn="l">
              <a:lnSpc>
                <a:spcPct val="115000"/>
              </a:lnSpc>
              <a:spcBef>
                <a:spcPts val="0"/>
              </a:spcBef>
              <a:spcAft>
                <a:spcPts val="0"/>
              </a:spcAft>
              <a:buNone/>
            </a:pPr>
            <a:r>
              <a:rPr lang="en-US" sz="2000"/>
              <a:t>26. *Set Performance Goals:*</a:t>
            </a:r>
            <a:endParaRPr sz="2000"/>
          </a:p>
          <a:p>
            <a:pPr indent="0" lvl="0" marL="0" rtl="0" algn="l">
              <a:lnSpc>
                <a:spcPct val="115000"/>
              </a:lnSpc>
              <a:spcBef>
                <a:spcPts val="0"/>
              </a:spcBef>
              <a:spcAft>
                <a:spcPts val="0"/>
              </a:spcAft>
              <a:buNone/>
            </a:pPr>
            <a:r>
              <a:rPr lang="en-US" sz="2000"/>
              <a:t>    - Based on the analysis, set new performance goals and KPIs for employees.</a:t>
            </a:r>
            <a:endParaRPr sz="2000"/>
          </a:p>
          <a:p>
            <a:pPr indent="0" lvl="0" marL="0" rtl="0" algn="l">
              <a:lnSpc>
                <a:spcPct val="115000"/>
              </a:lnSpc>
              <a:spcBef>
                <a:spcPts val="0"/>
              </a:spcBef>
              <a:spcAft>
                <a:spcPts val="0"/>
              </a:spcAft>
              <a:buNone/>
            </a:pPr>
            <a:r>
              <a:rPr lang="en-US" sz="2000"/>
              <a:t>27. *Implement Improvement Strategies:*</a:t>
            </a:r>
            <a:endParaRPr sz="2000"/>
          </a:p>
          <a:p>
            <a:pPr indent="0" lvl="0" marL="0" rtl="0" algn="l">
              <a:lnSpc>
                <a:spcPct val="115000"/>
              </a:lnSpc>
              <a:spcBef>
                <a:spcPts val="0"/>
              </a:spcBef>
              <a:spcAft>
                <a:spcPts val="0"/>
              </a:spcAft>
              <a:buNone/>
            </a:pPr>
            <a:r>
              <a:rPr lang="en-US" sz="2000"/>
              <a:t>    - Roll out any recommended changes, such as training programs or process improvements.</a:t>
            </a:r>
            <a:endParaRPr sz="2000"/>
          </a:p>
          <a:p>
            <a:pPr indent="0" lvl="0" marL="0" rtl="0" algn="l">
              <a:lnSpc>
                <a:spcPct val="115000"/>
              </a:lnSpc>
              <a:spcBef>
                <a:spcPts val="0"/>
              </a:spcBef>
              <a:spcAft>
                <a:spcPts val="0"/>
              </a:spcAft>
              <a:buNone/>
            </a:pPr>
            <a:r>
              <a:rPr lang="en-US" sz="2000"/>
              <a:t>28. *Monitor Progress:*</a:t>
            </a:r>
            <a:endParaRPr sz="2000"/>
          </a:p>
          <a:p>
            <a:pPr indent="0" lvl="0" marL="0" rtl="0" algn="l">
              <a:lnSpc>
                <a:spcPct val="115000"/>
              </a:lnSpc>
              <a:spcBef>
                <a:spcPts val="0"/>
              </a:spcBef>
              <a:spcAft>
                <a:spcPts val="0"/>
              </a:spcAft>
              <a:buNone/>
            </a:pPr>
            <a:r>
              <a:rPr lang="en-US" sz="2000"/>
              <a:t>    - Regularly review employee performance data to track progress toward the new goals.</a:t>
            </a:r>
            <a:endParaRPr sz="2000"/>
          </a:p>
          <a:p>
            <a:pPr indent="0" lvl="0" marL="0" rtl="0" algn="l">
              <a:lnSpc>
                <a:spcPct val="115000"/>
              </a:lnSpc>
              <a:spcBef>
                <a:spcPts val="0"/>
              </a:spcBef>
              <a:spcAft>
                <a:spcPts val="0"/>
              </a:spcAft>
              <a:buNone/>
            </a:pPr>
            <a:r>
              <a:rPr lang="en-US" sz="2000"/>
              <a:t>29. *Adjust Strategies as Needed:*</a:t>
            </a:r>
            <a:endParaRPr sz="2000"/>
          </a:p>
          <a:p>
            <a:pPr indent="0" lvl="0" marL="0" rtl="0" algn="l">
              <a:lnSpc>
                <a:spcPct val="115000"/>
              </a:lnSpc>
              <a:spcBef>
                <a:spcPts val="0"/>
              </a:spcBef>
              <a:spcAft>
                <a:spcPts val="0"/>
              </a:spcAft>
              <a:buNone/>
            </a:pPr>
            <a:r>
              <a:rPr lang="en-US" sz="2000"/>
              <a:t>    - Make necessary adjustments to the strategies based on ongoing performance monitoring.</a:t>
            </a:r>
            <a:endParaRPr sz="2000"/>
          </a:p>
          <a:p>
            <a:pPr indent="0" lvl="0" marL="0" rtl="0" algn="l">
              <a:lnSpc>
                <a:spcPct val="115000"/>
              </a:lnSpc>
              <a:spcBef>
                <a:spcPts val="0"/>
              </a:spcBef>
              <a:spcAft>
                <a:spcPts val="0"/>
              </a:spcAft>
              <a:buNone/>
            </a:pPr>
            <a:r>
              <a:rPr lang="en-US" sz="2000"/>
              <a:t>30. *Conduct Follow-up Analysis:*</a:t>
            </a:r>
            <a:endParaRPr sz="2000"/>
          </a:p>
          <a:p>
            <a:pPr indent="0" lvl="0" marL="0" rtl="0" algn="l">
              <a:lnSpc>
                <a:spcPct val="115000"/>
              </a:lnSpc>
              <a:spcBef>
                <a:spcPts val="0"/>
              </a:spcBef>
              <a:spcAft>
                <a:spcPts val="0"/>
              </a:spcAft>
              <a:buNone/>
            </a:pPr>
            <a:r>
              <a:rPr lang="en-US" sz="2000"/>
              <a:t>    - Periodically repeat the analysis to assess the impact of the implemented changes and ensure continuous improvement.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3" name="Google Shape;243;p23"/>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44" name="Google Shape;244;p23"/>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45" name="Google Shape;245;p23"/>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46" name="Google Shape;246;p23"/>
          <p:cNvPicPr preferRelativeResize="0"/>
          <p:nvPr/>
        </p:nvPicPr>
        <p:blipFill rotWithShape="1">
          <a:blip r:embed="rId4">
            <a:alphaModFix/>
          </a:blip>
          <a:srcRect b="22518" l="54361" r="11602" t="41009"/>
          <a:stretch/>
        </p:blipFill>
        <p:spPr>
          <a:xfrm>
            <a:off x="1000125" y="1946675"/>
            <a:ext cx="7679526" cy="3873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4"/>
          <p:cNvPicPr preferRelativeResize="0"/>
          <p:nvPr/>
        </p:nvPicPr>
        <p:blipFill>
          <a:blip r:embed="rId3">
            <a:alphaModFix/>
          </a:blip>
          <a:stretch>
            <a:fillRect/>
          </a:stretch>
        </p:blipFill>
        <p:spPr>
          <a:xfrm>
            <a:off x="964400" y="767962"/>
            <a:ext cx="8052200" cy="5322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5"/>
          <p:cNvPicPr preferRelativeResize="0"/>
          <p:nvPr/>
        </p:nvPicPr>
        <p:blipFill>
          <a:blip r:embed="rId3">
            <a:alphaModFix/>
          </a:blip>
          <a:stretch>
            <a:fillRect/>
          </a:stretch>
        </p:blipFill>
        <p:spPr>
          <a:xfrm>
            <a:off x="1420425" y="1134675"/>
            <a:ext cx="7096125" cy="432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6"/>
          <p:cNvPicPr preferRelativeResize="0"/>
          <p:nvPr/>
        </p:nvPicPr>
        <p:blipFill>
          <a:blip r:embed="rId3">
            <a:alphaModFix/>
          </a:blip>
          <a:stretch>
            <a:fillRect/>
          </a:stretch>
        </p:blipFill>
        <p:spPr>
          <a:xfrm>
            <a:off x="1214450" y="1074550"/>
            <a:ext cx="7018725" cy="50512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27"/>
          <p:cNvPicPr preferRelativeResize="0"/>
          <p:nvPr/>
        </p:nvPicPr>
        <p:blipFill>
          <a:blip r:embed="rId3">
            <a:alphaModFix/>
          </a:blip>
          <a:stretch>
            <a:fillRect/>
          </a:stretch>
        </p:blipFill>
        <p:spPr>
          <a:xfrm>
            <a:off x="1652575" y="1152525"/>
            <a:ext cx="7096125" cy="432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CONCLUSION</a:t>
            </a:r>
            <a:endParaRPr/>
          </a:p>
        </p:txBody>
      </p:sp>
      <p:sp>
        <p:nvSpPr>
          <p:cNvPr id="277" name="Google Shape;277;p28"/>
          <p:cNvSpPr txBox="1"/>
          <p:nvPr/>
        </p:nvSpPr>
        <p:spPr>
          <a:xfrm>
            <a:off x="464375" y="1580550"/>
            <a:ext cx="8804700" cy="44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100">
                <a:latin typeface="Calibri"/>
                <a:ea typeface="Calibri"/>
                <a:cs typeface="Calibri"/>
                <a:sym typeface="Calibri"/>
              </a:rPr>
              <a:t>The employee performance analysis revealed noteworthy trends and differences between male and female employees, particularly in areas such as performance scores, ratings, and job functions. Statistical tests confirmed that some of these differences are significant, indicating potential gender-based disparities in performance evaluations. These findings suggest that current evaluation processes may unintentionally favor one gender over the other. To promote a more equitable workplace, it is recommended that the organization review and revise its performance evaluation criteria, ensuring they are unbiased and reflective of actual performance. Implementing these changes could lead to a fairer and more inclusive work environment, ultimately enhancing overall employee satisfaction and productivity.</a:t>
            </a:r>
            <a:endParaRPr sz="2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8062925" y="286225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767525" y="16240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905522" y="50360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747725" y="6396025"/>
            <a:ext cx="2143125" cy="200025"/>
          </a:xfrm>
          <a:prstGeom prst="rect">
            <a:avLst/>
          </a:prstGeom>
          <a:noFill/>
          <a:ln>
            <a:noFill/>
          </a:ln>
        </p:spPr>
      </p:pic>
      <p:sp>
        <p:nvSpPr>
          <p:cNvPr id="129" name="Google Shape;129;p10"/>
          <p:cNvSpPr txBox="1"/>
          <p:nvPr>
            <p:ph idx="12" type="sldNum"/>
          </p:nvPr>
        </p:nvSpPr>
        <p:spPr>
          <a:xfrm>
            <a:off x="11424868" y="6401887"/>
            <a:ext cx="15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71450" y="-714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1" name="Google Shape;131;p10"/>
          <p:cNvSpPr txBox="1"/>
          <p:nvPr/>
        </p:nvSpPr>
        <p:spPr>
          <a:xfrm>
            <a:off x="660825" y="1349250"/>
            <a:ext cx="8108400" cy="480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t>HR department needs a standardized and efficient method to assess employee performance across various departments. The current manual evaluation process is inconsistent and lacks clarity. By implementing an Employee Performance Analysis using Excel, the HR team aims to track key performance indicators (KPIs) such as task completion, sales figures, and attendance. The goal is to provide actionable insights for fair and transparent performance reviews, helping management make data-driven decisions on promotions, training, and resource allocation.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1"/>
          <p:cNvSpPr txBox="1"/>
          <p:nvPr>
            <p:ph type="title"/>
          </p:nvPr>
        </p:nvSpPr>
        <p:spPr>
          <a:xfrm>
            <a:off x="2007775" y="285750"/>
            <a:ext cx="5263500" cy="655500"/>
          </a:xfrm>
          <a:prstGeom prst="rect">
            <a:avLst/>
          </a:prstGeom>
          <a:noFill/>
          <a:ln>
            <a:noFill/>
          </a:ln>
        </p:spPr>
        <p:txBody>
          <a:bodyPr anchorCtr="0" anchor="t" bIns="0" lIns="0" spcFirstLastPara="1" rIns="0" wrap="square" tIns="16500">
            <a:spAutoFit/>
          </a:bodyPr>
          <a:lstStyle/>
          <a:p>
            <a:pPr indent="0" lvl="0" marL="12700" rtl="0" algn="l">
              <a:lnSpc>
                <a:spcPct val="115000"/>
              </a:lnSpc>
              <a:spcBef>
                <a:spcPts val="0"/>
              </a:spcBef>
              <a:spcAft>
                <a:spcPts val="0"/>
              </a:spcAft>
              <a:buNone/>
            </a:pPr>
            <a:r>
              <a:rPr lang="en-US" sz="4150"/>
              <a:t>PROJECT	OVERVIEW</a:t>
            </a:r>
            <a:endParaRPr sz="4150"/>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4" name="Google Shape;144;p11"/>
          <p:cNvSpPr txBox="1"/>
          <p:nvPr/>
        </p:nvSpPr>
        <p:spPr>
          <a:xfrm>
            <a:off x="392900" y="1071575"/>
            <a:ext cx="8522700" cy="4876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lang="en-US" sz="2100"/>
              <a:t>The project focuses on analyzing employee performance data to identify any gender-based disparities. Using an Excel dataset that includes various employee metrics such as performance scores, ratings, and job functions, the analysis aims to uncover trends and differences between male and female employees. Key tasks include data cleaning, descriptive statistics, comparative analysis, and visualizations to highlight performance trends. Statistical tests will be conducted to determine if observed differences are significant. The outcomes will provide insights into potential gender-based performance disparities, leading to recommendations for more equitable performance evaluations. The project will deliver a comprehensive report, an Excel workbook with analysis, and a presentation of findings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2"/>
          <p:cNvSpPr txBox="1"/>
          <p:nvPr>
            <p:ph type="title"/>
          </p:nvPr>
        </p:nvSpPr>
        <p:spPr>
          <a:xfrm>
            <a:off x="803675" y="339325"/>
            <a:ext cx="5143500" cy="509100"/>
          </a:xfrm>
          <a:prstGeom prst="rect">
            <a:avLst/>
          </a:prstGeom>
          <a:noFill/>
          <a:ln>
            <a:noFill/>
          </a:ln>
        </p:spPr>
        <p:txBody>
          <a:bodyPr anchorCtr="0" anchor="t" bIns="0" lIns="0" spcFirstLastPara="1" rIns="0" wrap="square" tIns="16500">
            <a:spAutoFit/>
          </a:bodyPr>
          <a:lstStyle/>
          <a:p>
            <a:pPr indent="0" lvl="0" marL="12700" rtl="0" algn="l">
              <a:lnSpc>
                <a:spcPct val="150000"/>
              </a:lnSpc>
              <a:spcBef>
                <a:spcPts val="0"/>
              </a:spcBef>
              <a:spcAft>
                <a:spcPts val="0"/>
              </a:spcAft>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5" name="Google Shape;155;p12"/>
          <p:cNvSpPr txBox="1"/>
          <p:nvPr/>
        </p:nvSpPr>
        <p:spPr>
          <a:xfrm>
            <a:off x="0" y="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sp>
        <p:nvSpPr>
          <p:cNvPr id="156" name="Google Shape;156;p12"/>
          <p:cNvSpPr txBox="1"/>
          <p:nvPr/>
        </p:nvSpPr>
        <p:spPr>
          <a:xfrm>
            <a:off x="803675" y="1807513"/>
            <a:ext cx="8406900" cy="3405600"/>
          </a:xfrm>
          <a:prstGeom prst="rect">
            <a:avLst/>
          </a:prstGeom>
          <a:noFill/>
          <a:ln>
            <a:noFill/>
          </a:ln>
        </p:spPr>
        <p:txBody>
          <a:bodyPr anchorCtr="0" anchor="t" bIns="91425" lIns="91425" spcFirstLastPara="1" rIns="91425" wrap="square" tIns="91425">
            <a:spAutoFit/>
          </a:bodyPr>
          <a:lstStyle/>
          <a:p>
            <a:pPr indent="-425450" lvl="0" marL="457200" rtl="0" algn="l">
              <a:lnSpc>
                <a:spcPct val="115000"/>
              </a:lnSpc>
              <a:spcBef>
                <a:spcPts val="0"/>
              </a:spcBef>
              <a:spcAft>
                <a:spcPts val="0"/>
              </a:spcAft>
              <a:buSzPts val="3100"/>
              <a:buChar char="❏"/>
            </a:pPr>
            <a:r>
              <a:rPr lang="en-US" sz="3100"/>
              <a:t>Human Resources (HR) Department</a:t>
            </a:r>
            <a:endParaRPr sz="3100"/>
          </a:p>
          <a:p>
            <a:pPr indent="-425450" lvl="0" marL="457200" rtl="0" algn="l">
              <a:lnSpc>
                <a:spcPct val="115000"/>
              </a:lnSpc>
              <a:spcBef>
                <a:spcPts val="0"/>
              </a:spcBef>
              <a:spcAft>
                <a:spcPts val="0"/>
              </a:spcAft>
              <a:buSzPts val="3100"/>
              <a:buChar char="❏"/>
            </a:pPr>
            <a:r>
              <a:rPr lang="en-US" sz="3100"/>
              <a:t>Management and Executives</a:t>
            </a:r>
            <a:endParaRPr sz="3100"/>
          </a:p>
          <a:p>
            <a:pPr indent="-425450" lvl="0" marL="457200" rtl="0" algn="l">
              <a:lnSpc>
                <a:spcPct val="115000"/>
              </a:lnSpc>
              <a:spcBef>
                <a:spcPts val="0"/>
              </a:spcBef>
              <a:spcAft>
                <a:spcPts val="0"/>
              </a:spcAft>
              <a:buSzPts val="3100"/>
              <a:buChar char="❏"/>
            </a:pPr>
            <a:r>
              <a:rPr lang="en-US" sz="3100"/>
              <a:t>Diversity, Equity, and Inclusion (DEI) Teams</a:t>
            </a:r>
            <a:endParaRPr sz="3100"/>
          </a:p>
          <a:p>
            <a:pPr indent="-425450" lvl="0" marL="457200" rtl="0" algn="l">
              <a:lnSpc>
                <a:spcPct val="115000"/>
              </a:lnSpc>
              <a:spcBef>
                <a:spcPts val="0"/>
              </a:spcBef>
              <a:spcAft>
                <a:spcPts val="0"/>
              </a:spcAft>
              <a:buSzPts val="3100"/>
              <a:buChar char="❏"/>
            </a:pPr>
            <a:r>
              <a:rPr lang="en-US" sz="3100"/>
              <a:t>Employees</a:t>
            </a:r>
            <a:endParaRPr sz="3100"/>
          </a:p>
          <a:p>
            <a:pPr indent="-425450" lvl="0" marL="457200" rtl="0" algn="l">
              <a:lnSpc>
                <a:spcPct val="115000"/>
              </a:lnSpc>
              <a:spcBef>
                <a:spcPts val="0"/>
              </a:spcBef>
              <a:spcAft>
                <a:spcPts val="0"/>
              </a:spcAft>
              <a:buSzPts val="3100"/>
              <a:buChar char="❏"/>
            </a:pPr>
            <a:r>
              <a:rPr lang="en-US" sz="3100"/>
              <a:t>External Auditors or Consultants</a:t>
            </a:r>
            <a:endParaRPr sz="3100"/>
          </a:p>
          <a:p>
            <a:pPr indent="-425450" lvl="0" marL="457200" rtl="0" algn="l">
              <a:lnSpc>
                <a:spcPct val="115000"/>
              </a:lnSpc>
              <a:spcBef>
                <a:spcPts val="0"/>
              </a:spcBef>
              <a:spcAft>
                <a:spcPts val="0"/>
              </a:spcAft>
              <a:buSzPts val="3100"/>
              <a:buChar char="❏"/>
            </a:pPr>
            <a:r>
              <a:rPr lang="en-US" sz="3100"/>
              <a:t>Organizational Development Teams</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232175" y="1476375"/>
            <a:ext cx="1839524" cy="250627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3"/>
          <p:cNvSpPr txBox="1"/>
          <p:nvPr>
            <p:ph type="title"/>
          </p:nvPr>
        </p:nvSpPr>
        <p:spPr>
          <a:xfrm>
            <a:off x="309540" y="161360"/>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a:t>
            </a:r>
            <a:r>
              <a:rPr lang="en-US" sz="3600"/>
              <a:t>SOLUTION AND ITS VALUE PROPOSITION</a:t>
            </a:r>
            <a:endParaRPr/>
          </a:p>
        </p:txBody>
      </p:sp>
      <p:pic>
        <p:nvPicPr>
          <p:cNvPr id="166" name="Google Shape;166;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13"/>
          <p:cNvSpPr txBox="1"/>
          <p:nvPr/>
        </p:nvSpPr>
        <p:spPr>
          <a:xfrm>
            <a:off x="4036225" y="2661050"/>
            <a:ext cx="18000" cy="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9" name="Google Shape;169;p13"/>
          <p:cNvSpPr txBox="1"/>
          <p:nvPr/>
        </p:nvSpPr>
        <p:spPr>
          <a:xfrm>
            <a:off x="2214550" y="1089425"/>
            <a:ext cx="7858200" cy="535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t>Solution</a:t>
            </a:r>
            <a:endParaRPr sz="2600"/>
          </a:p>
          <a:p>
            <a:pPr indent="0" lvl="0" marL="0" rtl="0" algn="just">
              <a:spcBef>
                <a:spcPts val="0"/>
              </a:spcBef>
              <a:spcAft>
                <a:spcPts val="0"/>
              </a:spcAft>
              <a:buNone/>
            </a:pPr>
            <a:r>
              <a:rPr lang="en-US" sz="2400"/>
              <a:t>Our solution leverages advanced data analysis techniques, including conditional formatting, filtering, and custom formulas, to accurately calculate and visualize performance levels.</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rPr lang="en-US" sz="2400"/>
              <a:t>Value Proposition:  </a:t>
            </a:r>
            <a:endParaRPr sz="2400"/>
          </a:p>
          <a:p>
            <a:pPr indent="0" lvl="0" marL="0" rtl="0" algn="just">
              <a:spcBef>
                <a:spcPts val="0"/>
              </a:spcBef>
              <a:spcAft>
                <a:spcPts val="0"/>
              </a:spcAft>
              <a:buNone/>
            </a:pPr>
            <a:r>
              <a:rPr lang="en-US" sz="2400"/>
              <a:t>By using our solution, businesses can effortlessly monitor and enhance their performance metrics. The conditional formatting highlights key insights, filtering allows for focused analysis, and our formula-driven calculations provide precise performance evaluations, enabling informed decision-making and continuous improvement.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1160875" y="250025"/>
            <a:ext cx="55722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5" name="Google Shape;175;p14"/>
          <p:cNvSpPr txBox="1"/>
          <p:nvPr/>
        </p:nvSpPr>
        <p:spPr>
          <a:xfrm>
            <a:off x="586400" y="1135500"/>
            <a:ext cx="8376000" cy="54243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FirstName: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LastName: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StartDate: Text (Date format)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ExitDate: Text (Date format)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Title: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Supervisor: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ADEmail: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BusinessUnit: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EmployeeStatus: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EmployeeType: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PayZone: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EmployeeClassificationType: Text</a:t>
            </a:r>
            <a:endParaRPr sz="2300">
              <a:latin typeface="Calibri"/>
              <a:ea typeface="Calibri"/>
              <a:cs typeface="Calibri"/>
              <a:sym typeface="Calibri"/>
            </a:endParaRPr>
          </a:p>
          <a:p>
            <a:pPr indent="-374650" lvl="0" marL="457200" rtl="0" algn="l">
              <a:lnSpc>
                <a:spcPct val="115000"/>
              </a:lnSpc>
              <a:spcBef>
                <a:spcPts val="0"/>
              </a:spcBef>
              <a:spcAft>
                <a:spcPts val="0"/>
              </a:spcAft>
              <a:buSzPts val="2300"/>
              <a:buFont typeface="Calibri"/>
              <a:buChar char="●"/>
            </a:pPr>
            <a:r>
              <a:rPr lang="en-US" sz="2300">
                <a:latin typeface="Calibri"/>
                <a:ea typeface="Calibri"/>
                <a:cs typeface="Calibri"/>
                <a:sym typeface="Calibri"/>
              </a:rPr>
              <a:t>TerminationType: Text</a:t>
            </a:r>
            <a:endParaRPr sz="2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nvSpPr>
        <p:spPr>
          <a:xfrm>
            <a:off x="3429000" y="2911075"/>
            <a:ext cx="982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82" name="Google Shape;182;p15"/>
          <p:cNvSpPr txBox="1"/>
          <p:nvPr/>
        </p:nvSpPr>
        <p:spPr>
          <a:xfrm>
            <a:off x="1053700" y="464350"/>
            <a:ext cx="8179500" cy="52272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US" sz="2400"/>
              <a:t>DepartmentType: Text</a:t>
            </a:r>
            <a:endParaRPr sz="2400"/>
          </a:p>
          <a:p>
            <a:pPr indent="-381000" lvl="0" marL="457200" rtl="0" algn="l">
              <a:lnSpc>
                <a:spcPct val="115000"/>
              </a:lnSpc>
              <a:spcBef>
                <a:spcPts val="0"/>
              </a:spcBef>
              <a:spcAft>
                <a:spcPts val="0"/>
              </a:spcAft>
              <a:buSzPts val="2400"/>
              <a:buChar char="●"/>
            </a:pPr>
            <a:r>
              <a:rPr lang="en-US" sz="2400"/>
              <a:t>Division: Text</a:t>
            </a:r>
            <a:endParaRPr sz="2400"/>
          </a:p>
          <a:p>
            <a:pPr indent="-381000" lvl="0" marL="457200" rtl="0" algn="l">
              <a:lnSpc>
                <a:spcPct val="115000"/>
              </a:lnSpc>
              <a:spcBef>
                <a:spcPts val="0"/>
              </a:spcBef>
              <a:spcAft>
                <a:spcPts val="0"/>
              </a:spcAft>
              <a:buSzPts val="2400"/>
              <a:buChar char="●"/>
            </a:pPr>
            <a:r>
              <a:rPr lang="en-US" sz="2400"/>
              <a:t>DOB: Text (Date format)</a:t>
            </a:r>
            <a:endParaRPr sz="2400"/>
          </a:p>
          <a:p>
            <a:pPr indent="-381000" lvl="0" marL="457200" rtl="0" algn="l">
              <a:lnSpc>
                <a:spcPct val="115000"/>
              </a:lnSpc>
              <a:spcBef>
                <a:spcPts val="0"/>
              </a:spcBef>
              <a:spcAft>
                <a:spcPts val="0"/>
              </a:spcAft>
              <a:buSzPts val="2400"/>
              <a:buChar char="●"/>
            </a:pPr>
            <a:r>
              <a:rPr lang="en-US" sz="2400"/>
              <a:t>State: Text</a:t>
            </a:r>
            <a:endParaRPr sz="2400"/>
          </a:p>
          <a:p>
            <a:pPr indent="-381000" lvl="0" marL="457200" rtl="0" algn="l">
              <a:lnSpc>
                <a:spcPct val="115000"/>
              </a:lnSpc>
              <a:spcBef>
                <a:spcPts val="0"/>
              </a:spcBef>
              <a:spcAft>
                <a:spcPts val="0"/>
              </a:spcAft>
              <a:buSzPts val="2400"/>
              <a:buChar char="●"/>
            </a:pPr>
            <a:r>
              <a:rPr lang="en-US" sz="2400"/>
              <a:t>JobFunctionDescription: Text</a:t>
            </a:r>
            <a:endParaRPr sz="2400"/>
          </a:p>
          <a:p>
            <a:pPr indent="-381000" lvl="0" marL="457200" rtl="0" algn="l">
              <a:lnSpc>
                <a:spcPct val="115000"/>
              </a:lnSpc>
              <a:spcBef>
                <a:spcPts val="0"/>
              </a:spcBef>
              <a:spcAft>
                <a:spcPts val="0"/>
              </a:spcAft>
              <a:buSzPts val="2400"/>
              <a:buChar char="●"/>
            </a:pPr>
            <a:r>
              <a:rPr lang="en-US" sz="2400"/>
              <a:t>GenderCode: Text</a:t>
            </a:r>
            <a:endParaRPr sz="2400"/>
          </a:p>
          <a:p>
            <a:pPr indent="-381000" lvl="0" marL="457200" rtl="0" algn="l">
              <a:lnSpc>
                <a:spcPct val="115000"/>
              </a:lnSpc>
              <a:spcBef>
                <a:spcPts val="0"/>
              </a:spcBef>
              <a:spcAft>
                <a:spcPts val="0"/>
              </a:spcAft>
              <a:buSzPts val="2400"/>
              <a:buChar char="●"/>
            </a:pPr>
            <a:r>
              <a:rPr lang="en-US" sz="2400"/>
              <a:t>LocationCode: Text</a:t>
            </a:r>
            <a:endParaRPr sz="2400"/>
          </a:p>
          <a:p>
            <a:pPr indent="-381000" lvl="0" marL="457200" rtl="0" algn="l">
              <a:lnSpc>
                <a:spcPct val="115000"/>
              </a:lnSpc>
              <a:spcBef>
                <a:spcPts val="0"/>
              </a:spcBef>
              <a:spcAft>
                <a:spcPts val="0"/>
              </a:spcAft>
              <a:buSzPts val="2400"/>
              <a:buChar char="●"/>
            </a:pPr>
            <a:r>
              <a:rPr lang="en-US" sz="2400"/>
              <a:t>RaceDesc: Text</a:t>
            </a:r>
            <a:endParaRPr sz="2400"/>
          </a:p>
          <a:p>
            <a:pPr indent="-381000" lvl="0" marL="457200" rtl="0" algn="l">
              <a:lnSpc>
                <a:spcPct val="115000"/>
              </a:lnSpc>
              <a:spcBef>
                <a:spcPts val="0"/>
              </a:spcBef>
              <a:spcAft>
                <a:spcPts val="0"/>
              </a:spcAft>
              <a:buSzPts val="2400"/>
              <a:buChar char="●"/>
            </a:pPr>
            <a:r>
              <a:rPr lang="en-US" sz="2400"/>
              <a:t>MaritalDesc: Text</a:t>
            </a:r>
            <a:endParaRPr sz="2400"/>
          </a:p>
          <a:p>
            <a:pPr indent="-381000" lvl="0" marL="457200" rtl="0" algn="l">
              <a:lnSpc>
                <a:spcPct val="115000"/>
              </a:lnSpc>
              <a:spcBef>
                <a:spcPts val="0"/>
              </a:spcBef>
              <a:spcAft>
                <a:spcPts val="0"/>
              </a:spcAft>
              <a:buSzPts val="2400"/>
              <a:buChar char="●"/>
            </a:pPr>
            <a:r>
              <a:rPr lang="en-US" sz="2400"/>
              <a:t>Performance Score: Numerical</a:t>
            </a:r>
            <a:endParaRPr sz="2400"/>
          </a:p>
          <a:p>
            <a:pPr indent="-381000" lvl="0" marL="457200" rtl="0" algn="l">
              <a:lnSpc>
                <a:spcPct val="115000"/>
              </a:lnSpc>
              <a:spcBef>
                <a:spcPts val="0"/>
              </a:spcBef>
              <a:spcAft>
                <a:spcPts val="0"/>
              </a:spcAft>
              <a:buSzPts val="2400"/>
              <a:buChar char="●"/>
            </a:pPr>
            <a:r>
              <a:rPr lang="en-US" sz="2400"/>
              <a:t>Current Employee Rating: Numerical</a:t>
            </a:r>
            <a:endParaRPr sz="2400"/>
          </a:p>
          <a:p>
            <a:pPr indent="-381000" lvl="0" marL="457200" rtl="0" algn="l">
              <a:lnSpc>
                <a:spcPct val="115000"/>
              </a:lnSpc>
              <a:spcBef>
                <a:spcPts val="0"/>
              </a:spcBef>
              <a:spcAft>
                <a:spcPts val="0"/>
              </a:spcAft>
              <a:buSzPts val="2400"/>
              <a:buChar char="●"/>
            </a:pPr>
            <a:r>
              <a:rPr lang="en-US" sz="2400"/>
              <a:t>Performance Level: Text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