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6" r:id="rId6"/>
    <p:sldId id="261" r:id="rId7"/>
    <p:sldId id="269" r:id="rId8"/>
    <p:sldId id="262" r:id="rId9"/>
    <p:sldId id="270" r:id="rId10"/>
    <p:sldId id="274" r:id="rId11"/>
    <p:sldId id="264" r:id="rId12"/>
    <p:sldId id="263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Transport Model for Commuter Trips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Mock-up for Bangalore as part of Fields of View task</a:t>
            </a:r>
            <a:endParaRPr lang="en-US" altLang="en-US"/>
          </a:p>
          <a:p>
            <a:r>
              <a:rPr lang="en-US" altLang="en-US"/>
              <a:t>Presentation for Academics</a:t>
            </a:r>
            <a:endParaRPr lang="en-US" altLang="en-US"/>
          </a:p>
          <a:p>
            <a:r>
              <a:rPr lang="en-US" altLang="en-US"/>
              <a:t>Sridhar Raman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FUTURE ROADMAP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en-US" altLang="en-US"/>
              <a:t>Build an agent-based model to identify possible emergent phenomena</a:t>
            </a:r>
            <a:endParaRPr lang="en-US" altLang="en-US"/>
          </a:p>
          <a:p>
            <a:r>
              <a:rPr lang="en-US" altLang="en-US"/>
              <a:t>Utility function based on distance, time and external costs (fares, etc.)</a:t>
            </a:r>
            <a:endParaRPr lang="en-US" altLang="en-US"/>
          </a:p>
          <a:p>
            <a:r>
              <a:rPr lang="en-US" altLang="en-US"/>
              <a:t>Identify wards with high throughput of traffic and model “congestion pricing” on only those zones</a:t>
            </a:r>
            <a:endParaRPr lang="en-US" altLang="en-US"/>
          </a:p>
          <a:p>
            <a:r>
              <a:rPr lang="en-US" altLang="en-US"/>
              <a:t>Assignment of routes for each mode based on road network</a:t>
            </a:r>
            <a:endParaRPr lang="en-US" altLang="en-US"/>
          </a:p>
          <a:p>
            <a:r>
              <a:rPr lang="en-US" altLang="en-US"/>
              <a:t>Factor in vehicle ownership and other demographics details to better model trips and mode choice</a:t>
            </a:r>
            <a:endParaRPr lang="en-US" altLang="en-US"/>
          </a:p>
          <a:p>
            <a:r>
              <a:rPr lang="en-US" altLang="en-US"/>
              <a:t>Link modes, trips with environmental factors to better understand air quality, noise, etc.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1715" y="2663190"/>
            <a:ext cx="2527935" cy="1325880"/>
          </a:xfrm>
        </p:spPr>
        <p:txBody>
          <a:bodyPr/>
          <a:p>
            <a:r>
              <a:rPr lang="en-US" altLang="en-US"/>
              <a:t>THANK YOU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Model Description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5799455" cy="4351655"/>
          </a:xfrm>
        </p:spPr>
        <p:txBody>
          <a:bodyPr>
            <a:normAutofit fontScale="90000" lnSpcReduction="10000"/>
          </a:bodyPr>
          <a:p>
            <a:r>
              <a:rPr lang="en-US" altLang="en-US"/>
              <a:t>Four-step Transport Model for Forecasting</a:t>
            </a:r>
            <a:endParaRPr lang="en-US" altLang="en-US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/>
              <a:t>Trip Generation</a:t>
            </a:r>
            <a:endParaRPr lang="en-US" altLang="en-US" sz="18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/>
              <a:t>Trip Distribution</a:t>
            </a:r>
            <a:endParaRPr lang="en-US" altLang="en-US" sz="18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/>
              <a:t>Mode Choice</a:t>
            </a:r>
            <a:endParaRPr lang="en-US" altLang="en-US" sz="180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1800"/>
              <a:t>Route Assignment</a:t>
            </a:r>
            <a:endParaRPr lang="en-US" altLang="en-US"/>
          </a:p>
          <a:p>
            <a:r>
              <a:rPr lang="en-US" altLang="en-US"/>
              <a:t>Focusing on workers commuting from home to work location</a:t>
            </a:r>
            <a:endParaRPr lang="en-US" altLang="en-US"/>
          </a:p>
          <a:p>
            <a:r>
              <a:rPr lang="en-US" altLang="en-US"/>
              <a:t>Model base scenario and compare with:</a:t>
            </a:r>
            <a:endParaRPr lang="en-US" altLang="en-US"/>
          </a:p>
          <a:p>
            <a:pPr lvl="1"/>
            <a:r>
              <a:rPr lang="en-US" altLang="en-US"/>
              <a:t>better public transport accessibility</a:t>
            </a:r>
            <a:endParaRPr lang="en-US" altLang="en-US"/>
          </a:p>
          <a:p>
            <a:pPr lvl="1"/>
            <a:r>
              <a:rPr lang="en-US" altLang="en-US"/>
              <a:t>traffic disincentivisation measures</a:t>
            </a:r>
            <a:endParaRPr lang="en-US" altLang="en-US"/>
          </a:p>
          <a:p>
            <a:pPr lvl="0"/>
            <a:r>
              <a:rPr lang="en-US" altLang="en-US" sz="2000"/>
              <a:t>Aim is to understand how transport plans that can help:</a:t>
            </a:r>
            <a:endParaRPr lang="en-US" altLang="en-US" sz="2000"/>
          </a:p>
          <a:p>
            <a:pPr lvl="1"/>
            <a:r>
              <a:rPr lang="en-US" altLang="en-US" sz="1800"/>
              <a:t>increase active travel (public transport, walking, cycling, etc.)</a:t>
            </a:r>
            <a:endParaRPr lang="en-US" altLang="en-US" sz="1800"/>
          </a:p>
          <a:p>
            <a:pPr lvl="1"/>
            <a:r>
              <a:rPr lang="en-US" altLang="en-US" sz="1800"/>
              <a:t>reduce traffic congestion (lesser non-mass transport trips)</a:t>
            </a:r>
            <a:endParaRPr lang="en-US" altLang="en-US" sz="1800"/>
          </a:p>
          <a:p>
            <a:pPr lvl="0"/>
            <a:endParaRPr lang="en-US" altLang="en-US"/>
          </a:p>
          <a:p>
            <a:pPr lvl="0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4" name="Picture 3" descr="4stepmodel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812280" y="850900"/>
            <a:ext cx="4889500" cy="5156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Scenario 1: Base Scenaro - Specification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732790" y="1817370"/>
            <a:ext cx="10727055" cy="1335405"/>
          </a:xfrm>
        </p:spPr>
        <p:txBody>
          <a:bodyPr>
            <a:normAutofit lnSpcReduction="20000"/>
          </a:bodyPr>
          <a:p>
            <a:r>
              <a:rPr lang="en-US" altLang="en-US"/>
              <a:t>Looks at current challenges with different modes</a:t>
            </a:r>
            <a:endParaRPr lang="en-US" altLang="en-US"/>
          </a:p>
          <a:p>
            <a:r>
              <a:rPr lang="en-US" altLang="en-US"/>
              <a:t>Ignores vehicle ownership</a:t>
            </a:r>
            <a:endParaRPr lang="en-US" altLang="en-US"/>
          </a:p>
          <a:p>
            <a:r>
              <a:rPr lang="en-US" altLang="en-US"/>
              <a:t>Model result determines by “ease of mode”</a:t>
            </a:r>
            <a:endParaRPr lang="en-US" altLang="en-US"/>
          </a:p>
        </p:txBody>
      </p:sp>
      <p:pic>
        <p:nvPicPr>
          <p:cNvPr id="5" name="Picture 4" descr="walking-s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345" y="3176270"/>
            <a:ext cx="3876675" cy="504825"/>
          </a:xfrm>
          <a:prstGeom prst="rect">
            <a:avLst/>
          </a:prstGeom>
        </p:spPr>
      </p:pic>
      <p:pic>
        <p:nvPicPr>
          <p:cNvPr id="7" name="Picture 6" descr="bus_s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45" y="3994785"/>
            <a:ext cx="3248025" cy="447675"/>
          </a:xfrm>
          <a:prstGeom prst="rect">
            <a:avLst/>
          </a:prstGeom>
        </p:spPr>
      </p:pic>
      <p:pic>
        <p:nvPicPr>
          <p:cNvPr id="8" name="Picture 7" descr="car_s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345" y="4753610"/>
            <a:ext cx="323850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Scenario 1: Base Scenaro - Results</a:t>
            </a:r>
            <a:endParaRPr lang="en-US" altLang="en-US"/>
          </a:p>
        </p:txBody>
      </p:sp>
      <p:pic>
        <p:nvPicPr>
          <p:cNvPr id="4" name="Picture 3" descr="modal_split_s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3349625"/>
            <a:ext cx="8482965" cy="282765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true"/>
          </p:cNvSpPr>
          <p:nvPr/>
        </p:nvSpPr>
        <p:spPr>
          <a:xfrm>
            <a:off x="647700" y="1655445"/>
            <a:ext cx="5722620" cy="1335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Modal split (below) shows preference linked to ease</a:t>
            </a:r>
            <a:endParaRPr lang="en-US" altLang="en-US"/>
          </a:p>
          <a:p>
            <a:r>
              <a:rPr lang="en-US" altLang="en-US"/>
              <a:t>Unsustainable, as resources required for satisfyind demand unavailable</a:t>
            </a:r>
            <a:endParaRPr lang="en-US" altLang="en-US"/>
          </a:p>
        </p:txBody>
      </p:sp>
      <p:pic>
        <p:nvPicPr>
          <p:cNvPr id="7" name="Picture 6" descr="walking_routes_s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3496945"/>
            <a:ext cx="2533015" cy="2533015"/>
          </a:xfrm>
          <a:prstGeom prst="rect">
            <a:avLst/>
          </a:prstGeom>
        </p:spPr>
      </p:pic>
      <p:pic>
        <p:nvPicPr>
          <p:cNvPr id="8" name="Picture 7" descr="bus_routes_s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5" y="759460"/>
            <a:ext cx="2491105" cy="2491105"/>
          </a:xfrm>
          <a:prstGeom prst="rect">
            <a:avLst/>
          </a:prstGeom>
        </p:spPr>
      </p:pic>
      <p:pic>
        <p:nvPicPr>
          <p:cNvPr id="9" name="Picture 8" descr="car_routes_s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900" y="828040"/>
            <a:ext cx="2354580" cy="2354580"/>
          </a:xfrm>
          <a:prstGeom prst="rect">
            <a:avLst/>
          </a:prstGeom>
        </p:spPr>
      </p:pic>
      <p:pic>
        <p:nvPicPr>
          <p:cNvPr id="10" name="Picture 9" descr="walking_routes_s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3488690"/>
            <a:ext cx="2533015" cy="2533015"/>
          </a:xfrm>
          <a:prstGeom prst="rect">
            <a:avLst/>
          </a:prstGeom>
        </p:spPr>
      </p:pic>
      <p:pic>
        <p:nvPicPr>
          <p:cNvPr id="11" name="Picture 10" descr="bus_routes_s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85" y="751205"/>
            <a:ext cx="2491105" cy="2491105"/>
          </a:xfrm>
          <a:prstGeom prst="rect">
            <a:avLst/>
          </a:prstGeom>
        </p:spPr>
      </p:pic>
      <p:pic>
        <p:nvPicPr>
          <p:cNvPr id="12" name="Picture 11" descr="car_routes_s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900" y="819785"/>
            <a:ext cx="23545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Scenario 2: </a:t>
            </a:r>
            <a:r>
              <a:rPr lang="en-US" altLang="en-US">
                <a:sym typeface="+mn-ea"/>
              </a:rPr>
              <a:t>Flat Fare for Public Transport - Specification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05" y="1783080"/>
            <a:ext cx="10290810" cy="1335405"/>
          </a:xfrm>
        </p:spPr>
        <p:txBody>
          <a:bodyPr>
            <a:normAutofit fontScale="90000"/>
          </a:bodyPr>
          <a:p>
            <a:r>
              <a:rPr lang="en-US" altLang="en-US"/>
              <a:t>Currently, public transport fares in Bangalore are dynamic (i.e. dependent on distance)</a:t>
            </a:r>
            <a:endParaRPr lang="en-US" altLang="en-US"/>
          </a:p>
          <a:p>
            <a:r>
              <a:rPr lang="en-US" altLang="en-US"/>
              <a:t>This scenario looks at a flat fare (e.g. Rs. 10)</a:t>
            </a:r>
            <a:endParaRPr lang="en-US" altLang="en-US"/>
          </a:p>
          <a:p>
            <a:r>
              <a:rPr lang="en-US" altLang="en-US"/>
              <a:t>Trade-off between potential increase in ridership vs operation costs of transportation system</a:t>
            </a:r>
            <a:endParaRPr lang="en-US" altLang="en-US"/>
          </a:p>
        </p:txBody>
      </p:sp>
      <p:pic>
        <p:nvPicPr>
          <p:cNvPr id="12" name="Picture 11" descr="walking-s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20870" y="3712210"/>
            <a:ext cx="3876675" cy="504825"/>
          </a:xfrm>
          <a:prstGeom prst="rect">
            <a:avLst/>
          </a:prstGeom>
        </p:spPr>
      </p:pic>
      <p:pic>
        <p:nvPicPr>
          <p:cNvPr id="14" name="Picture 13" descr="car_s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870" y="5289550"/>
            <a:ext cx="3238500" cy="409575"/>
          </a:xfrm>
          <a:prstGeom prst="rect">
            <a:avLst/>
          </a:prstGeom>
        </p:spPr>
      </p:pic>
      <p:pic>
        <p:nvPicPr>
          <p:cNvPr id="15" name="Picture 14" descr="bus_s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70" y="4525010"/>
            <a:ext cx="417195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Scenario 2: </a:t>
            </a:r>
            <a:r>
              <a:rPr lang="en-US" altLang="en-US">
                <a:sym typeface="+mn-ea"/>
              </a:rPr>
              <a:t>Flat Fare for Public Transport - Results</a:t>
            </a:r>
            <a:endParaRPr lang="en-US" altLang="en-US">
              <a:sym typeface="+mn-ea"/>
            </a:endParaRPr>
          </a:p>
        </p:txBody>
      </p:sp>
      <p:sp>
        <p:nvSpPr>
          <p:cNvPr id="6" name="Content Placeholder 2"/>
          <p:cNvSpPr>
            <a:spLocks noGrp="true"/>
          </p:cNvSpPr>
          <p:nvPr/>
        </p:nvSpPr>
        <p:spPr>
          <a:xfrm>
            <a:off x="647700" y="1732280"/>
            <a:ext cx="5722620" cy="1335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Modal split (below) shows huge uptake of buses</a:t>
            </a:r>
            <a:endParaRPr lang="en-US" altLang="en-US"/>
          </a:p>
          <a:p>
            <a:r>
              <a:rPr lang="en-US" altLang="en-US"/>
              <a:t>Also, reduction in car trips adds an advantage to existing trade-offs</a:t>
            </a:r>
            <a:endParaRPr lang="en-US" altLang="en-US"/>
          </a:p>
          <a:p>
            <a:r>
              <a:rPr lang="en-US" altLang="en-US"/>
              <a:t>Results seem to indicate reduction in walking as well, but this doesn’t take into account the ”walking” mode as part of “bus” modal choice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" name="Picture 4" descr="modal_split_s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655060"/>
            <a:ext cx="8229600" cy="2743200"/>
          </a:xfrm>
          <a:prstGeom prst="rect">
            <a:avLst/>
          </a:prstGeom>
        </p:spPr>
      </p:pic>
      <p:pic>
        <p:nvPicPr>
          <p:cNvPr id="10" name="Picture 9" descr="/home/sridhar/work/research/fov-task/bangalore_model/output/walking_routes_s2.pngwalking_routes_s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860" y="3488690"/>
            <a:ext cx="2533015" cy="2533015"/>
          </a:xfrm>
          <a:prstGeom prst="rect">
            <a:avLst/>
          </a:prstGeom>
        </p:spPr>
      </p:pic>
      <p:pic>
        <p:nvPicPr>
          <p:cNvPr id="11" name="Picture 10" descr="/home/sridhar/work/research/fov-task/bangalore_model/output/bus_routes_s2.pngbus_routes_s2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10058" y="1154430"/>
            <a:ext cx="2490470" cy="2491105"/>
          </a:xfrm>
          <a:prstGeom prst="rect">
            <a:avLst/>
          </a:prstGeom>
        </p:spPr>
      </p:pic>
      <p:pic>
        <p:nvPicPr>
          <p:cNvPr id="12" name="Picture 11" descr="/home/sridhar/work/research/fov-task/bangalore_model/output/car_routes_s2.pngcar_routes_s2"/>
          <p:cNvPicPr>
            <a:picLocks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580245" y="1134110"/>
            <a:ext cx="23545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Scenario 3: </a:t>
            </a:r>
            <a:r>
              <a:rPr lang="en-US" altLang="en-US">
                <a:sym typeface="+mn-ea"/>
              </a:rPr>
              <a:t>Congestion Pricing - Description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1335405"/>
          </a:xfrm>
        </p:spPr>
        <p:txBody>
          <a:bodyPr>
            <a:normAutofit fontScale="80000"/>
          </a:bodyPr>
          <a:p>
            <a:r>
              <a:rPr lang="en-US" altLang="en-US"/>
              <a:t>As seen in Base Scenario, cost of usage for “car” mode in the network is low</a:t>
            </a:r>
            <a:endParaRPr lang="en-US" altLang="en-US"/>
          </a:p>
          <a:p>
            <a:r>
              <a:rPr lang="en-US" altLang="en-US"/>
              <a:t>This scenario looks at “congestion pricing”, i.e. additional charges on cars for entering certain zones/wards</a:t>
            </a:r>
            <a:endParaRPr lang="en-US" altLang="en-US"/>
          </a:p>
          <a:p>
            <a:r>
              <a:rPr lang="en-US" altLang="en-US"/>
              <a:t>Flat congestion charge (not linked to distance)</a:t>
            </a:r>
            <a:endParaRPr lang="en-US" altLang="en-US"/>
          </a:p>
        </p:txBody>
      </p:sp>
      <p:pic>
        <p:nvPicPr>
          <p:cNvPr id="5" name="Picture 4" descr="walking-s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345" y="3176270"/>
            <a:ext cx="3876675" cy="504825"/>
          </a:xfrm>
          <a:prstGeom prst="rect">
            <a:avLst/>
          </a:prstGeom>
        </p:spPr>
      </p:pic>
      <p:pic>
        <p:nvPicPr>
          <p:cNvPr id="7" name="Picture 6" descr="bus_s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345" y="3994785"/>
            <a:ext cx="3248025" cy="447675"/>
          </a:xfrm>
          <a:prstGeom prst="rect">
            <a:avLst/>
          </a:prstGeom>
        </p:spPr>
      </p:pic>
      <p:pic>
        <p:nvPicPr>
          <p:cNvPr id="9" name="Picture 8" descr="car_s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345" y="4828540"/>
            <a:ext cx="4171950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Scenario 3: </a:t>
            </a:r>
            <a:r>
              <a:rPr lang="en-US" altLang="en-US">
                <a:sym typeface="+mn-ea"/>
              </a:rPr>
              <a:t>Congestion Pricing - Results</a:t>
            </a:r>
            <a:endParaRPr lang="en-US" altLang="en-US">
              <a:sym typeface="+mn-ea"/>
            </a:endParaRPr>
          </a:p>
        </p:txBody>
      </p:sp>
      <p:sp>
        <p:nvSpPr>
          <p:cNvPr id="6" name="Content Placeholder 2"/>
          <p:cNvSpPr>
            <a:spLocks noGrp="true"/>
          </p:cNvSpPr>
          <p:nvPr/>
        </p:nvSpPr>
        <p:spPr>
          <a:xfrm>
            <a:off x="647700" y="1825625"/>
            <a:ext cx="6179185" cy="1335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Modal split (below) shows increase in walking and bus trips</a:t>
            </a:r>
            <a:endParaRPr lang="en-US" altLang="en-US"/>
          </a:p>
          <a:p>
            <a:r>
              <a:rPr lang="en-US" altLang="en-US"/>
              <a:t>Obvious reduction in car trips adds an advantage to existing trade-offs</a:t>
            </a:r>
            <a:endParaRPr lang="en-US" altLang="en-US"/>
          </a:p>
          <a:p>
            <a:r>
              <a:rPr lang="en-US" altLang="en-US"/>
              <a:t>Reduction in car trips is more compared to Scenario 2, could be linked to difference between short and long distance trips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modal_split_s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544570"/>
            <a:ext cx="8229600" cy="2743200"/>
          </a:xfrm>
          <a:prstGeom prst="rect">
            <a:avLst/>
          </a:prstGeom>
        </p:spPr>
      </p:pic>
      <p:pic>
        <p:nvPicPr>
          <p:cNvPr id="10" name="Picture 9" descr="/home/sridhar/work/research/fov-task/bangalore_model/output/walking_routes_s3.pngwalking_routes_s3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860" y="3488690"/>
            <a:ext cx="2533015" cy="2533015"/>
          </a:xfrm>
          <a:prstGeom prst="rect">
            <a:avLst/>
          </a:prstGeom>
        </p:spPr>
      </p:pic>
      <p:pic>
        <p:nvPicPr>
          <p:cNvPr id="11" name="Picture 10" descr="/home/sridhar/work/research/fov-task/bangalore_model/output/bus_routes_s3.pngbus_routes_s3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11658" y="1247775"/>
            <a:ext cx="2490470" cy="2491105"/>
          </a:xfrm>
          <a:prstGeom prst="rect">
            <a:avLst/>
          </a:prstGeom>
        </p:spPr>
      </p:pic>
      <p:pic>
        <p:nvPicPr>
          <p:cNvPr id="12" name="Picture 11" descr="/home/sridhar/work/research/fov-task/bangalore_model/output/car_routes_s3.pngcar_routes_s3"/>
          <p:cNvPicPr>
            <a:picLocks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78010" y="1316355"/>
            <a:ext cx="23545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DATA: LINKS, ASSUMPTIONS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825625"/>
            <a:ext cx="7465695" cy="4351655"/>
          </a:xfrm>
        </p:spPr>
        <p:txBody>
          <a:bodyPr/>
          <a:p>
            <a:r>
              <a:rPr lang="" altLang="en-US"/>
              <a:t>SUPPLY</a:t>
            </a:r>
            <a:endParaRPr lang="" altLang="en-US"/>
          </a:p>
          <a:p>
            <a:pPr lvl="1"/>
            <a:r>
              <a:rPr lang="" altLang="en-US" sz="1800"/>
              <a:t>Bangalore ward data, sourced from shapefiles provided by BBMP</a:t>
            </a:r>
            <a:endParaRPr lang="" altLang="en-US" sz="1800"/>
          </a:p>
          <a:p>
            <a:pPr lvl="1"/>
            <a:endParaRPr lang="" altLang="en-US"/>
          </a:p>
          <a:p>
            <a:r>
              <a:rPr lang="" altLang="en-US"/>
              <a:t>DEMAND</a:t>
            </a:r>
            <a:endParaRPr lang="" altLang="en-US"/>
          </a:p>
          <a:p>
            <a:pPr lvl="1"/>
            <a:r>
              <a:rPr lang="" altLang="en-US"/>
              <a:t>Commuter Home Locations</a:t>
            </a:r>
            <a:endParaRPr lang="" altLang="en-US"/>
          </a:p>
          <a:p>
            <a:pPr lvl="2"/>
            <a:r>
              <a:rPr lang="" altLang="en-US" sz="1600"/>
              <a:t>available from Census data</a:t>
            </a:r>
            <a:endParaRPr lang="" altLang="en-US" sz="1600"/>
          </a:p>
          <a:p>
            <a:pPr lvl="2"/>
            <a:r>
              <a:rPr lang="" altLang="en-US" sz="1600"/>
              <a:t>validation done with average % of working population at district level</a:t>
            </a:r>
            <a:endParaRPr lang="" altLang="en-US"/>
          </a:p>
          <a:p>
            <a:pPr lvl="1"/>
            <a:r>
              <a:rPr lang="" altLang="en-US"/>
              <a:t>Commuter Work Locations</a:t>
            </a:r>
            <a:endParaRPr lang="" altLang="en-US"/>
          </a:p>
          <a:p>
            <a:pPr lvl="2"/>
            <a:r>
              <a:rPr lang="" altLang="en-US"/>
              <a:t>not easily available</a:t>
            </a:r>
            <a:endParaRPr lang="" altLang="en-US"/>
          </a:p>
          <a:p>
            <a:pPr lvl="2"/>
            <a:r>
              <a:rPr lang="" altLang="en-US"/>
              <a:t>assumed a normal distribution extrapolated from other countries’ data</a:t>
            </a:r>
            <a:endParaRPr lang="" altLang="en-US"/>
          </a:p>
        </p:txBody>
      </p:sp>
      <p:pic>
        <p:nvPicPr>
          <p:cNvPr id="4" name="Picture 3" descr="bbmp_wards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256905" y="1035685"/>
            <a:ext cx="3279775" cy="2457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2883</Words>
  <Application>WPS Presentation</Application>
  <PresentationFormat>宽屏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Times New Roman</vt:lpstr>
      <vt:lpstr>Office Theme</vt:lpstr>
      <vt:lpstr>Transport Model for Commuter Trips</vt:lpstr>
      <vt:lpstr>Model Description</vt:lpstr>
      <vt:lpstr>Scenario 1: Base Scenaro - Specification</vt:lpstr>
      <vt:lpstr>Scenario 1: Base Scenaro - Results</vt:lpstr>
      <vt:lpstr>Scenario 2: Flat Fare for Public Transport - Specification</vt:lpstr>
      <vt:lpstr>Scenario 2: Flat Fare for Public Transport - Results</vt:lpstr>
      <vt:lpstr>Scenario 3: Congestion Pricing - Description</vt:lpstr>
      <vt:lpstr>Scenario 3: Congestion Pricing - Results</vt:lpstr>
      <vt:lpstr>PowerPoint 演示文稿</vt:lpstr>
      <vt:lpstr>FUTURE ROADMAP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</dc:creator>
  <cp:lastModifiedBy>sridhar</cp:lastModifiedBy>
  <cp:revision>34</cp:revision>
  <dcterms:created xsi:type="dcterms:W3CDTF">2021-08-22T22:02:21Z</dcterms:created>
  <dcterms:modified xsi:type="dcterms:W3CDTF">2021-08-22T22:02:21Z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