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61" r:id="rId6"/>
    <p:sldId id="262" r:id="rId7"/>
    <p:sldId id="264" r:id="rId8"/>
    <p:sldId id="263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/>
              <a:t>Transport Model for Commuter Trips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r>
              <a:rPr lang="" altLang="en-US"/>
              <a:t>Mock-up for Bangalore as part of Fields of View task</a:t>
            </a:r>
            <a:endParaRPr lang="" altLang="en-US"/>
          </a:p>
          <a:p>
            <a:r>
              <a:rPr lang="" altLang="en-US"/>
              <a:t>Presentation for Decision-makers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Sridhar Raman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Model Description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" altLang="en-US"/>
              <a:t>Four-step Transport Model for Forecasting</a:t>
            </a:r>
            <a:endParaRPr lang="" altLang="en-US"/>
          </a:p>
          <a:p>
            <a:r>
              <a:rPr lang="" altLang="en-US"/>
              <a:t>Focusing on workers commuting from home to work location</a:t>
            </a:r>
            <a:endParaRPr lang="" altLang="en-US"/>
          </a:p>
          <a:p>
            <a:r>
              <a:rPr lang="" altLang="en-US"/>
              <a:t>Model base scenario and compare with:</a:t>
            </a:r>
            <a:endParaRPr lang="" altLang="en-US"/>
          </a:p>
          <a:p>
            <a:pPr lvl="1"/>
            <a:r>
              <a:rPr lang="" altLang="en-US"/>
              <a:t>better public transport accessibility</a:t>
            </a:r>
            <a:endParaRPr lang="" altLang="en-US"/>
          </a:p>
          <a:p>
            <a:pPr lvl="1"/>
            <a:r>
              <a:rPr lang="" altLang="en-US"/>
              <a:t>traffic disincentivisation measures</a:t>
            </a:r>
            <a:endParaRPr lang="" altLang="en-US"/>
          </a:p>
          <a:p>
            <a:pPr lvl="0"/>
            <a:r>
              <a:rPr lang="" altLang="en-US" sz="2000"/>
              <a:t>Aim is to understand how transport plans that can help:</a:t>
            </a:r>
            <a:endParaRPr lang="" altLang="en-US" sz="2000"/>
          </a:p>
          <a:p>
            <a:pPr lvl="1"/>
            <a:r>
              <a:rPr lang="" altLang="en-US" sz="1800"/>
              <a:t>increase active travel (public transport, walking, cycling, etc.)</a:t>
            </a:r>
            <a:endParaRPr lang="" altLang="en-US" sz="1800"/>
          </a:p>
          <a:p>
            <a:pPr lvl="1"/>
            <a:r>
              <a:rPr lang="" altLang="en-US" sz="1800"/>
              <a:t>reduce traffic congestion (lesser non-mass transport trips)</a:t>
            </a:r>
            <a:endParaRPr lang="" altLang="en-US" sz="1800"/>
          </a:p>
          <a:p>
            <a:pPr lvl="0"/>
            <a:endParaRPr lang="" altLang="en-US"/>
          </a:p>
          <a:p>
            <a:pPr lvl="0"/>
            <a:endParaRPr lang="" altLang="en-US"/>
          </a:p>
          <a:p>
            <a:pPr lvl="1"/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Scenario 1: Base Scenaro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1825625"/>
            <a:ext cx="5722620" cy="1335405"/>
          </a:xfrm>
        </p:spPr>
        <p:txBody>
          <a:bodyPr>
            <a:normAutofit lnSpcReduction="20000"/>
          </a:bodyPr>
          <a:p>
            <a:r>
              <a:rPr lang="" altLang="en-US"/>
              <a:t>Looks at current challenges with different modes</a:t>
            </a:r>
            <a:endParaRPr lang="" altLang="en-US"/>
          </a:p>
          <a:p>
            <a:r>
              <a:rPr lang="" altLang="en-US"/>
              <a:t>Ignores vehicle ownership</a:t>
            </a:r>
            <a:endParaRPr lang="" altLang="en-US"/>
          </a:p>
          <a:p>
            <a:r>
              <a:rPr lang="" altLang="en-US"/>
              <a:t>Model result determines by “ease of mode”</a:t>
            </a:r>
            <a:endParaRPr lang="" altLang="en-US"/>
          </a:p>
        </p:txBody>
      </p:sp>
      <p:pic>
        <p:nvPicPr>
          <p:cNvPr id="4" name="Picture 3" descr="modal_split_s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854200" y="3349625"/>
            <a:ext cx="8482965" cy="282765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true"/>
          </p:cNvSpPr>
          <p:nvPr/>
        </p:nvSpPr>
        <p:spPr>
          <a:xfrm>
            <a:off x="6009640" y="1825625"/>
            <a:ext cx="5722620" cy="13354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" altLang="en-US"/>
              <a:t>Modal split (below) shows preference linked to ease</a:t>
            </a:r>
            <a:endParaRPr lang="" altLang="en-US"/>
          </a:p>
          <a:p>
            <a:r>
              <a:rPr lang="" altLang="en-US"/>
              <a:t>Unsustainable, as resources required for satisfyind demand unavailable</a:t>
            </a:r>
            <a:endParaRPr lang="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Scenario </a:t>
            </a:r>
            <a:r>
              <a:rPr lang="" altLang="en-US"/>
              <a:t>2</a:t>
            </a:r>
            <a:r>
              <a:rPr lang="en-US" altLang="en-US"/>
              <a:t>: </a:t>
            </a:r>
            <a:r>
              <a:rPr lang="en-US" altLang="en-US">
                <a:sym typeface="+mn-ea"/>
              </a:rPr>
              <a:t>Flat Fare for Public Transport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1825625"/>
            <a:ext cx="5361940" cy="1335405"/>
          </a:xfrm>
        </p:spPr>
        <p:txBody>
          <a:bodyPr>
            <a:normAutofit fontScale="70000"/>
          </a:bodyPr>
          <a:p>
            <a:r>
              <a:rPr lang="" altLang="en-US"/>
              <a:t>Currently, public transport fares in Bangalore are dynamic (i.e. dependent on distance)</a:t>
            </a:r>
            <a:endParaRPr lang="" altLang="en-US"/>
          </a:p>
          <a:p>
            <a:r>
              <a:rPr lang="" altLang="en-US"/>
              <a:t>This scenario looks at a flat fare (e.g. Rs. 10)</a:t>
            </a:r>
            <a:endParaRPr lang="" altLang="en-US"/>
          </a:p>
          <a:p>
            <a:r>
              <a:rPr lang="" altLang="en-US"/>
              <a:t>Trade-off between potential increase in ridership vs operation costs of transportation system</a:t>
            </a:r>
            <a:endParaRPr lang="" altLang="en-US"/>
          </a:p>
        </p:txBody>
      </p:sp>
      <p:sp>
        <p:nvSpPr>
          <p:cNvPr id="6" name="Content Placeholder 2"/>
          <p:cNvSpPr>
            <a:spLocks noGrp="true"/>
          </p:cNvSpPr>
          <p:nvPr/>
        </p:nvSpPr>
        <p:spPr>
          <a:xfrm>
            <a:off x="6009640" y="1825625"/>
            <a:ext cx="5722620" cy="133540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Modal split (below) shows </a:t>
            </a:r>
            <a:r>
              <a:rPr lang="" altLang="en-US"/>
              <a:t>huge uptake of buses</a:t>
            </a:r>
            <a:endParaRPr lang="" altLang="en-US"/>
          </a:p>
          <a:p>
            <a:r>
              <a:rPr lang="" altLang="en-US"/>
              <a:t>Also, reduction in car trips adds an advantage to existing trade-offs</a:t>
            </a:r>
            <a:endParaRPr lang="" altLang="en-US"/>
          </a:p>
          <a:p>
            <a:r>
              <a:rPr lang="" altLang="en-US"/>
              <a:t>Results seem to indicate reduction in walking as well, but this doesn’t take into account the ”walking” mode as part of “bus” modal choice</a:t>
            </a:r>
            <a:endParaRPr lang="" altLang="en-US"/>
          </a:p>
          <a:p>
            <a:endParaRPr lang="en-US" altLang="en-US"/>
          </a:p>
        </p:txBody>
      </p:sp>
      <p:pic>
        <p:nvPicPr>
          <p:cNvPr id="5" name="Picture 4" descr="modal_split_s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3655060"/>
            <a:ext cx="8229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Scenario </a:t>
            </a:r>
            <a:r>
              <a:rPr lang="" altLang="en-US"/>
              <a:t>3</a:t>
            </a:r>
            <a:r>
              <a:rPr lang="en-US" altLang="en-US"/>
              <a:t>: </a:t>
            </a:r>
            <a:r>
              <a:rPr lang="" altLang="en-US">
                <a:sym typeface="+mn-ea"/>
              </a:rPr>
              <a:t>Congestion Pricing</a:t>
            </a:r>
            <a:endParaRPr lang="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1825625"/>
            <a:ext cx="5361940" cy="1335405"/>
          </a:xfrm>
        </p:spPr>
        <p:txBody>
          <a:bodyPr>
            <a:normAutofit fontScale="70000"/>
          </a:bodyPr>
          <a:p>
            <a:r>
              <a:rPr lang="" altLang="en-US"/>
              <a:t>As seen in Base Scenario, cost of usage for “car” mode in the network is low</a:t>
            </a:r>
            <a:endParaRPr lang="" altLang="en-US"/>
          </a:p>
          <a:p>
            <a:r>
              <a:rPr lang="" altLang="en-US"/>
              <a:t>This scenario looks at “congestion pricing”, i.e. additional charges on cars for entering certain zones/wards</a:t>
            </a:r>
            <a:endParaRPr lang="" altLang="en-US"/>
          </a:p>
          <a:p>
            <a:r>
              <a:rPr lang="" altLang="en-US"/>
              <a:t>Flat congestion charge (not linked to distance)</a:t>
            </a:r>
            <a:endParaRPr lang="" altLang="en-US"/>
          </a:p>
        </p:txBody>
      </p:sp>
      <p:sp>
        <p:nvSpPr>
          <p:cNvPr id="6" name="Content Placeholder 2"/>
          <p:cNvSpPr>
            <a:spLocks noGrp="true"/>
          </p:cNvSpPr>
          <p:nvPr/>
        </p:nvSpPr>
        <p:spPr>
          <a:xfrm>
            <a:off x="6009640" y="1825625"/>
            <a:ext cx="5722620" cy="133540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Modal split (below) shows </a:t>
            </a:r>
            <a:r>
              <a:rPr lang="" altLang="en-US"/>
              <a:t>increase in walking and bus trips</a:t>
            </a:r>
            <a:endParaRPr lang="en-US" altLang="en-US"/>
          </a:p>
          <a:p>
            <a:r>
              <a:rPr lang="" altLang="en-US"/>
              <a:t>Obvious</a:t>
            </a:r>
            <a:r>
              <a:rPr lang="en-US" altLang="en-US"/>
              <a:t> reduction in car trips adds an advantage to existing trade-offs</a:t>
            </a:r>
            <a:endParaRPr lang="en-US" altLang="en-US"/>
          </a:p>
          <a:p>
            <a:r>
              <a:rPr lang="" altLang="en-US"/>
              <a:t>Reduction in car trips is more compared to Scenario 2, could be linked to difference between short and long distance trips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4" name="Picture 3" descr="modal_split_s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3544570"/>
            <a:ext cx="8229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FUTURE ROADMAP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" altLang="en-US"/>
              <a:t>Identify wards with high throughput of traffic and model “congestion pricing” on only those zones</a:t>
            </a:r>
            <a:endParaRPr lang="" altLang="en-US"/>
          </a:p>
          <a:p>
            <a:r>
              <a:rPr lang="" altLang="en-US"/>
              <a:t>Assignment of routes for each mode based on road network</a:t>
            </a:r>
            <a:endParaRPr lang="" altLang="en-US"/>
          </a:p>
          <a:p>
            <a:r>
              <a:rPr lang="" altLang="en-US"/>
              <a:t>Factor in vehicle ownership and other demographics details to better model trips and mode choice</a:t>
            </a:r>
            <a:endParaRPr lang="" altLang="en-US"/>
          </a:p>
          <a:p>
            <a:r>
              <a:rPr lang="" altLang="en-US"/>
              <a:t>Link modes, trips with environmental factors to better understand air quality, noise, etc.</a:t>
            </a:r>
            <a:endParaRPr lang="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831715" y="2663190"/>
            <a:ext cx="2527935" cy="1325880"/>
          </a:xfrm>
        </p:spPr>
        <p:txBody>
          <a:bodyPr/>
          <a:p>
            <a:r>
              <a:rPr lang="" altLang="en-US"/>
              <a:t>THANK YOU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2191</Words>
  <Application>WPS Presentation</Application>
  <PresentationFormat>宽屏</PresentationFormat>
  <Paragraphs>61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Droid Sans Fallback</vt:lpstr>
      <vt:lpstr>Times New Roman</vt:lpstr>
      <vt:lpstr>Office Theme</vt:lpstr>
      <vt:lpstr>PowerPoint 演示文稿</vt:lpstr>
      <vt:lpstr>PowerPoint 演示文稿</vt:lpstr>
      <vt:lpstr>PowerPoint 演示文稿</vt:lpstr>
      <vt:lpstr>Scenario 1: Base Scenaro</vt:lpstr>
      <vt:lpstr>Scenario 2: Flat Fare for Public Transport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sridhar</dc:creator>
  <cp:lastModifiedBy>sridhar</cp:lastModifiedBy>
  <cp:revision>19</cp:revision>
  <dcterms:created xsi:type="dcterms:W3CDTF">2021-08-22T21:38:26Z</dcterms:created>
  <dcterms:modified xsi:type="dcterms:W3CDTF">2021-08-22T21:38:26Z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