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70" d="100"/>
          <a:sy n="70" d="100"/>
        </p:scale>
        <p:origin x="-1810" y="-365"/>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87F3D9-7839-48E5-B077-D1A481119B33}" type="datetimeFigureOut">
              <a:rPr lang="en-US" smtClean="0"/>
              <a:pPr/>
              <a:t>11/6/2020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13E5C6-BC99-43FE-8514-DD2F79121C8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13E5C6-BC99-43FE-8514-DD2F79121C8D}"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13E5C6-BC99-43FE-8514-DD2F79121C8D}"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IN" sz="3000" dirty="0" smtClean="0"/>
              <a:t>Transactions</a:t>
            </a:r>
            <a:endParaRPr lang="en-US" sz="3000" dirty="0"/>
          </a:p>
        </p:txBody>
      </p:sp>
      <p:sp>
        <p:nvSpPr>
          <p:cNvPr id="3" name="Content Placeholder 2"/>
          <p:cNvSpPr>
            <a:spLocks noGrp="1"/>
          </p:cNvSpPr>
          <p:nvPr>
            <p:ph idx="1"/>
          </p:nvPr>
        </p:nvSpPr>
        <p:spPr>
          <a:xfrm>
            <a:off x="457200" y="914400"/>
            <a:ext cx="8229600" cy="5211763"/>
          </a:xfrm>
        </p:spPr>
        <p:txBody>
          <a:bodyPr>
            <a:normAutofit fontScale="77500" lnSpcReduction="20000"/>
          </a:bodyPr>
          <a:lstStyle/>
          <a:p>
            <a:r>
              <a:rPr lang="en-US" b="1" dirty="0" smtClean="0"/>
              <a:t>Transactions</a:t>
            </a:r>
          </a:p>
          <a:p>
            <a:r>
              <a:rPr lang="en-US" dirty="0" smtClean="0"/>
              <a:t>A transaction consists of a sequence of query and/or update statements. The SQL standard specifies that a transaction begins implicitly when an SQL statement is executed. One of the following SQL statements must end the transaction:</a:t>
            </a:r>
          </a:p>
          <a:p>
            <a:pPr>
              <a:buNone/>
            </a:pPr>
            <a:r>
              <a:rPr lang="en-US" dirty="0" smtClean="0"/>
              <a:t> • Commit work commits the current transaction; that is, it makes the updates performed by the transaction become permanent in the database. After the transaction is committed, a new transaction is automatically started.</a:t>
            </a:r>
          </a:p>
          <a:p>
            <a:pPr>
              <a:buNone/>
            </a:pPr>
            <a:r>
              <a:rPr lang="en-US" dirty="0" smtClean="0"/>
              <a:t>• Rollback work causes the current transaction to be rolled back; that is, it undoes all the updates performed by the SQL statements in the transaction. Thus, the database state is restored to what it was before the first statement of the transaction was executed.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dirty="0" smtClean="0"/>
              <a:t>Index Creation</a:t>
            </a:r>
          </a:p>
          <a:p>
            <a:pPr>
              <a:buNone/>
            </a:pPr>
            <a:r>
              <a:rPr lang="en-US" dirty="0" smtClean="0"/>
              <a:t>Many queries reference only a small proportion of the records in a file. For example, a query like “Find all instructors in the Physics department” or “Find the </a:t>
            </a:r>
            <a:r>
              <a:rPr lang="en-US" i="1" dirty="0" smtClean="0"/>
              <a:t>tot </a:t>
            </a:r>
            <a:r>
              <a:rPr lang="en-US" i="1" dirty="0" err="1" smtClean="0"/>
              <a:t>cred</a:t>
            </a:r>
            <a:r>
              <a:rPr lang="en-US" i="1" dirty="0" smtClean="0"/>
              <a:t> value of the student with ID 22201” references only a fraction of the student </a:t>
            </a:r>
            <a:r>
              <a:rPr lang="en-US" dirty="0" smtClean="0"/>
              <a:t>records. It is inefficient for the system to read every record and to check </a:t>
            </a:r>
            <a:r>
              <a:rPr lang="en-US" i="1" dirty="0" smtClean="0"/>
              <a:t>ID field </a:t>
            </a:r>
            <a:r>
              <a:rPr lang="en-US" dirty="0" smtClean="0"/>
              <a:t>for the </a:t>
            </a:r>
            <a:r>
              <a:rPr lang="en-US" i="1" dirty="0" smtClean="0"/>
              <a:t>ID “32556,” or the building field for the value “Physics”.</a:t>
            </a:r>
          </a:p>
          <a:p>
            <a:pPr>
              <a:buNone/>
            </a:pPr>
            <a:r>
              <a:rPr lang="en-US" b="1" dirty="0" smtClean="0"/>
              <a:t>create index </a:t>
            </a:r>
            <a:r>
              <a:rPr lang="en-US" b="1" i="1" dirty="0" err="1" smtClean="0"/>
              <a:t>studentID</a:t>
            </a:r>
            <a:r>
              <a:rPr lang="en-US" b="1" i="1" dirty="0" smtClean="0"/>
              <a:t> index on student(ID);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20000"/>
          </a:bodyPr>
          <a:lstStyle/>
          <a:p>
            <a:r>
              <a:rPr lang="en-US" b="1" dirty="0" smtClean="0"/>
              <a:t>Large-Object Types</a:t>
            </a:r>
          </a:p>
          <a:p>
            <a:pPr algn="just">
              <a:buNone/>
            </a:pPr>
            <a:r>
              <a:rPr lang="en-US" dirty="0" smtClean="0"/>
              <a:t>Many current-generation database applications need to store attributes that can be large (of the order of many kilobytes), such as a photograph, or very large (of the order of many megabytes or even gigabytes), such as a high-resolution  medical image or video clip. SQL therefore provides large-object data types for character data (</a:t>
            </a:r>
            <a:r>
              <a:rPr lang="en-US" b="1" dirty="0" err="1" smtClean="0"/>
              <a:t>clob</a:t>
            </a:r>
            <a:r>
              <a:rPr lang="en-US" b="1" dirty="0" smtClean="0"/>
              <a:t>) and binary data (blob). The letters “lob” in these data types </a:t>
            </a:r>
            <a:r>
              <a:rPr lang="en-US" dirty="0" smtClean="0"/>
              <a:t>stand for “Large </a:t>
            </a:r>
            <a:r>
              <a:rPr lang="en-US" dirty="0" err="1" smtClean="0"/>
              <a:t>OBject</a:t>
            </a:r>
            <a:r>
              <a:rPr lang="en-US" dirty="0" smtClean="0"/>
              <a:t>.” For example, we may declare attributes</a:t>
            </a:r>
          </a:p>
          <a:p>
            <a:pPr>
              <a:buNone/>
            </a:pPr>
            <a:r>
              <a:rPr lang="en-US" i="1" dirty="0" smtClean="0"/>
              <a:t>book review </a:t>
            </a:r>
            <a:r>
              <a:rPr lang="en-US" b="1" i="1" dirty="0" err="1" smtClean="0"/>
              <a:t>clob</a:t>
            </a:r>
            <a:r>
              <a:rPr lang="en-US" b="1" i="1" dirty="0" smtClean="0"/>
              <a:t>(10KB)</a:t>
            </a:r>
          </a:p>
          <a:p>
            <a:pPr>
              <a:buNone/>
            </a:pPr>
            <a:r>
              <a:rPr lang="en-US" i="1" dirty="0" smtClean="0"/>
              <a:t>image </a:t>
            </a:r>
            <a:r>
              <a:rPr lang="en-US" b="1" i="1" dirty="0" smtClean="0"/>
              <a:t>blob(10MB)</a:t>
            </a:r>
          </a:p>
          <a:p>
            <a:pPr>
              <a:buNone/>
            </a:pPr>
            <a:r>
              <a:rPr lang="en-US" i="1" dirty="0" smtClean="0"/>
              <a:t>movie </a:t>
            </a:r>
            <a:r>
              <a:rPr lang="en-US" b="1" i="1" dirty="0" smtClean="0"/>
              <a:t>blob(2GB)</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dirty="0" smtClean="0">
                <a:solidFill>
                  <a:srgbClr val="00B0F0"/>
                </a:solidFill>
              </a:rPr>
              <a:t>Authorization</a:t>
            </a:r>
            <a:endParaRPr lang="en-US" dirty="0">
              <a:solidFill>
                <a:srgbClr val="00B0F0"/>
              </a:solidFill>
            </a:endParaRPr>
          </a:p>
        </p:txBody>
      </p:sp>
      <p:sp>
        <p:nvSpPr>
          <p:cNvPr id="3" name="Content Placeholder 2"/>
          <p:cNvSpPr>
            <a:spLocks noGrp="1"/>
          </p:cNvSpPr>
          <p:nvPr>
            <p:ph idx="1"/>
          </p:nvPr>
        </p:nvSpPr>
        <p:spPr>
          <a:xfrm>
            <a:off x="457200" y="838200"/>
            <a:ext cx="8229600" cy="5287963"/>
          </a:xfrm>
        </p:spPr>
        <p:txBody>
          <a:bodyPr>
            <a:normAutofit fontScale="92500" lnSpcReduction="20000"/>
          </a:bodyPr>
          <a:lstStyle/>
          <a:p>
            <a:r>
              <a:rPr lang="en-US" dirty="0" smtClean="0"/>
              <a:t>We may assign a user several forms of authorizations on parts of the database.</a:t>
            </a:r>
          </a:p>
          <a:p>
            <a:r>
              <a:rPr lang="en-US" dirty="0" smtClean="0"/>
              <a:t>Authorizations on data include:</a:t>
            </a:r>
          </a:p>
          <a:p>
            <a:pPr>
              <a:buNone/>
            </a:pPr>
            <a:r>
              <a:rPr lang="en-US" dirty="0" smtClean="0"/>
              <a:t>• Authorization to read data.</a:t>
            </a:r>
          </a:p>
          <a:p>
            <a:pPr>
              <a:buNone/>
            </a:pPr>
            <a:r>
              <a:rPr lang="en-US" dirty="0" smtClean="0"/>
              <a:t>• Authorization to insert new data.</a:t>
            </a:r>
          </a:p>
          <a:p>
            <a:pPr>
              <a:buNone/>
            </a:pPr>
            <a:r>
              <a:rPr lang="en-US" dirty="0" smtClean="0"/>
              <a:t>• Authorization to update data.</a:t>
            </a:r>
          </a:p>
          <a:p>
            <a:pPr>
              <a:buNone/>
            </a:pPr>
            <a:r>
              <a:rPr lang="en-US" dirty="0" smtClean="0"/>
              <a:t>• Authorization to delete data.</a:t>
            </a:r>
          </a:p>
          <a:p>
            <a:r>
              <a:rPr lang="en-US" dirty="0" smtClean="0"/>
              <a:t>Each of these types of authorizations is called a </a:t>
            </a:r>
            <a:r>
              <a:rPr lang="en-US" b="1" dirty="0" smtClean="0"/>
              <a:t>privilege. We may authorize the</a:t>
            </a:r>
          </a:p>
          <a:p>
            <a:r>
              <a:rPr lang="en-US" dirty="0" smtClean="0"/>
              <a:t>user all, none, or a combination of these types of privileges on specified parts </a:t>
            </a:r>
            <a:r>
              <a:rPr lang="en-US" dirty="0" smtClean="0"/>
              <a:t>of a </a:t>
            </a:r>
            <a:r>
              <a:rPr lang="en-US" dirty="0" smtClean="0"/>
              <a:t>database, such as a relation or a view.</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Granting and Revoking of Privileges</a:t>
            </a:r>
            <a:endParaRPr lang="en-US" sz="3200" dirty="0"/>
          </a:p>
        </p:txBody>
      </p:sp>
      <p:sp>
        <p:nvSpPr>
          <p:cNvPr id="3" name="Content Placeholder 2"/>
          <p:cNvSpPr>
            <a:spLocks noGrp="1"/>
          </p:cNvSpPr>
          <p:nvPr>
            <p:ph idx="1"/>
          </p:nvPr>
        </p:nvSpPr>
        <p:spPr>
          <a:xfrm>
            <a:off x="304800" y="1066800"/>
            <a:ext cx="8382000" cy="5410200"/>
          </a:xfrm>
        </p:spPr>
        <p:txBody>
          <a:bodyPr>
            <a:normAutofit/>
          </a:bodyPr>
          <a:lstStyle/>
          <a:p>
            <a:r>
              <a:rPr lang="en-US" sz="2400" dirty="0" smtClean="0"/>
              <a:t>The SQL data-definition language includes commands to grant and </a:t>
            </a:r>
            <a:r>
              <a:rPr lang="en-US" sz="2400" dirty="0" smtClean="0"/>
              <a:t>revoke privileges</a:t>
            </a:r>
            <a:r>
              <a:rPr lang="en-US" sz="2400" dirty="0" smtClean="0"/>
              <a:t>. The grant statement is used to confer authorization. The basic form </a:t>
            </a:r>
            <a:r>
              <a:rPr lang="en-US" sz="2400" dirty="0" smtClean="0"/>
              <a:t>of this </a:t>
            </a:r>
            <a:r>
              <a:rPr lang="en-US" sz="2400" dirty="0" smtClean="0"/>
              <a:t>statement is:</a:t>
            </a:r>
          </a:p>
          <a:p>
            <a:pPr>
              <a:buNone/>
            </a:pPr>
            <a:r>
              <a:rPr lang="en-US" sz="2400" b="1" dirty="0" smtClean="0"/>
              <a:t>     grant </a:t>
            </a:r>
            <a:r>
              <a:rPr lang="en-US" sz="2400" b="1" i="1" dirty="0" smtClean="0"/>
              <a:t>&lt;privilege list&gt;</a:t>
            </a:r>
          </a:p>
          <a:p>
            <a:pPr>
              <a:buNone/>
            </a:pPr>
            <a:r>
              <a:rPr lang="en-US" sz="2400" b="1" dirty="0" smtClean="0"/>
              <a:t>   on </a:t>
            </a:r>
            <a:r>
              <a:rPr lang="en-US" sz="2400" b="1" i="1" dirty="0" smtClean="0"/>
              <a:t>&lt;relation name or view name&gt;</a:t>
            </a:r>
          </a:p>
          <a:p>
            <a:pPr>
              <a:buNone/>
            </a:pPr>
            <a:r>
              <a:rPr lang="en-US" sz="2400" b="1" dirty="0" smtClean="0"/>
              <a:t>    to </a:t>
            </a:r>
            <a:r>
              <a:rPr lang="en-US" sz="2400" b="1" i="1" dirty="0" smtClean="0"/>
              <a:t>&lt;user/role list</a:t>
            </a:r>
            <a:r>
              <a:rPr lang="en-US" sz="2400" b="1" i="1" dirty="0" smtClean="0"/>
              <a:t>&gt;;</a:t>
            </a:r>
          </a:p>
          <a:p>
            <a:pPr>
              <a:buNone/>
            </a:pPr>
            <a:r>
              <a:rPr lang="en-US" sz="2400" b="1" dirty="0" smtClean="0"/>
              <a:t>grant select on </a:t>
            </a:r>
            <a:r>
              <a:rPr lang="en-US" sz="2400" b="1" i="1" dirty="0" smtClean="0"/>
              <a:t>department to </a:t>
            </a:r>
            <a:r>
              <a:rPr lang="en-US" sz="2400" b="1" i="1" dirty="0" err="1" smtClean="0"/>
              <a:t>Amit</a:t>
            </a:r>
            <a:r>
              <a:rPr lang="en-US" sz="2400" b="1" i="1" dirty="0" smtClean="0"/>
              <a:t>, Satoshi</a:t>
            </a:r>
            <a:r>
              <a:rPr lang="en-US" sz="2400" b="1" i="1" dirty="0" smtClean="0"/>
              <a:t>;</a:t>
            </a:r>
          </a:p>
          <a:p>
            <a:r>
              <a:rPr lang="en-US" sz="2400" dirty="0" smtClean="0"/>
              <a:t>This grant statement gives users </a:t>
            </a:r>
            <a:r>
              <a:rPr lang="en-US" sz="2400" dirty="0" err="1" smtClean="0"/>
              <a:t>Amit</a:t>
            </a:r>
            <a:r>
              <a:rPr lang="en-US" sz="2400" dirty="0" smtClean="0"/>
              <a:t> and Satoshi update authorization </a:t>
            </a:r>
            <a:r>
              <a:rPr lang="en-US" sz="2400" dirty="0" smtClean="0"/>
              <a:t>on the </a:t>
            </a:r>
            <a:r>
              <a:rPr lang="en-US" sz="2400" i="1" dirty="0" smtClean="0"/>
              <a:t>budget attribute of the department relation:</a:t>
            </a:r>
          </a:p>
          <a:p>
            <a:r>
              <a:rPr lang="en-US" sz="2400" b="1" dirty="0" smtClean="0"/>
              <a:t>grant update (</a:t>
            </a:r>
            <a:r>
              <a:rPr lang="en-US" sz="2400" b="1" i="1" dirty="0" smtClean="0"/>
              <a:t>budget) on department to </a:t>
            </a:r>
            <a:r>
              <a:rPr lang="en-US" sz="2400" b="1" i="1" dirty="0" err="1" smtClean="0"/>
              <a:t>Amit</a:t>
            </a:r>
            <a:r>
              <a:rPr lang="en-US" sz="2400" b="1" i="1" dirty="0" smtClean="0"/>
              <a:t>, Satoshi;</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2800" dirty="0" smtClean="0"/>
              <a:t>Roles</a:t>
            </a:r>
            <a:endParaRPr lang="en-US" sz="2800"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sz="2800" dirty="0" smtClean="0"/>
              <a:t>Consider </a:t>
            </a:r>
            <a:r>
              <a:rPr lang="en-US" sz="2800" dirty="0" smtClean="0"/>
              <a:t>the real-world roles of various people in a university. Each </a:t>
            </a:r>
            <a:r>
              <a:rPr lang="en-US" sz="2800" dirty="0" smtClean="0"/>
              <a:t>instructor must </a:t>
            </a:r>
            <a:r>
              <a:rPr lang="en-US" sz="2800" dirty="0" smtClean="0"/>
              <a:t>have the same types of authorizations on the same set of </a:t>
            </a:r>
            <a:r>
              <a:rPr lang="en-US" sz="2800" dirty="0" smtClean="0"/>
              <a:t>relations. Whenever a </a:t>
            </a:r>
            <a:r>
              <a:rPr lang="en-US" sz="2800" dirty="0" smtClean="0"/>
              <a:t>new instructor is appointed, she will have to </a:t>
            </a:r>
            <a:r>
              <a:rPr lang="en-US" sz="2800" dirty="0" smtClean="0"/>
              <a:t>be </a:t>
            </a:r>
            <a:r>
              <a:rPr lang="en-US" sz="2800" dirty="0" smtClean="0"/>
              <a:t>given all these </a:t>
            </a:r>
            <a:r>
              <a:rPr lang="en-US" sz="2800" dirty="0" smtClean="0"/>
              <a:t>authorizations individually.</a:t>
            </a:r>
            <a:endParaRPr lang="en-US" sz="2800" dirty="0" smtClean="0"/>
          </a:p>
          <a:p>
            <a:r>
              <a:rPr lang="en-US" sz="2800" b="1" dirty="0" smtClean="0"/>
              <a:t>create role </a:t>
            </a:r>
            <a:r>
              <a:rPr lang="en-US" sz="2800" b="1" i="1" dirty="0" smtClean="0"/>
              <a:t>instructor;</a:t>
            </a:r>
          </a:p>
          <a:p>
            <a:r>
              <a:rPr lang="en-US" sz="2800" dirty="0" smtClean="0"/>
              <a:t>Roles can then be granted privileges just as the users can, as illustrated in this</a:t>
            </a:r>
          </a:p>
          <a:p>
            <a:r>
              <a:rPr lang="en-US" sz="2800" dirty="0" smtClean="0"/>
              <a:t>statement:</a:t>
            </a:r>
          </a:p>
          <a:p>
            <a:r>
              <a:rPr lang="en-US" sz="2800" b="1" dirty="0" smtClean="0"/>
              <a:t>grant select on </a:t>
            </a:r>
            <a:r>
              <a:rPr lang="en-US" sz="2800" b="1" i="1" dirty="0" smtClean="0"/>
              <a:t>takes</a:t>
            </a:r>
          </a:p>
          <a:p>
            <a:r>
              <a:rPr lang="en-US" sz="2800" b="1" dirty="0" smtClean="0"/>
              <a:t>to </a:t>
            </a:r>
            <a:r>
              <a:rPr lang="en-US" sz="2800" b="1" i="1" dirty="0" smtClean="0"/>
              <a:t>instructor;</a:t>
            </a:r>
          </a:p>
          <a:p>
            <a:r>
              <a:rPr lang="en-US" sz="2800" dirty="0" smtClean="0"/>
              <a:t>Roles can be granted to users, as well as to other roles, as these statements show:</a:t>
            </a:r>
          </a:p>
          <a:p>
            <a:r>
              <a:rPr lang="en-US" sz="2800" b="1" dirty="0" smtClean="0"/>
              <a:t>grant </a:t>
            </a:r>
            <a:r>
              <a:rPr lang="en-US" sz="2800" b="1" i="1" dirty="0" smtClean="0"/>
              <a:t>dean to </a:t>
            </a:r>
            <a:r>
              <a:rPr lang="en-US" sz="2800" b="1" i="1" dirty="0" err="1" smtClean="0"/>
              <a:t>Amit</a:t>
            </a:r>
            <a:r>
              <a:rPr lang="en-US" sz="2800" b="1" i="1" dirty="0" smtClean="0"/>
              <a:t>;</a:t>
            </a:r>
          </a:p>
          <a:p>
            <a:r>
              <a:rPr lang="en-US" sz="2800" b="1" dirty="0" smtClean="0"/>
              <a:t>create role </a:t>
            </a:r>
            <a:r>
              <a:rPr lang="en-US" sz="2800" b="1" i="1" dirty="0" smtClean="0"/>
              <a:t>dean;</a:t>
            </a:r>
          </a:p>
          <a:p>
            <a:r>
              <a:rPr lang="en-US" sz="2800" b="1" dirty="0" smtClean="0"/>
              <a:t>grant </a:t>
            </a:r>
            <a:r>
              <a:rPr lang="en-US" sz="2800" b="1" i="1" dirty="0" smtClean="0"/>
              <a:t>instructor to dean;</a:t>
            </a:r>
          </a:p>
          <a:p>
            <a:r>
              <a:rPr lang="en-US" sz="2800" b="1" dirty="0" smtClean="0"/>
              <a:t>grant </a:t>
            </a:r>
            <a:r>
              <a:rPr lang="en-US" sz="2800" b="1" i="1" dirty="0" smtClean="0"/>
              <a:t>dean to Satoshi;</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Authorizations on Schema</a:t>
            </a:r>
            <a:endParaRPr lang="en-US" sz="3200" dirty="0"/>
          </a:p>
        </p:txBody>
      </p:sp>
      <p:sp>
        <p:nvSpPr>
          <p:cNvPr id="3" name="Content Placeholder 2"/>
          <p:cNvSpPr>
            <a:spLocks noGrp="1"/>
          </p:cNvSpPr>
          <p:nvPr>
            <p:ph idx="1"/>
          </p:nvPr>
        </p:nvSpPr>
        <p:spPr>
          <a:xfrm>
            <a:off x="457200" y="914400"/>
            <a:ext cx="8229600" cy="5562600"/>
          </a:xfrm>
        </p:spPr>
        <p:txBody>
          <a:bodyPr>
            <a:normAutofit/>
          </a:bodyPr>
          <a:lstStyle/>
          <a:p>
            <a:r>
              <a:rPr lang="en-US" dirty="0" smtClean="0"/>
              <a:t>However, SQL includes a references privilege that permits a user to </a:t>
            </a:r>
            <a:r>
              <a:rPr lang="en-US" dirty="0" smtClean="0"/>
              <a:t>declare foreign </a:t>
            </a:r>
            <a:r>
              <a:rPr lang="en-US" dirty="0" smtClean="0"/>
              <a:t>keys when creating relations. The SQL references privilege is granted </a:t>
            </a:r>
            <a:r>
              <a:rPr lang="en-US" dirty="0" smtClean="0"/>
              <a:t>on specific </a:t>
            </a:r>
            <a:r>
              <a:rPr lang="en-US" dirty="0" smtClean="0"/>
              <a:t>attributes in a manner like that for the update privilege. The </a:t>
            </a:r>
            <a:r>
              <a:rPr lang="en-US" dirty="0" smtClean="0"/>
              <a:t>following grant </a:t>
            </a:r>
            <a:r>
              <a:rPr lang="en-US" dirty="0" smtClean="0"/>
              <a:t>statement allows user Mariano to create relations that reference the </a:t>
            </a:r>
            <a:r>
              <a:rPr lang="en-US" dirty="0" smtClean="0"/>
              <a:t>key </a:t>
            </a:r>
            <a:r>
              <a:rPr lang="en-US" i="1" dirty="0" smtClean="0"/>
              <a:t>branch </a:t>
            </a:r>
            <a:r>
              <a:rPr lang="en-US" i="1" dirty="0" smtClean="0"/>
              <a:t>name of the branch relation as a foreign key:</a:t>
            </a:r>
          </a:p>
          <a:p>
            <a:r>
              <a:rPr lang="en-US" b="1" dirty="0" smtClean="0"/>
              <a:t>grant references (</a:t>
            </a:r>
            <a:r>
              <a:rPr lang="en-US" b="1" i="1" dirty="0" smtClean="0"/>
              <a:t>dept name) on department to Mariano;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dirty="0" smtClean="0"/>
              <a:t>Transfer of Privileges</a:t>
            </a:r>
            <a:endParaRPr lang="en-US" sz="3200" dirty="0"/>
          </a:p>
        </p:txBody>
      </p:sp>
      <p:sp>
        <p:nvSpPr>
          <p:cNvPr id="3" name="Content Placeholder 2"/>
          <p:cNvSpPr>
            <a:spLocks noGrp="1"/>
          </p:cNvSpPr>
          <p:nvPr>
            <p:ph idx="1"/>
          </p:nvPr>
        </p:nvSpPr>
        <p:spPr>
          <a:xfrm>
            <a:off x="457200" y="990600"/>
            <a:ext cx="8229600" cy="5135563"/>
          </a:xfrm>
        </p:spPr>
        <p:txBody>
          <a:bodyPr>
            <a:normAutofit fontScale="85000" lnSpcReduction="20000"/>
          </a:bodyPr>
          <a:lstStyle/>
          <a:p>
            <a:r>
              <a:rPr lang="en-US" dirty="0" smtClean="0"/>
              <a:t>A user who has been granted some form of authorization may be allowed </a:t>
            </a:r>
            <a:r>
              <a:rPr lang="en-US" dirty="0" smtClean="0"/>
              <a:t>to pass </a:t>
            </a:r>
            <a:r>
              <a:rPr lang="en-US" dirty="0" smtClean="0"/>
              <a:t>on this authorization to other users. By default, a user/role that is granted </a:t>
            </a:r>
            <a:r>
              <a:rPr lang="en-US" dirty="0" smtClean="0"/>
              <a:t>a privilege </a:t>
            </a:r>
            <a:r>
              <a:rPr lang="en-US" dirty="0" smtClean="0"/>
              <a:t>is not authorized to grant that privilege to another user/role. </a:t>
            </a:r>
            <a:r>
              <a:rPr lang="en-US" dirty="0" err="1" smtClean="0"/>
              <a:t>Ifwe</a:t>
            </a:r>
            <a:r>
              <a:rPr lang="en-US" dirty="0" smtClean="0"/>
              <a:t> wish</a:t>
            </a:r>
          </a:p>
          <a:p>
            <a:r>
              <a:rPr lang="en-US" dirty="0" smtClean="0"/>
              <a:t>to grant a privilege and to allow the recipient to pass the privilege on to </a:t>
            </a:r>
            <a:r>
              <a:rPr lang="en-US" dirty="0" smtClean="0"/>
              <a:t>other users</a:t>
            </a:r>
            <a:r>
              <a:rPr lang="en-US" dirty="0" smtClean="0"/>
              <a:t>, we append the </a:t>
            </a:r>
            <a:r>
              <a:rPr lang="en-US" b="1" dirty="0" smtClean="0"/>
              <a:t>with grant option clause to the appropriate grant command.</a:t>
            </a:r>
          </a:p>
          <a:p>
            <a:r>
              <a:rPr lang="en-US" dirty="0" smtClean="0"/>
              <a:t>For example, </a:t>
            </a:r>
            <a:r>
              <a:rPr lang="en-US" dirty="0" err="1" smtClean="0"/>
              <a:t>ifwewish</a:t>
            </a:r>
            <a:r>
              <a:rPr lang="en-US" dirty="0" smtClean="0"/>
              <a:t> to </a:t>
            </a:r>
            <a:r>
              <a:rPr lang="en-US" dirty="0" err="1" smtClean="0"/>
              <a:t>allowAmit</a:t>
            </a:r>
            <a:r>
              <a:rPr lang="en-US" dirty="0" smtClean="0"/>
              <a:t> the </a:t>
            </a:r>
            <a:r>
              <a:rPr lang="en-US" b="1" dirty="0" smtClean="0"/>
              <a:t>select privilege on </a:t>
            </a:r>
            <a:r>
              <a:rPr lang="en-US" b="1" i="1" dirty="0" smtClean="0"/>
              <a:t>department and </a:t>
            </a:r>
            <a:r>
              <a:rPr lang="en-US" b="1" i="1" dirty="0" smtClean="0"/>
              <a:t>allow </a:t>
            </a:r>
            <a:r>
              <a:rPr lang="en-US" dirty="0" err="1" smtClean="0"/>
              <a:t>Amit</a:t>
            </a:r>
            <a:r>
              <a:rPr lang="en-US" dirty="0" smtClean="0"/>
              <a:t> </a:t>
            </a:r>
            <a:r>
              <a:rPr lang="en-US" dirty="0" smtClean="0"/>
              <a:t>to grant this privilege to others, we write:</a:t>
            </a:r>
          </a:p>
          <a:p>
            <a:r>
              <a:rPr lang="en-US" b="1" dirty="0" smtClean="0"/>
              <a:t>grant select on </a:t>
            </a:r>
            <a:r>
              <a:rPr lang="en-US" b="1" i="1" dirty="0" smtClean="0"/>
              <a:t>department to </a:t>
            </a:r>
            <a:r>
              <a:rPr lang="en-US" b="1" i="1" dirty="0" err="1" smtClean="0"/>
              <a:t>Amit</a:t>
            </a:r>
            <a:r>
              <a:rPr lang="en-US" b="1" i="1" dirty="0" smtClean="0"/>
              <a:t> with grant option;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609600" y="533400"/>
            <a:ext cx="7595715" cy="59436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00800"/>
          </a:xfrm>
        </p:spPr>
        <p:txBody>
          <a:bodyPr>
            <a:normAutofit/>
          </a:bodyPr>
          <a:lstStyle/>
          <a:p>
            <a:r>
              <a:rPr lang="en-US" sz="2600" dirty="0" smtClean="0"/>
              <a:t>Transaction rollback is useful if some error condition is detected during execution of a transaction. Commit is similar, in a sense, to saving changes to a document that is being edited, while rollback is similar to quitting the edit session without saving changes. Once a transaction has executed </a:t>
            </a:r>
            <a:r>
              <a:rPr lang="en-US" sz="2600" b="1" dirty="0" smtClean="0"/>
              <a:t>commit work, its </a:t>
            </a:r>
            <a:r>
              <a:rPr lang="en-US" sz="2600" dirty="0" smtClean="0"/>
              <a:t>effects can no longer be undone by </a:t>
            </a:r>
            <a:r>
              <a:rPr lang="en-US" sz="2600" b="1" dirty="0" smtClean="0"/>
              <a:t>rollback work. </a:t>
            </a:r>
          </a:p>
          <a:p>
            <a:r>
              <a:rPr lang="en-US" sz="2600" b="1" dirty="0" smtClean="0"/>
              <a:t>The database system guarantees </a:t>
            </a:r>
            <a:r>
              <a:rPr lang="en-US" sz="2600" dirty="0" smtClean="0"/>
              <a:t>that in the event of some failure, such as an error in one of the SQL statements, a power outage, or a system crash, a transaction’s effects will be rolled back if it has not yet executed </a:t>
            </a:r>
            <a:r>
              <a:rPr lang="en-US" sz="2600" b="1" dirty="0" smtClean="0"/>
              <a:t>commit work. In the case of power outage or other system </a:t>
            </a:r>
            <a:r>
              <a:rPr lang="en-US" sz="2600" dirty="0" smtClean="0"/>
              <a:t>crash, the rollback occurs when the system restarts</a:t>
            </a:r>
            <a:r>
              <a:rPr lang="en-US" dirty="0" smtClean="0"/>
              <a:t>.</a:t>
            </a:r>
          </a:p>
          <a:p>
            <a:r>
              <a:rPr lang="en-IN" dirty="0" smtClean="0"/>
              <a:t>Banking </a:t>
            </a:r>
            <a:r>
              <a:rPr lang="en-IN" dirty="0" err="1" smtClean="0"/>
              <a:t>example,University</a:t>
            </a:r>
            <a:r>
              <a:rPr lang="en-IN" dirty="0" smtClean="0"/>
              <a:t> Credit system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381000"/>
          </a:xfrm>
        </p:spPr>
        <p:txBody>
          <a:bodyPr>
            <a:normAutofit fontScale="90000"/>
          </a:bodyPr>
          <a:lstStyle/>
          <a:p>
            <a:r>
              <a:rPr lang="en-IN" dirty="0" smtClean="0"/>
              <a:t>Integrity Constraints</a:t>
            </a:r>
            <a:endParaRPr lang="en-US" dirty="0"/>
          </a:p>
        </p:txBody>
      </p:sp>
      <p:sp>
        <p:nvSpPr>
          <p:cNvPr id="3" name="Content Placeholder 2"/>
          <p:cNvSpPr>
            <a:spLocks noGrp="1"/>
          </p:cNvSpPr>
          <p:nvPr>
            <p:ph idx="1"/>
          </p:nvPr>
        </p:nvSpPr>
        <p:spPr>
          <a:xfrm>
            <a:off x="457200" y="762000"/>
            <a:ext cx="8305800" cy="5867400"/>
          </a:xfrm>
        </p:spPr>
        <p:txBody>
          <a:bodyPr>
            <a:normAutofit fontScale="92500" lnSpcReduction="20000"/>
          </a:bodyPr>
          <a:lstStyle/>
          <a:p>
            <a:r>
              <a:rPr lang="en-US" dirty="0" smtClean="0"/>
              <a:t>Integrity constraints ensure that changes made to the database by authorized users do not result in a loss of data consistency. Thus, integrity  constraints guard against accidental damage to the database.</a:t>
            </a:r>
          </a:p>
          <a:p>
            <a:r>
              <a:rPr lang="en-US" dirty="0" smtClean="0"/>
              <a:t>Examples of integrity constraints are:</a:t>
            </a:r>
          </a:p>
          <a:p>
            <a:pPr>
              <a:buNone/>
            </a:pPr>
            <a:r>
              <a:rPr lang="en-US" dirty="0" smtClean="0"/>
              <a:t>• An instructor name cannot be </a:t>
            </a:r>
            <a:r>
              <a:rPr lang="en-US" i="1" dirty="0" smtClean="0"/>
              <a:t>null.</a:t>
            </a:r>
          </a:p>
          <a:p>
            <a:pPr>
              <a:buNone/>
            </a:pPr>
            <a:r>
              <a:rPr lang="en-US" dirty="0" smtClean="0"/>
              <a:t>• No two instructors can have the same instructor ID.</a:t>
            </a:r>
          </a:p>
          <a:p>
            <a:pPr>
              <a:buNone/>
            </a:pPr>
            <a:r>
              <a:rPr lang="en-US" dirty="0" smtClean="0"/>
              <a:t>• Every department name in the </a:t>
            </a:r>
            <a:r>
              <a:rPr lang="en-US" i="1" dirty="0" smtClean="0"/>
              <a:t>course relation must have a matching department </a:t>
            </a:r>
            <a:r>
              <a:rPr lang="en-US" dirty="0" smtClean="0"/>
              <a:t>name in the </a:t>
            </a:r>
            <a:r>
              <a:rPr lang="en-US" i="1" dirty="0" smtClean="0"/>
              <a:t>department relation.</a:t>
            </a:r>
          </a:p>
          <a:p>
            <a:pPr>
              <a:buNone/>
            </a:pPr>
            <a:r>
              <a:rPr lang="en-US" dirty="0" smtClean="0"/>
              <a:t>• The budget of a department must be greater than $0.00.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US" dirty="0" smtClean="0"/>
              <a:t>Constraints on a Single Relation</a:t>
            </a:r>
          </a:p>
          <a:p>
            <a:pPr>
              <a:buNone/>
            </a:pPr>
            <a:r>
              <a:rPr lang="en-US" dirty="0" smtClean="0"/>
              <a:t>   The create table command may also include integrity-constraint statements. In addition to the primary-key constraint, there are a number of other ones that can be included in the create table command. The allowed integrity constraints include</a:t>
            </a:r>
          </a:p>
          <a:p>
            <a:pPr>
              <a:buNone/>
            </a:pPr>
            <a:r>
              <a:rPr lang="en-US" dirty="0" smtClean="0"/>
              <a:t>    • </a:t>
            </a:r>
            <a:r>
              <a:rPr lang="en-US" b="1" dirty="0" smtClean="0"/>
              <a:t>not null</a:t>
            </a:r>
          </a:p>
          <a:p>
            <a:pPr>
              <a:buNone/>
            </a:pPr>
            <a:r>
              <a:rPr lang="en-US" dirty="0" smtClean="0"/>
              <a:t>    • </a:t>
            </a:r>
            <a:r>
              <a:rPr lang="en-US" b="1" dirty="0" smtClean="0"/>
              <a:t>unique</a:t>
            </a:r>
          </a:p>
          <a:p>
            <a:pPr>
              <a:buNone/>
            </a:pPr>
            <a:r>
              <a:rPr lang="en-US" dirty="0" smtClean="0"/>
              <a:t>    • </a:t>
            </a:r>
            <a:r>
              <a:rPr lang="en-US" b="1" dirty="0" smtClean="0"/>
              <a:t>check(</a:t>
            </a:r>
            <a:r>
              <a:rPr lang="en-US" b="1" i="1" dirty="0" smtClean="0"/>
              <a:t>&lt;predicate&gt;)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92500" lnSpcReduction="20000"/>
          </a:bodyPr>
          <a:lstStyle/>
          <a:p>
            <a:r>
              <a:rPr lang="en-US" b="1" dirty="0" smtClean="0"/>
              <a:t>Not Null Constraint</a:t>
            </a:r>
          </a:p>
          <a:p>
            <a:r>
              <a:rPr lang="en-US" sz="2400" i="1" dirty="0" smtClean="0"/>
              <a:t>name </a:t>
            </a:r>
            <a:r>
              <a:rPr lang="en-US" sz="2400" b="1" i="1" dirty="0" err="1" smtClean="0"/>
              <a:t>varchar</a:t>
            </a:r>
            <a:r>
              <a:rPr lang="en-US" sz="2400" b="1" i="1" dirty="0" smtClean="0"/>
              <a:t>(20) not null</a:t>
            </a:r>
          </a:p>
          <a:p>
            <a:r>
              <a:rPr lang="en-US" sz="2400" i="1" dirty="0" smtClean="0"/>
              <a:t>budget </a:t>
            </a:r>
            <a:r>
              <a:rPr lang="en-US" sz="2400" b="1" i="1" dirty="0" smtClean="0"/>
              <a:t>numeric(12,2) not null</a:t>
            </a:r>
          </a:p>
          <a:p>
            <a:r>
              <a:rPr lang="en-US" sz="2400" b="1" dirty="0" smtClean="0"/>
              <a:t>Unique Constraint</a:t>
            </a:r>
          </a:p>
          <a:p>
            <a:r>
              <a:rPr lang="en-US" sz="2400" dirty="0" smtClean="0"/>
              <a:t>SQL also supports an integrity constraint:</a:t>
            </a:r>
          </a:p>
          <a:p>
            <a:r>
              <a:rPr lang="en-US" sz="2400" b="1" dirty="0" smtClean="0"/>
              <a:t>unique (</a:t>
            </a:r>
            <a:r>
              <a:rPr lang="en-US" sz="2400" b="1" i="1" dirty="0" smtClean="0"/>
              <a:t>Aj1 , Aj2, . . . , </a:t>
            </a:r>
            <a:r>
              <a:rPr lang="en-US" sz="2400" b="1" i="1" dirty="0" err="1" smtClean="0"/>
              <a:t>Ajm</a:t>
            </a:r>
            <a:r>
              <a:rPr lang="en-US" sz="2400" b="1" i="1" dirty="0" smtClean="0"/>
              <a:t> )</a:t>
            </a:r>
          </a:p>
          <a:p>
            <a:endParaRPr lang="en-US" sz="2400" b="1" dirty="0" smtClean="0"/>
          </a:p>
          <a:p>
            <a:r>
              <a:rPr lang="en-US" sz="2400" b="1" dirty="0" smtClean="0"/>
              <a:t>The check Clause</a:t>
            </a:r>
          </a:p>
          <a:p>
            <a:r>
              <a:rPr lang="en-US" sz="2400" dirty="0" smtClean="0"/>
              <a:t>When applied to a relation declaration, the clause </a:t>
            </a:r>
            <a:r>
              <a:rPr lang="en-US" sz="2400" b="1" dirty="0" smtClean="0"/>
              <a:t>check(</a:t>
            </a:r>
            <a:r>
              <a:rPr lang="en-US" sz="2400" b="1" i="1" dirty="0" smtClean="0"/>
              <a:t>P) specifies a predicate </a:t>
            </a:r>
            <a:r>
              <a:rPr lang="en-US" sz="2400" i="1" dirty="0" smtClean="0"/>
              <a:t>P that must be satisfied by every </a:t>
            </a:r>
            <a:r>
              <a:rPr lang="en-US" sz="2400" i="1" dirty="0" err="1" smtClean="0"/>
              <a:t>tuple</a:t>
            </a:r>
            <a:r>
              <a:rPr lang="en-US" sz="2400" i="1" dirty="0" smtClean="0"/>
              <a:t> in a relation.</a:t>
            </a:r>
          </a:p>
          <a:p>
            <a:r>
              <a:rPr lang="en-US" sz="2400" dirty="0" smtClean="0"/>
              <a:t>A common use of the </a:t>
            </a:r>
            <a:r>
              <a:rPr lang="en-US" sz="2400" b="1" dirty="0" smtClean="0"/>
              <a:t>check clause is to ensure that attribute values satisfy </a:t>
            </a:r>
            <a:r>
              <a:rPr lang="en-US" sz="2400" dirty="0" smtClean="0"/>
              <a:t>specified conditions, in effect creating a powerful type system. For instance, a clause </a:t>
            </a:r>
            <a:r>
              <a:rPr lang="en-US" sz="2400" b="1" dirty="0" smtClean="0"/>
              <a:t>check (</a:t>
            </a:r>
            <a:r>
              <a:rPr lang="en-US" sz="2400" b="1" i="1" dirty="0" smtClean="0"/>
              <a:t>budget &gt; 0) in the create table command for relation department </a:t>
            </a:r>
            <a:r>
              <a:rPr lang="en-US" sz="2400" dirty="0" smtClean="0"/>
              <a:t>would ensure that the value of </a:t>
            </a:r>
            <a:r>
              <a:rPr lang="en-US" sz="2400" b="1" dirty="0" smtClean="0"/>
              <a:t>budget is nonnegative.</a:t>
            </a:r>
          </a:p>
          <a:p>
            <a:r>
              <a:rPr lang="en-US" sz="2400" dirty="0" smtClean="0"/>
              <a:t>As another example, consider the following:</a:t>
            </a:r>
          </a:p>
          <a:p>
            <a:pPr>
              <a:buNone/>
            </a:pP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248400"/>
          </a:xfrm>
        </p:spPr>
        <p:txBody>
          <a:bodyPr>
            <a:normAutofit fontScale="77500" lnSpcReduction="20000"/>
          </a:bodyPr>
          <a:lstStyle/>
          <a:p>
            <a:r>
              <a:rPr lang="en-US" b="1" dirty="0" smtClean="0"/>
              <a:t>create table </a:t>
            </a:r>
            <a:r>
              <a:rPr lang="en-US" b="1" i="1" dirty="0" smtClean="0"/>
              <a:t>section</a:t>
            </a:r>
          </a:p>
          <a:p>
            <a:pPr>
              <a:buNone/>
            </a:pPr>
            <a:r>
              <a:rPr lang="en-US" dirty="0" smtClean="0"/>
              <a:t>      (</a:t>
            </a:r>
            <a:r>
              <a:rPr lang="en-US" i="1" dirty="0" smtClean="0"/>
              <a:t>course id </a:t>
            </a:r>
            <a:r>
              <a:rPr lang="en-US" b="1" i="1" dirty="0" err="1" smtClean="0"/>
              <a:t>varchar</a:t>
            </a:r>
            <a:r>
              <a:rPr lang="en-US" b="1" i="1" dirty="0" smtClean="0"/>
              <a:t> (8),</a:t>
            </a:r>
          </a:p>
          <a:p>
            <a:pPr>
              <a:buNone/>
            </a:pPr>
            <a:r>
              <a:rPr lang="en-US" i="1" dirty="0" smtClean="0"/>
              <a:t>      sec id </a:t>
            </a:r>
            <a:r>
              <a:rPr lang="en-US" b="1" i="1" dirty="0" err="1" smtClean="0"/>
              <a:t>varchar</a:t>
            </a:r>
            <a:r>
              <a:rPr lang="en-US" b="1" i="1" dirty="0" smtClean="0"/>
              <a:t> (8),</a:t>
            </a:r>
          </a:p>
          <a:p>
            <a:pPr>
              <a:buNone/>
            </a:pPr>
            <a:r>
              <a:rPr lang="en-US" i="1" dirty="0" smtClean="0"/>
              <a:t>      semester </a:t>
            </a:r>
            <a:r>
              <a:rPr lang="en-US" b="1" i="1" dirty="0" err="1" smtClean="0"/>
              <a:t>varchar</a:t>
            </a:r>
            <a:r>
              <a:rPr lang="en-US" b="1" i="1" dirty="0" smtClean="0"/>
              <a:t> (6),</a:t>
            </a:r>
          </a:p>
          <a:p>
            <a:pPr>
              <a:buNone/>
            </a:pPr>
            <a:r>
              <a:rPr lang="en-US" i="1" dirty="0" smtClean="0"/>
              <a:t>      year </a:t>
            </a:r>
            <a:r>
              <a:rPr lang="en-US" b="1" i="1" dirty="0" smtClean="0"/>
              <a:t>numeric (4,0),</a:t>
            </a:r>
          </a:p>
          <a:p>
            <a:pPr>
              <a:buNone/>
            </a:pPr>
            <a:r>
              <a:rPr lang="en-US" i="1" dirty="0" smtClean="0"/>
              <a:t>      building </a:t>
            </a:r>
            <a:r>
              <a:rPr lang="en-US" b="1" i="1" dirty="0" err="1" smtClean="0"/>
              <a:t>varchar</a:t>
            </a:r>
            <a:r>
              <a:rPr lang="en-US" b="1" i="1" dirty="0" smtClean="0"/>
              <a:t> (15),</a:t>
            </a:r>
          </a:p>
          <a:p>
            <a:pPr>
              <a:buNone/>
            </a:pPr>
            <a:r>
              <a:rPr lang="en-US" i="1" dirty="0" smtClean="0"/>
              <a:t>      room number </a:t>
            </a:r>
            <a:r>
              <a:rPr lang="en-US" b="1" i="1" dirty="0" err="1" smtClean="0"/>
              <a:t>varchar</a:t>
            </a:r>
            <a:r>
              <a:rPr lang="en-US" b="1" i="1" dirty="0" smtClean="0"/>
              <a:t> (7),</a:t>
            </a:r>
          </a:p>
          <a:p>
            <a:pPr>
              <a:buNone/>
            </a:pPr>
            <a:r>
              <a:rPr lang="en-US" i="1" dirty="0" smtClean="0"/>
              <a:t>      time slot id </a:t>
            </a:r>
            <a:r>
              <a:rPr lang="en-US" b="1" i="1" dirty="0" err="1" smtClean="0"/>
              <a:t>varchar</a:t>
            </a:r>
            <a:r>
              <a:rPr lang="en-US" b="1" i="1" dirty="0" smtClean="0"/>
              <a:t> (4),</a:t>
            </a:r>
          </a:p>
          <a:p>
            <a:pPr>
              <a:buNone/>
            </a:pPr>
            <a:r>
              <a:rPr lang="en-US" b="1" dirty="0" smtClean="0"/>
              <a:t>      primary key (</a:t>
            </a:r>
            <a:r>
              <a:rPr lang="en-US" b="1" i="1" dirty="0" smtClean="0"/>
              <a:t>course id, sec id, semester, year),</a:t>
            </a:r>
          </a:p>
          <a:p>
            <a:pPr>
              <a:buNone/>
            </a:pPr>
            <a:r>
              <a:rPr lang="en-US" b="1" dirty="0" smtClean="0"/>
              <a:t>     check (</a:t>
            </a:r>
            <a:r>
              <a:rPr lang="en-US" b="1" i="1" dirty="0" smtClean="0"/>
              <a:t>semester in (’Fall’, ’Winter’, ’Spring’, ’Summer’)));</a:t>
            </a:r>
          </a:p>
          <a:p>
            <a:r>
              <a:rPr lang="en-US" dirty="0" smtClean="0"/>
              <a:t>Here, we use the </a:t>
            </a:r>
            <a:r>
              <a:rPr lang="en-US" b="1" dirty="0" smtClean="0"/>
              <a:t>check clause to simulate an enumerated type, by specifying that </a:t>
            </a:r>
            <a:r>
              <a:rPr lang="en-US" i="1" dirty="0" smtClean="0"/>
              <a:t> semester must be one of ’Fall’, ’Winter’, ’Spring’, or ’Summer’. Thus, the </a:t>
            </a:r>
            <a:r>
              <a:rPr lang="en-US" b="1" i="1" dirty="0" smtClean="0"/>
              <a:t>check </a:t>
            </a:r>
            <a:r>
              <a:rPr lang="en-US" dirty="0" smtClean="0"/>
              <a:t>clause permits attribute domains to be restricted in powerful ways that most programming-language type systems do not permit.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IN" sz="2800" dirty="0" smtClean="0"/>
              <a:t>Referential integrity</a:t>
            </a:r>
            <a:endParaRPr lang="en-US" sz="2800" dirty="0"/>
          </a:p>
        </p:txBody>
      </p:sp>
      <p:sp>
        <p:nvSpPr>
          <p:cNvPr id="3" name="Content Placeholder 2"/>
          <p:cNvSpPr>
            <a:spLocks noGrp="1"/>
          </p:cNvSpPr>
          <p:nvPr>
            <p:ph idx="1"/>
          </p:nvPr>
        </p:nvSpPr>
        <p:spPr>
          <a:xfrm>
            <a:off x="228600" y="762000"/>
            <a:ext cx="8458200" cy="5791200"/>
          </a:xfrm>
        </p:spPr>
        <p:txBody>
          <a:bodyPr>
            <a:normAutofit lnSpcReduction="10000"/>
          </a:bodyPr>
          <a:lstStyle/>
          <a:p>
            <a:pPr>
              <a:buNone/>
            </a:pPr>
            <a:r>
              <a:rPr lang="en-US" dirty="0" smtClean="0"/>
              <a:t>  </a:t>
            </a:r>
            <a:r>
              <a:rPr lang="en-US" dirty="0" smtClean="0">
                <a:sym typeface="Wingdings" pitchFamily="2" charset="2"/>
              </a:rPr>
              <a:t> </a:t>
            </a:r>
            <a:r>
              <a:rPr lang="en-US" sz="2800" dirty="0" smtClean="0"/>
              <a:t>Often, we wish to ensure that a value that </a:t>
            </a:r>
            <a:r>
              <a:rPr lang="en-US" sz="2800" dirty="0" err="1" smtClean="0"/>
              <a:t>ppears</a:t>
            </a:r>
            <a:r>
              <a:rPr lang="en-US" sz="2800" dirty="0" smtClean="0"/>
              <a:t> in one relation for a given set of attributes also appears for a certain set of attributes in another relation. This condition is called </a:t>
            </a:r>
            <a:r>
              <a:rPr lang="en-US" sz="2800" b="1" dirty="0" smtClean="0"/>
              <a:t>referential integrity.</a:t>
            </a:r>
          </a:p>
          <a:p>
            <a:pPr>
              <a:buNone/>
            </a:pPr>
            <a:r>
              <a:rPr lang="en-US" sz="2000" b="1" dirty="0" smtClean="0">
                <a:sym typeface="Wingdings" pitchFamily="2" charset="2"/>
              </a:rPr>
              <a:t></a:t>
            </a:r>
            <a:r>
              <a:rPr lang="en-US" sz="2000" b="1" dirty="0" smtClean="0"/>
              <a:t>create table </a:t>
            </a:r>
            <a:r>
              <a:rPr lang="en-US" sz="2000" b="1" i="1" dirty="0" smtClean="0"/>
              <a:t>department</a:t>
            </a:r>
          </a:p>
          <a:p>
            <a:pPr>
              <a:buNone/>
            </a:pPr>
            <a:r>
              <a:rPr lang="en-US" sz="2000" dirty="0" smtClean="0"/>
              <a:t>(</a:t>
            </a:r>
            <a:r>
              <a:rPr lang="en-US" sz="2000" i="1" dirty="0" smtClean="0"/>
              <a:t>dept name </a:t>
            </a:r>
            <a:r>
              <a:rPr lang="en-US" sz="2000" b="1" i="1" dirty="0" err="1" smtClean="0"/>
              <a:t>varchar</a:t>
            </a:r>
            <a:r>
              <a:rPr lang="en-US" sz="2000" b="1" i="1" dirty="0" smtClean="0"/>
              <a:t> (20),</a:t>
            </a:r>
          </a:p>
          <a:p>
            <a:pPr>
              <a:buNone/>
            </a:pPr>
            <a:r>
              <a:rPr lang="en-US" sz="2000" i="1" dirty="0" smtClean="0"/>
              <a:t>building </a:t>
            </a:r>
            <a:r>
              <a:rPr lang="en-US" sz="2000" b="1" i="1" dirty="0" err="1" smtClean="0"/>
              <a:t>varchar</a:t>
            </a:r>
            <a:r>
              <a:rPr lang="en-US" sz="2000" b="1" i="1" dirty="0" smtClean="0"/>
              <a:t> (15),</a:t>
            </a:r>
          </a:p>
          <a:p>
            <a:pPr>
              <a:buNone/>
            </a:pPr>
            <a:r>
              <a:rPr lang="en-US" sz="2000" i="1" dirty="0" smtClean="0"/>
              <a:t>budget </a:t>
            </a:r>
            <a:r>
              <a:rPr lang="en-US" sz="2000" b="1" i="1" dirty="0" smtClean="0"/>
              <a:t>numeric (12,2) check (budget &gt; 0),</a:t>
            </a:r>
          </a:p>
          <a:p>
            <a:pPr>
              <a:buNone/>
            </a:pPr>
            <a:r>
              <a:rPr lang="en-US" sz="2000" b="1" dirty="0" smtClean="0"/>
              <a:t>primary key (</a:t>
            </a:r>
            <a:r>
              <a:rPr lang="en-US" sz="2000" b="1" i="1" dirty="0" smtClean="0"/>
              <a:t>dept name))</a:t>
            </a:r>
          </a:p>
          <a:p>
            <a:pPr>
              <a:buNone/>
            </a:pPr>
            <a:r>
              <a:rPr lang="en-US" sz="2000" b="1" dirty="0" smtClean="0">
                <a:sym typeface="Wingdings" pitchFamily="2" charset="2"/>
              </a:rPr>
              <a:t></a:t>
            </a:r>
            <a:r>
              <a:rPr lang="en-US" sz="2000" b="1" dirty="0" smtClean="0"/>
              <a:t>create table </a:t>
            </a:r>
            <a:r>
              <a:rPr lang="en-US" sz="2000" b="1" i="1" dirty="0" smtClean="0"/>
              <a:t>instructor</a:t>
            </a:r>
          </a:p>
          <a:p>
            <a:pPr>
              <a:buNone/>
            </a:pPr>
            <a:r>
              <a:rPr lang="en-US" sz="2000" dirty="0" smtClean="0"/>
              <a:t>(</a:t>
            </a:r>
            <a:r>
              <a:rPr lang="en-US" sz="2000" i="1" dirty="0" smtClean="0"/>
              <a:t>ID </a:t>
            </a:r>
            <a:r>
              <a:rPr lang="en-US" sz="2000" b="1" i="1" dirty="0" err="1" smtClean="0"/>
              <a:t>varchar</a:t>
            </a:r>
            <a:r>
              <a:rPr lang="en-US" sz="2000" b="1" i="1" dirty="0" smtClean="0"/>
              <a:t> (5),</a:t>
            </a:r>
          </a:p>
          <a:p>
            <a:pPr>
              <a:buNone/>
            </a:pPr>
            <a:r>
              <a:rPr lang="en-US" sz="2000" i="1" dirty="0" smtClean="0"/>
              <a:t>name </a:t>
            </a:r>
            <a:r>
              <a:rPr lang="en-US" sz="2000" b="1" i="1" dirty="0" err="1" smtClean="0"/>
              <a:t>varchar</a:t>
            </a:r>
            <a:r>
              <a:rPr lang="en-US" sz="2000" b="1" i="1" dirty="0" smtClean="0"/>
              <a:t> (20), not null</a:t>
            </a:r>
          </a:p>
          <a:p>
            <a:pPr>
              <a:buNone/>
            </a:pPr>
            <a:r>
              <a:rPr lang="en-US" sz="2000" i="1" dirty="0" smtClean="0"/>
              <a:t>dept name </a:t>
            </a:r>
            <a:r>
              <a:rPr lang="en-US" sz="2000" b="1" i="1" dirty="0" err="1" smtClean="0"/>
              <a:t>varchar</a:t>
            </a:r>
            <a:r>
              <a:rPr lang="en-US" sz="2000" b="1" i="1" dirty="0" smtClean="0"/>
              <a:t> (20),</a:t>
            </a:r>
          </a:p>
          <a:p>
            <a:pPr>
              <a:buNone/>
            </a:pPr>
            <a:r>
              <a:rPr lang="en-US" sz="2000" i="1" dirty="0" smtClean="0"/>
              <a:t>salary </a:t>
            </a:r>
            <a:r>
              <a:rPr lang="en-US" sz="2000" b="1" i="1" dirty="0" smtClean="0"/>
              <a:t>numeric (8,2), check (salary &gt; 29000),</a:t>
            </a:r>
          </a:p>
          <a:p>
            <a:pPr>
              <a:buNone/>
            </a:pPr>
            <a:r>
              <a:rPr lang="en-US" sz="2000" b="1" dirty="0" smtClean="0"/>
              <a:t>primary key (</a:t>
            </a:r>
            <a:r>
              <a:rPr lang="en-US" sz="2000" b="1" i="1" dirty="0" smtClean="0"/>
              <a:t>ID),</a:t>
            </a:r>
          </a:p>
          <a:p>
            <a:pPr>
              <a:buNone/>
            </a:pPr>
            <a:r>
              <a:rPr lang="en-US" sz="2000" b="1" dirty="0" smtClean="0"/>
              <a:t>foreign key (</a:t>
            </a:r>
            <a:r>
              <a:rPr lang="en-US" sz="2000" b="1" i="1" dirty="0" smtClean="0"/>
              <a:t>dept name) references department)</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solidFill>
                  <a:srgbClr val="00B0F0"/>
                </a:solidFill>
              </a:rPr>
              <a:t>SQL Data Types and Schemas</a:t>
            </a:r>
            <a:endParaRPr lang="en-US" dirty="0">
              <a:solidFill>
                <a:srgbClr val="00B0F0"/>
              </a:solidFill>
            </a:endParaRPr>
          </a:p>
        </p:txBody>
      </p:sp>
      <p:sp>
        <p:nvSpPr>
          <p:cNvPr id="3" name="Content Placeholder 2"/>
          <p:cNvSpPr>
            <a:spLocks noGrp="1"/>
          </p:cNvSpPr>
          <p:nvPr>
            <p:ph idx="1"/>
          </p:nvPr>
        </p:nvSpPr>
        <p:spPr>
          <a:xfrm>
            <a:off x="457200" y="838200"/>
            <a:ext cx="8229600" cy="5715000"/>
          </a:xfrm>
        </p:spPr>
        <p:txBody>
          <a:bodyPr>
            <a:normAutofit fontScale="62500" lnSpcReduction="20000"/>
          </a:bodyPr>
          <a:lstStyle/>
          <a:p>
            <a:pPr>
              <a:buNone/>
            </a:pPr>
            <a:r>
              <a:rPr lang="en-US" b="1" dirty="0" smtClean="0"/>
              <a:t>Date and Time Types in SQL</a:t>
            </a:r>
          </a:p>
          <a:p>
            <a:pPr>
              <a:buNone/>
            </a:pPr>
            <a:r>
              <a:rPr lang="en-US" dirty="0" smtClean="0"/>
              <a:t>In addition to the basic data types we introduced in Section 3.2, the SQL standard supports several data types relating to dates and times:</a:t>
            </a:r>
          </a:p>
          <a:p>
            <a:pPr>
              <a:buNone/>
            </a:pPr>
            <a:r>
              <a:rPr lang="en-US" dirty="0" smtClean="0"/>
              <a:t>• </a:t>
            </a:r>
            <a:r>
              <a:rPr lang="en-US" b="1" dirty="0" smtClean="0"/>
              <a:t>date: A calendar date containing a (four-digit) year, month, and day of the</a:t>
            </a:r>
          </a:p>
          <a:p>
            <a:pPr>
              <a:buNone/>
            </a:pPr>
            <a:r>
              <a:rPr lang="en-US" dirty="0" smtClean="0"/>
              <a:t>month.</a:t>
            </a:r>
          </a:p>
          <a:p>
            <a:pPr>
              <a:buNone/>
            </a:pPr>
            <a:r>
              <a:rPr lang="en-US" dirty="0" smtClean="0"/>
              <a:t>• </a:t>
            </a:r>
            <a:r>
              <a:rPr lang="en-US" b="1" dirty="0" smtClean="0"/>
              <a:t>time: The time of day, in hours, minutes, and seconds. A variant, time(</a:t>
            </a:r>
            <a:r>
              <a:rPr lang="en-US" b="1" i="1" dirty="0" smtClean="0"/>
              <a:t>p),</a:t>
            </a:r>
          </a:p>
          <a:p>
            <a:pPr>
              <a:buNone/>
            </a:pPr>
            <a:r>
              <a:rPr lang="en-US" dirty="0" smtClean="0"/>
              <a:t>can be used to specify the number of fractional digits for seconds (the default</a:t>
            </a:r>
          </a:p>
          <a:p>
            <a:pPr>
              <a:buNone/>
            </a:pPr>
            <a:r>
              <a:rPr lang="en-US" dirty="0" smtClean="0"/>
              <a:t>being 0). It is also possible to store time-zone information along with the time</a:t>
            </a:r>
          </a:p>
          <a:p>
            <a:pPr>
              <a:buNone/>
            </a:pPr>
            <a:r>
              <a:rPr lang="en-US" dirty="0" smtClean="0"/>
              <a:t>by specifying </a:t>
            </a:r>
            <a:r>
              <a:rPr lang="en-US" b="1" dirty="0" smtClean="0"/>
              <a:t>time with </a:t>
            </a:r>
            <a:r>
              <a:rPr lang="en-US" b="1" dirty="0" err="1" smtClean="0"/>
              <a:t>timezone</a:t>
            </a:r>
            <a:r>
              <a:rPr lang="en-US" b="1" dirty="0" smtClean="0"/>
              <a:t>.</a:t>
            </a:r>
          </a:p>
          <a:p>
            <a:pPr>
              <a:buNone/>
            </a:pPr>
            <a:r>
              <a:rPr lang="en-US" dirty="0" smtClean="0"/>
              <a:t>• </a:t>
            </a:r>
            <a:r>
              <a:rPr lang="en-US" b="1" dirty="0" smtClean="0"/>
              <a:t>timestamp: A combination of date and time. A variant, timestamp(</a:t>
            </a:r>
            <a:r>
              <a:rPr lang="en-US" b="1" i="1" dirty="0" smtClean="0"/>
              <a:t>p), can be </a:t>
            </a:r>
            <a:r>
              <a:rPr lang="en-US" dirty="0" smtClean="0"/>
              <a:t>used to specify the number of fractional digits for seconds (the default here being 6). Time-zone information is also stored if </a:t>
            </a:r>
            <a:r>
              <a:rPr lang="en-US" b="1" dirty="0" smtClean="0"/>
              <a:t>with </a:t>
            </a:r>
            <a:r>
              <a:rPr lang="en-US" b="1" dirty="0" err="1" smtClean="0"/>
              <a:t>timezone</a:t>
            </a:r>
            <a:r>
              <a:rPr lang="en-US" b="1" dirty="0" smtClean="0"/>
              <a:t> is specified. </a:t>
            </a:r>
          </a:p>
          <a:p>
            <a:pPr>
              <a:buNone/>
            </a:pPr>
            <a:endParaRPr lang="en-US" b="1" dirty="0" smtClean="0"/>
          </a:p>
          <a:p>
            <a:pPr>
              <a:buNone/>
            </a:pPr>
            <a:r>
              <a:rPr lang="en-US" dirty="0" smtClean="0"/>
              <a:t>Date and time values can be specified like this:</a:t>
            </a:r>
          </a:p>
          <a:p>
            <a:pPr>
              <a:buNone/>
            </a:pPr>
            <a:r>
              <a:rPr lang="en-US" b="1" dirty="0" smtClean="0"/>
              <a:t>date ’2001-04-25’</a:t>
            </a:r>
          </a:p>
          <a:p>
            <a:pPr>
              <a:buNone/>
            </a:pPr>
            <a:r>
              <a:rPr lang="en-US" b="1" dirty="0" smtClean="0"/>
              <a:t>time ’09:30:00’</a:t>
            </a:r>
          </a:p>
          <a:p>
            <a:pPr>
              <a:buNone/>
            </a:pPr>
            <a:r>
              <a:rPr lang="en-US" b="1" dirty="0" smtClean="0"/>
              <a:t>timestamp ’2001-04-25 10:29:01.45’</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IN" dirty="0" smtClean="0"/>
              <a:t>Default Value</a:t>
            </a:r>
            <a:endParaRPr lang="en-US" dirty="0"/>
          </a:p>
        </p:txBody>
      </p:sp>
      <p:sp>
        <p:nvSpPr>
          <p:cNvPr id="3" name="Content Placeholder 2"/>
          <p:cNvSpPr>
            <a:spLocks noGrp="1"/>
          </p:cNvSpPr>
          <p:nvPr>
            <p:ph idx="1"/>
          </p:nvPr>
        </p:nvSpPr>
        <p:spPr>
          <a:xfrm>
            <a:off x="228600" y="838200"/>
            <a:ext cx="8458200" cy="5791200"/>
          </a:xfrm>
        </p:spPr>
        <p:txBody>
          <a:bodyPr>
            <a:normAutofit fontScale="77500" lnSpcReduction="20000"/>
          </a:bodyPr>
          <a:lstStyle/>
          <a:p>
            <a:pPr>
              <a:buNone/>
            </a:pPr>
            <a:r>
              <a:rPr lang="en-US" dirty="0" smtClean="0"/>
              <a:t>SQL allows a default value to be specified for an attribute as illustrated by the following create table statement:</a:t>
            </a:r>
          </a:p>
          <a:p>
            <a:pPr>
              <a:buNone/>
            </a:pPr>
            <a:r>
              <a:rPr lang="en-US" b="1" dirty="0" smtClean="0"/>
              <a:t>create table </a:t>
            </a:r>
            <a:r>
              <a:rPr lang="en-US" b="1" i="1" dirty="0" smtClean="0"/>
              <a:t>student</a:t>
            </a:r>
          </a:p>
          <a:p>
            <a:pPr>
              <a:buNone/>
            </a:pPr>
            <a:r>
              <a:rPr lang="en-US" dirty="0" smtClean="0"/>
              <a:t>(</a:t>
            </a:r>
            <a:r>
              <a:rPr lang="en-US" i="1" dirty="0" smtClean="0"/>
              <a:t>ID </a:t>
            </a:r>
            <a:r>
              <a:rPr lang="en-US" b="1" i="1" dirty="0" err="1" smtClean="0"/>
              <a:t>varchar</a:t>
            </a:r>
            <a:r>
              <a:rPr lang="en-US" b="1" i="1" dirty="0" smtClean="0"/>
              <a:t> (5),</a:t>
            </a:r>
          </a:p>
          <a:p>
            <a:pPr>
              <a:buNone/>
            </a:pPr>
            <a:r>
              <a:rPr lang="en-US" i="1" dirty="0" smtClean="0"/>
              <a:t>name </a:t>
            </a:r>
            <a:r>
              <a:rPr lang="en-US" b="1" i="1" dirty="0" err="1" smtClean="0"/>
              <a:t>varchar</a:t>
            </a:r>
            <a:r>
              <a:rPr lang="en-US" b="1" i="1" dirty="0" smtClean="0"/>
              <a:t> (20) not null,</a:t>
            </a:r>
          </a:p>
          <a:p>
            <a:pPr>
              <a:buNone/>
            </a:pPr>
            <a:r>
              <a:rPr lang="en-US" i="1" dirty="0" smtClean="0"/>
              <a:t>dept name </a:t>
            </a:r>
            <a:r>
              <a:rPr lang="en-US" b="1" i="1" dirty="0" err="1" smtClean="0"/>
              <a:t>varchar</a:t>
            </a:r>
            <a:r>
              <a:rPr lang="en-US" b="1" i="1" dirty="0" smtClean="0"/>
              <a:t> (20),</a:t>
            </a:r>
          </a:p>
          <a:p>
            <a:pPr>
              <a:buNone/>
            </a:pPr>
            <a:r>
              <a:rPr lang="en-US" i="1" dirty="0" smtClean="0"/>
              <a:t>tot </a:t>
            </a:r>
            <a:r>
              <a:rPr lang="en-US" i="1" dirty="0" err="1" smtClean="0"/>
              <a:t>cred</a:t>
            </a:r>
            <a:r>
              <a:rPr lang="en-US" i="1" dirty="0" smtClean="0"/>
              <a:t> </a:t>
            </a:r>
            <a:r>
              <a:rPr lang="en-US" b="1" i="1" dirty="0" smtClean="0"/>
              <a:t>numeric (3,0) default 0,</a:t>
            </a:r>
          </a:p>
          <a:p>
            <a:pPr>
              <a:buNone/>
            </a:pPr>
            <a:r>
              <a:rPr lang="en-US" b="1" dirty="0" smtClean="0"/>
              <a:t>primary key (</a:t>
            </a:r>
            <a:r>
              <a:rPr lang="en-US" b="1" i="1" dirty="0" smtClean="0"/>
              <a:t>ID));</a:t>
            </a:r>
          </a:p>
          <a:p>
            <a:pPr>
              <a:buNone/>
            </a:pPr>
            <a:r>
              <a:rPr lang="en-US" dirty="0" smtClean="0"/>
              <a:t>The default value of the </a:t>
            </a:r>
            <a:r>
              <a:rPr lang="en-US" i="1" dirty="0" smtClean="0"/>
              <a:t>tot </a:t>
            </a:r>
            <a:r>
              <a:rPr lang="en-US" i="1" dirty="0" err="1" smtClean="0"/>
              <a:t>cred</a:t>
            </a:r>
            <a:r>
              <a:rPr lang="en-US" i="1" dirty="0" smtClean="0"/>
              <a:t> attribute is declared to be 0. As a result, when a </a:t>
            </a:r>
            <a:r>
              <a:rPr lang="en-US" dirty="0" err="1" smtClean="0"/>
              <a:t>tuple</a:t>
            </a:r>
            <a:r>
              <a:rPr lang="en-US" dirty="0" smtClean="0"/>
              <a:t> is inserted into the </a:t>
            </a:r>
            <a:r>
              <a:rPr lang="en-US" i="1" dirty="0" smtClean="0"/>
              <a:t>student relation, if no value is provided for the tot </a:t>
            </a:r>
            <a:r>
              <a:rPr lang="en-US" i="1" dirty="0" err="1" smtClean="0"/>
              <a:t>cred</a:t>
            </a:r>
            <a:r>
              <a:rPr lang="en-US" i="1" dirty="0" smtClean="0"/>
              <a:t> </a:t>
            </a:r>
            <a:r>
              <a:rPr lang="en-US" dirty="0" smtClean="0"/>
              <a:t>attribute, its value is set to 0. The following insert statement illustrates how an</a:t>
            </a:r>
          </a:p>
          <a:p>
            <a:pPr>
              <a:buNone/>
            </a:pPr>
            <a:r>
              <a:rPr lang="en-US" dirty="0" smtClean="0"/>
              <a:t>insertion can omit the value for the </a:t>
            </a:r>
            <a:r>
              <a:rPr lang="en-US" i="1" dirty="0" smtClean="0"/>
              <a:t>tot </a:t>
            </a:r>
            <a:r>
              <a:rPr lang="en-US" i="1" dirty="0" err="1" smtClean="0"/>
              <a:t>cred</a:t>
            </a:r>
            <a:r>
              <a:rPr lang="en-US" i="1" dirty="0" smtClean="0"/>
              <a:t> attribute.</a:t>
            </a:r>
          </a:p>
          <a:p>
            <a:pPr>
              <a:buNone/>
            </a:pPr>
            <a:r>
              <a:rPr lang="en-US" b="1" dirty="0" smtClean="0"/>
              <a:t>insert into </a:t>
            </a:r>
            <a:r>
              <a:rPr lang="en-US" b="1" i="1" dirty="0" smtClean="0"/>
              <a:t>student(ID, name, dept name)</a:t>
            </a:r>
          </a:p>
          <a:p>
            <a:pPr>
              <a:buNone/>
            </a:pPr>
            <a:r>
              <a:rPr lang="fr-FR" b="1" dirty="0" smtClean="0"/>
              <a:t>values (’12789’, ’Newman’, ’</a:t>
            </a:r>
            <a:r>
              <a:rPr lang="fr-FR" b="1" dirty="0" err="1" smtClean="0"/>
              <a:t>Comp</a:t>
            </a:r>
            <a:r>
              <a:rPr lang="fr-FR" b="1" dirty="0" smtClean="0"/>
              <a:t>. </a:t>
            </a:r>
            <a:r>
              <a:rPr lang="fr-FR" b="1" dirty="0" err="1" smtClean="0"/>
              <a:t>Sci</a:t>
            </a:r>
            <a:r>
              <a:rPr lang="fr-FR" b="1"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1804</Words>
  <Application>Microsoft Office PowerPoint</Application>
  <PresentationFormat>On-screen Show (4:3)</PresentationFormat>
  <Paragraphs>130</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Transactions</vt:lpstr>
      <vt:lpstr>Slide 2</vt:lpstr>
      <vt:lpstr>Integrity Constraints</vt:lpstr>
      <vt:lpstr>Slide 4</vt:lpstr>
      <vt:lpstr>Slide 5</vt:lpstr>
      <vt:lpstr>Slide 6</vt:lpstr>
      <vt:lpstr>Referential integrity</vt:lpstr>
      <vt:lpstr>SQL Data Types and Schemas</vt:lpstr>
      <vt:lpstr>Default Value</vt:lpstr>
      <vt:lpstr>Slide 10</vt:lpstr>
      <vt:lpstr>Slide 11</vt:lpstr>
      <vt:lpstr>Authorization</vt:lpstr>
      <vt:lpstr>Granting and Revoking of Privileges</vt:lpstr>
      <vt:lpstr>Roles</vt:lpstr>
      <vt:lpstr>Authorizations on Schema</vt:lpstr>
      <vt:lpstr>Transfer of Privileges</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Transactions</dc:title>
  <dc:creator>KrupaSagar</dc:creator>
  <cp:lastModifiedBy>Krupa Sagar</cp:lastModifiedBy>
  <cp:revision>27</cp:revision>
  <dcterms:created xsi:type="dcterms:W3CDTF">2006-08-16T00:00:00Z</dcterms:created>
  <dcterms:modified xsi:type="dcterms:W3CDTF">2020-11-06T01:07:57Z</dcterms:modified>
</cp:coreProperties>
</file>