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64" r:id="rId4"/>
    <p:sldId id="272" r:id="rId5"/>
    <p:sldId id="263" r:id="rId6"/>
    <p:sldId id="273" r:id="rId7"/>
    <p:sldId id="262" r:id="rId8"/>
    <p:sldId id="282" r:id="rId9"/>
    <p:sldId id="261" r:id="rId10"/>
    <p:sldId id="260" r:id="rId11"/>
    <p:sldId id="259" r:id="rId12"/>
    <p:sldId id="266" r:id="rId13"/>
    <p:sldId id="275" r:id="rId14"/>
    <p:sldId id="274" r:id="rId15"/>
    <p:sldId id="283" r:id="rId16"/>
    <p:sldId id="267" r:id="rId17"/>
    <p:sldId id="278" r:id="rId18"/>
    <p:sldId id="276" r:id="rId19"/>
    <p:sldId id="277" r:id="rId20"/>
    <p:sldId id="284" r:id="rId21"/>
    <p:sldId id="268" r:id="rId22"/>
    <p:sldId id="285" r:id="rId23"/>
    <p:sldId id="269" r:id="rId24"/>
    <p:sldId id="281" r:id="rId25"/>
    <p:sldId id="280" r:id="rId26"/>
    <p:sldId id="286" r:id="rId27"/>
    <p:sldId id="287" r:id="rId28"/>
    <p:sldId id="270" r:id="rId29"/>
    <p:sldId id="271" r:id="rId30"/>
    <p:sldId id="26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1094" y="21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07-04-2023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07-04-2023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ieeexplore.ieee.org/xpl/tocresult.jsp?isnumber=7539715&amp;punumber=97" TargetMode="External"/><Relationship Id="rId2" Type="http://schemas.openxmlformats.org/officeDocument/2006/relationships/hyperlink" Target="https://ieeexplore.ieee.org/xpl/RecentIssue.jsp?punumber=97" TargetMode="External"/><Relationship Id="rId1" Type="http://schemas.openxmlformats.org/officeDocument/2006/relationships/slideLayout" Target="../slideLayouts/slideLayout2.xml"/><Relationship Id="rId4" Type="http://schemas.openxmlformats.org/officeDocument/2006/relationships/hyperlink" Target="https://doi.org/10.1109/LSP.2016.260334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955220" y="2448779"/>
            <a:ext cx="7396843" cy="1384995"/>
          </a:xfrm>
          <a:prstGeom prst="rect">
            <a:avLst/>
          </a:prstGeom>
          <a:noFill/>
        </p:spPr>
        <p:txBody>
          <a:bodyPr wrap="square" rtlCol="0">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FACE DETECTION AND RECOGNITION FOR CRIMINAL IDENTIFICATION SYSTEM</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628650" y="5463912"/>
            <a:ext cx="4359729" cy="646331"/>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Guide Name </a:t>
            </a:r>
          </a:p>
          <a:p>
            <a:r>
              <a:rPr lang="en-US" b="1" dirty="0" err="1">
                <a:latin typeface="Times New Roman" panose="02020603050405020304" pitchFamily="18" charset="0"/>
                <a:cs typeface="Times New Roman" panose="02020603050405020304" pitchFamily="18" charset="0"/>
              </a:rPr>
              <a:t>Mrs.V.SATHYA</a:t>
            </a:r>
            <a:r>
              <a:rPr lang="en-US" b="1" dirty="0">
                <a:latin typeface="Times New Roman" panose="02020603050405020304" pitchFamily="18" charset="0"/>
                <a:cs typeface="Times New Roman" panose="02020603050405020304" pitchFamily="18" charset="0"/>
              </a:rPr>
              <a:t> PREIYA, M.E., (Ph.D.)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922814" y="3538551"/>
            <a:ext cx="4278086" cy="1477328"/>
          </a:xfrm>
          <a:prstGeom prst="rect">
            <a:avLst/>
          </a:prstGeom>
          <a:noFill/>
        </p:spPr>
        <p:txBody>
          <a:bodyPr wrap="square" rtlCol="0">
            <a:spAutoFit/>
          </a:bodyPr>
          <a:lstStyle/>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SRIDHAYAA A S  (211419104324)</a:t>
            </a:r>
          </a:p>
          <a:p>
            <a:r>
              <a:rPr lang="en-US" b="1" dirty="0">
                <a:latin typeface="Times New Roman" panose="02020603050405020304" pitchFamily="18" charset="0"/>
                <a:cs typeface="Times New Roman" panose="02020603050405020304" pitchFamily="18" charset="0"/>
              </a:rPr>
              <a:t>ISWARYA G		(211419104501)</a:t>
            </a:r>
          </a:p>
          <a:p>
            <a:r>
              <a:rPr lang="en-US" b="1" dirty="0">
                <a:latin typeface="Times New Roman" panose="02020603050405020304" pitchFamily="18" charset="0"/>
                <a:cs typeface="Times New Roman" panose="02020603050405020304" pitchFamily="18" charset="0"/>
              </a:rPr>
              <a:t>RAMYA P          	(211419104322)</a:t>
            </a:r>
          </a:p>
        </p:txBody>
      </p:sp>
      <p:sp>
        <p:nvSpPr>
          <p:cNvPr id="3" name="TextBox 2">
            <a:extLst>
              <a:ext uri="{FF2B5EF4-FFF2-40B4-BE49-F238E27FC236}">
                <a16:creationId xmlns:a16="http://schemas.microsoft.com/office/drawing/2014/main" id="{8DA7E15F-5577-E472-5EEB-C46481EAA666}"/>
              </a:ext>
            </a:extLst>
          </p:cNvPr>
          <p:cNvSpPr txBox="1"/>
          <p:nvPr/>
        </p:nvSpPr>
        <p:spPr>
          <a:xfrm>
            <a:off x="5204478" y="5452962"/>
            <a:ext cx="3685521" cy="646331"/>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Coordinator</a:t>
            </a:r>
          </a:p>
          <a:p>
            <a:r>
              <a:rPr lang="en-IN" b="1" dirty="0" err="1">
                <a:latin typeface="Times New Roman" panose="02020603050405020304" pitchFamily="18" charset="0"/>
                <a:cs typeface="Times New Roman" panose="02020603050405020304" pitchFamily="18" charset="0"/>
              </a:rPr>
              <a:t>Dr.K.VALARMATHI</a:t>
            </a:r>
            <a:r>
              <a:rPr lang="en-IN" b="1" dirty="0">
                <a:latin typeface="Times New Roman" panose="02020603050405020304" pitchFamily="18" charset="0"/>
                <a:cs typeface="Times New Roman" panose="02020603050405020304" pitchFamily="18" charset="0"/>
              </a:rPr>
              <a:t>, M.E., Ph.D. </a:t>
            </a: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07-04-2023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0" y="365126"/>
            <a:ext cx="9144000" cy="1281111"/>
          </a:xfrm>
        </p:spPr>
        <p:txBody>
          <a:bodyPr>
            <a:noAutofit/>
          </a:bodyPr>
          <a:lstStyle/>
          <a:p>
            <a:pPr algn="ctr"/>
            <a:r>
              <a:rPr lang="en-US" sz="4800" b="1" dirty="0">
                <a:solidFill>
                  <a:srgbClr val="7030A0"/>
                </a:solidFill>
                <a:latin typeface="Times New Roman" panose="02020603050405020304" pitchFamily="18" charset="0"/>
                <a:cs typeface="Times New Roman" panose="02020603050405020304" pitchFamily="18" charset="0"/>
              </a:rPr>
              <a:t>SOFTWARE / HARDWARE USED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6C3A31F3-BE10-9F52-DFE7-C8A69BC3076F}"/>
              </a:ext>
            </a:extLst>
          </p:cNvPr>
          <p:cNvSpPr>
            <a:spLocks noGrp="1"/>
          </p:cNvSpPr>
          <p:nvPr>
            <p:ph sz="half" idx="1"/>
          </p:nvPr>
        </p:nvSpPr>
        <p:spPr>
          <a:xfrm>
            <a:off x="416379" y="1825625"/>
            <a:ext cx="4098471" cy="4351338"/>
          </a:xfrm>
        </p:spPr>
        <p:txBody>
          <a:bodyPr>
            <a:normAutofit/>
          </a:bodyPr>
          <a:lstStyle/>
          <a:p>
            <a:pPr marL="0" lvl="0" indent="0">
              <a:lnSpc>
                <a:spcPct val="115000"/>
              </a:lnSpc>
              <a:spcAft>
                <a:spcPts val="1000"/>
              </a:spcAft>
              <a:buNone/>
              <a:tabLst>
                <a:tab pos="457200" algn="l"/>
              </a:tabLst>
            </a:pPr>
            <a:r>
              <a:rPr lang="en-US" sz="2000" b="1"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p>
          <a:p>
            <a:pPr algn="just">
              <a:lnSpc>
                <a:spcPct val="150000"/>
              </a:lnSpc>
              <a:spcAft>
                <a:spcPts val="1000"/>
              </a:spcAft>
              <a:buClr>
                <a:schemeClr val="tx1"/>
              </a:buClr>
              <a:buFont typeface="Wingdings" panose="05000000000000000000" pitchFamily="2" charset="2"/>
              <a:buChar char="Ø"/>
            </a:pPr>
            <a:r>
              <a:rPr lang="en-US" sz="2000"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Hard Disk  : 500GB and Above</a:t>
            </a:r>
            <a:endParaRPr lang="en-IN" sz="2000" dirty="0">
              <a:solidFill>
                <a:schemeClr val="tx1">
                  <a:alpha val="7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buClr>
                <a:schemeClr val="tx1"/>
              </a:buClr>
              <a:buFont typeface="Wingdings" panose="05000000000000000000" pitchFamily="2" charset="2"/>
              <a:buChar char="Ø"/>
            </a:pPr>
            <a:r>
              <a:rPr lang="en-US" sz="2000"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RAM         : 4GB and Above</a:t>
            </a:r>
            <a:endParaRPr lang="en-IN" sz="2000" dirty="0">
              <a:solidFill>
                <a:schemeClr val="tx1">
                  <a:alpha val="7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buClr>
                <a:schemeClr val="tx1"/>
              </a:buClr>
              <a:buFont typeface="Wingdings" panose="05000000000000000000" pitchFamily="2" charset="2"/>
              <a:buChar char="Ø"/>
            </a:pPr>
            <a:r>
              <a:rPr lang="en-US" sz="2000"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Processor  : I3 and Above</a:t>
            </a:r>
            <a:endParaRPr lang="en-IN" sz="2000" dirty="0">
              <a:solidFill>
                <a:schemeClr val="tx1">
                  <a:alpha val="7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buClr>
                <a:schemeClr val="tx1"/>
              </a:buClr>
              <a:buFont typeface="Wingdings" panose="05000000000000000000" pitchFamily="2" charset="2"/>
              <a:buChar char="Ø"/>
            </a:pPr>
            <a:r>
              <a:rPr lang="en-US" sz="2000"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Webcam – 1</a:t>
            </a:r>
          </a:p>
          <a:p>
            <a:pPr marL="0" indent="0">
              <a:buNone/>
            </a:pPr>
            <a:endParaRPr lang="en-IN" dirty="0"/>
          </a:p>
        </p:txBody>
      </p:sp>
      <p:sp>
        <p:nvSpPr>
          <p:cNvPr id="10" name="Content Placeholder 9">
            <a:extLst>
              <a:ext uri="{FF2B5EF4-FFF2-40B4-BE49-F238E27FC236}">
                <a16:creationId xmlns:a16="http://schemas.microsoft.com/office/drawing/2014/main" id="{B0780D98-36C2-7C49-6E12-166219380FA0}"/>
              </a:ext>
            </a:extLst>
          </p:cNvPr>
          <p:cNvSpPr>
            <a:spLocks noGrp="1"/>
          </p:cNvSpPr>
          <p:nvPr>
            <p:ph sz="half" idx="2"/>
          </p:nvPr>
        </p:nvSpPr>
        <p:spPr>
          <a:xfrm>
            <a:off x="4947557" y="1825625"/>
            <a:ext cx="3959679" cy="4351338"/>
          </a:xfrm>
        </p:spPr>
        <p:txBody>
          <a:bodyPr>
            <a:normAutofit/>
          </a:bodyPr>
          <a:lstStyle/>
          <a:p>
            <a:pPr marL="0" lvl="0" indent="0">
              <a:lnSpc>
                <a:spcPct val="115000"/>
              </a:lnSpc>
              <a:spcAft>
                <a:spcPts val="1000"/>
              </a:spcAft>
              <a:buNone/>
              <a:tabLst>
                <a:tab pos="457200" algn="l"/>
              </a:tabLst>
            </a:pPr>
            <a:r>
              <a:rPr lang="en-US" sz="2000" b="1"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2000" b="1" dirty="0">
              <a:solidFill>
                <a:schemeClr val="tx1">
                  <a:alpha val="7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Clr>
                <a:schemeClr val="tx1"/>
              </a:buClr>
              <a:buFont typeface="Wingdings" panose="05000000000000000000" pitchFamily="2" charset="2"/>
              <a:buChar char="Ø"/>
              <a:tabLst>
                <a:tab pos="457200" algn="l"/>
              </a:tabLst>
            </a:pPr>
            <a:r>
              <a:rPr lang="en-US" sz="2000"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10 (64 bit)</a:t>
            </a:r>
            <a:endParaRPr lang="en-IN" sz="2000" dirty="0">
              <a:solidFill>
                <a:schemeClr val="tx1">
                  <a:alpha val="7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Clr>
                <a:schemeClr val="tx1"/>
              </a:buClr>
              <a:buFont typeface="Wingdings" panose="05000000000000000000" pitchFamily="2" charset="2"/>
              <a:buChar char="Ø"/>
              <a:tabLst>
                <a:tab pos="457200" algn="l"/>
              </a:tabLst>
            </a:pPr>
            <a:r>
              <a:rPr lang="en-US" sz="2000"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Software : Python </a:t>
            </a:r>
            <a:endParaRPr lang="en-IN" sz="2000" dirty="0">
              <a:solidFill>
                <a:schemeClr val="tx1">
                  <a:alpha val="7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Clr>
                <a:schemeClr val="tx1"/>
              </a:buClr>
              <a:buFont typeface="Wingdings" panose="05000000000000000000" pitchFamily="2" charset="2"/>
              <a:buChar char="Ø"/>
              <a:tabLst>
                <a:tab pos="457200" algn="l"/>
              </a:tabLst>
            </a:pPr>
            <a:r>
              <a:rPr lang="en-US" sz="2000"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Tools 	     : Anaconda</a:t>
            </a:r>
            <a:endParaRPr lang="en-IN" sz="2000"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07-04-2023</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10</a:t>
            </a:fld>
            <a:endParaRPr lang="en-IN"/>
          </a:p>
        </p:txBody>
      </p:sp>
    </p:spTree>
    <p:extLst>
      <p:ext uri="{BB962C8B-B14F-4D97-AF65-F5344CB8AC3E}">
        <p14:creationId xmlns:p14="http://schemas.microsoft.com/office/powerpoint/2010/main" val="207026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28600" y="165991"/>
            <a:ext cx="8564336" cy="672512"/>
          </a:xfrm>
        </p:spPr>
        <p:txBody>
          <a:bodyPr>
            <a:noAutofit/>
          </a:bodyPr>
          <a:lstStyle/>
          <a:p>
            <a:r>
              <a:rPr lang="en-US" sz="4800" b="1" dirty="0">
                <a:solidFill>
                  <a:srgbClr val="7030A0"/>
                </a:solidFill>
                <a:latin typeface="Times New Roman" panose="02020603050405020304" pitchFamily="18" charset="0"/>
                <a:cs typeface="Times New Roman" panose="02020603050405020304" pitchFamily="18" charset="0"/>
              </a:rPr>
              <a:t>ARCHITECTURE DIAGRAM</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08-04-2023</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11</a:t>
            </a:fld>
            <a:endParaRPr lang="en-IN"/>
          </a:p>
        </p:txBody>
      </p:sp>
      <p:grpSp>
        <p:nvGrpSpPr>
          <p:cNvPr id="5" name="Canvas 1">
            <a:extLst>
              <a:ext uri="{FF2B5EF4-FFF2-40B4-BE49-F238E27FC236}">
                <a16:creationId xmlns:a16="http://schemas.microsoft.com/office/drawing/2014/main" id="{8C2D6439-4252-3D5F-B6BC-2A6C79EF9810}"/>
              </a:ext>
            </a:extLst>
          </p:cNvPr>
          <p:cNvGrpSpPr/>
          <p:nvPr/>
        </p:nvGrpSpPr>
        <p:grpSpPr>
          <a:xfrm>
            <a:off x="1526722" y="1079501"/>
            <a:ext cx="6172199" cy="5276850"/>
            <a:chOff x="0" y="0"/>
            <a:chExt cx="3893561" cy="7391400"/>
          </a:xfrm>
        </p:grpSpPr>
        <p:sp>
          <p:nvSpPr>
            <p:cNvPr id="6" name="Rectangle 5">
              <a:extLst>
                <a:ext uri="{FF2B5EF4-FFF2-40B4-BE49-F238E27FC236}">
                  <a16:creationId xmlns:a16="http://schemas.microsoft.com/office/drawing/2014/main" id="{83AC5C86-A827-5792-8FC2-7909C8E5B482}"/>
                </a:ext>
              </a:extLst>
            </p:cNvPr>
            <p:cNvSpPr/>
            <p:nvPr/>
          </p:nvSpPr>
          <p:spPr>
            <a:xfrm>
              <a:off x="0" y="0"/>
              <a:ext cx="3893185" cy="7391400"/>
            </a:xfrm>
            <a:prstGeom prst="rect">
              <a:avLst/>
            </a:prstGeom>
            <a:noFill/>
          </p:spPr>
        </p:sp>
        <p:pic>
          <p:nvPicPr>
            <p:cNvPr id="7" name="Picture 6">
              <a:extLst>
                <a:ext uri="{FF2B5EF4-FFF2-40B4-BE49-F238E27FC236}">
                  <a16:creationId xmlns:a16="http://schemas.microsoft.com/office/drawing/2014/main" id="{933B2E4A-0B5F-E681-9760-F6C6DF20B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283" t="7002" r="16582" b="14952"/>
            <a:stretch>
              <a:fillRect/>
            </a:stretch>
          </p:blipFill>
          <p:spPr bwMode="auto">
            <a:xfrm>
              <a:off x="397569" y="4"/>
              <a:ext cx="461455" cy="580232"/>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a:extLst>
                <a:ext uri="{FF2B5EF4-FFF2-40B4-BE49-F238E27FC236}">
                  <a16:creationId xmlns:a16="http://schemas.microsoft.com/office/drawing/2014/main" id="{4DD4B28D-B6E2-60BA-B8D2-56FBE23C2EFA}"/>
                </a:ext>
              </a:extLst>
            </p:cNvPr>
            <p:cNvSpPr txBox="1">
              <a:spLocks noChangeArrowheads="1"/>
            </p:cNvSpPr>
            <p:nvPr/>
          </p:nvSpPr>
          <p:spPr bwMode="auto">
            <a:xfrm>
              <a:off x="36000" y="614075"/>
              <a:ext cx="1170559" cy="2566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rPr>
                <a:t>Camera</a:t>
              </a:r>
              <a:endParaRPr lang="en-IN" sz="110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endParaRPr>
            </a:p>
          </p:txBody>
        </p:sp>
        <p:pic>
          <p:nvPicPr>
            <p:cNvPr id="9" name="Picture 8">
              <a:extLst>
                <a:ext uri="{FF2B5EF4-FFF2-40B4-BE49-F238E27FC236}">
                  <a16:creationId xmlns:a16="http://schemas.microsoft.com/office/drawing/2014/main" id="{E3320DE1-29E3-FC6A-DD8F-3F9FBA387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18" y="1519501"/>
              <a:ext cx="685165" cy="6850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7">
              <a:extLst>
                <a:ext uri="{FF2B5EF4-FFF2-40B4-BE49-F238E27FC236}">
                  <a16:creationId xmlns:a16="http://schemas.microsoft.com/office/drawing/2014/main" id="{D8D55DF9-B612-AA51-83B7-3433921FD41E}"/>
                </a:ext>
              </a:extLst>
            </p:cNvPr>
            <p:cNvSpPr txBox="1">
              <a:spLocks noChangeArrowheads="1"/>
            </p:cNvSpPr>
            <p:nvPr/>
          </p:nvSpPr>
          <p:spPr bwMode="auto">
            <a:xfrm>
              <a:off x="116899" y="2146779"/>
              <a:ext cx="1169734" cy="2583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rPr>
                <a:t>Pre-Processing</a:t>
              </a:r>
              <a:endParaRPr lang="en-IN" sz="110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endParaRPr>
            </a:p>
          </p:txBody>
        </p:sp>
        <p:pic>
          <p:nvPicPr>
            <p:cNvPr id="11" name="Picture 10">
              <a:extLst>
                <a:ext uri="{FF2B5EF4-FFF2-40B4-BE49-F238E27FC236}">
                  <a16:creationId xmlns:a16="http://schemas.microsoft.com/office/drawing/2014/main" id="{DF521765-C77B-0CC0-6086-8FF291C2E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378" y="4"/>
              <a:ext cx="661226" cy="6594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9">
              <a:extLst>
                <a:ext uri="{FF2B5EF4-FFF2-40B4-BE49-F238E27FC236}">
                  <a16:creationId xmlns:a16="http://schemas.microsoft.com/office/drawing/2014/main" id="{6C7766A7-E513-B089-554D-F46502FD457D}"/>
                </a:ext>
              </a:extLst>
            </p:cNvPr>
            <p:cNvSpPr txBox="1">
              <a:spLocks noChangeArrowheads="1"/>
            </p:cNvSpPr>
            <p:nvPr/>
          </p:nvSpPr>
          <p:spPr bwMode="auto">
            <a:xfrm>
              <a:off x="2558728" y="659471"/>
              <a:ext cx="1169734" cy="2566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rPr>
                <a:t>Image</a:t>
              </a:r>
              <a:endParaRPr lang="en-IN" sz="110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endParaRPr>
            </a:p>
          </p:txBody>
        </p:sp>
        <p:sp>
          <p:nvSpPr>
            <p:cNvPr id="13" name="Text Box 10">
              <a:extLst>
                <a:ext uri="{FF2B5EF4-FFF2-40B4-BE49-F238E27FC236}">
                  <a16:creationId xmlns:a16="http://schemas.microsoft.com/office/drawing/2014/main" id="{434C2CD1-28A8-A697-8995-3B7EDCBDDA05}"/>
                </a:ext>
              </a:extLst>
            </p:cNvPr>
            <p:cNvSpPr txBox="1">
              <a:spLocks noChangeArrowheads="1"/>
            </p:cNvSpPr>
            <p:nvPr/>
          </p:nvSpPr>
          <p:spPr bwMode="auto">
            <a:xfrm>
              <a:off x="2557902" y="2114590"/>
              <a:ext cx="1335659" cy="2583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rPr>
                <a:t>Feature Extraction</a:t>
              </a:r>
              <a:endParaRPr lang="en-IN" sz="110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endParaRPr>
            </a:p>
          </p:txBody>
        </p:sp>
        <p:sp>
          <p:nvSpPr>
            <p:cNvPr id="14" name="AutoShape 11">
              <a:extLst>
                <a:ext uri="{FF2B5EF4-FFF2-40B4-BE49-F238E27FC236}">
                  <a16:creationId xmlns:a16="http://schemas.microsoft.com/office/drawing/2014/main" id="{E272D18C-A4ED-AC4C-1EBD-C1E01C4865A8}"/>
                </a:ext>
              </a:extLst>
            </p:cNvPr>
            <p:cNvSpPr>
              <a:spLocks noChangeArrowheads="1"/>
            </p:cNvSpPr>
            <p:nvPr/>
          </p:nvSpPr>
          <p:spPr bwMode="auto">
            <a:xfrm>
              <a:off x="1206559" y="2953161"/>
              <a:ext cx="1491679" cy="323543"/>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dirty="0">
                  <a:effectLst/>
                  <a:latin typeface="Calibri" panose="020F0502020204030204" pitchFamily="34" charset="0"/>
                  <a:ea typeface="Times New Roman" panose="02020603050405020304" pitchFamily="18" charset="0"/>
                </a:rPr>
                <a:t>Algorithm</a:t>
              </a:r>
              <a:endParaRPr lang="en-IN" sz="1100" dirty="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dirty="0">
                  <a:effectLst/>
                  <a:latin typeface="Calibri" panose="020F0502020204030204" pitchFamily="34" charset="0"/>
                  <a:ea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endParaRPr>
            </a:p>
          </p:txBody>
        </p:sp>
        <p:pic>
          <p:nvPicPr>
            <p:cNvPr id="15" name="Picture 14">
              <a:extLst>
                <a:ext uri="{FF2B5EF4-FFF2-40B4-BE49-F238E27FC236}">
                  <a16:creationId xmlns:a16="http://schemas.microsoft.com/office/drawing/2014/main" id="{88B7C317-2447-8630-5700-B5C62F6899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576" t="14122" r="21411" b="31902"/>
            <a:stretch>
              <a:fillRect/>
            </a:stretch>
          </p:blipFill>
          <p:spPr bwMode="auto">
            <a:xfrm>
              <a:off x="615501" y="4230001"/>
              <a:ext cx="720662" cy="7254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13">
              <a:extLst>
                <a:ext uri="{FF2B5EF4-FFF2-40B4-BE49-F238E27FC236}">
                  <a16:creationId xmlns:a16="http://schemas.microsoft.com/office/drawing/2014/main" id="{66A747A7-63F4-5739-EE8F-BA8516FB651F}"/>
                </a:ext>
              </a:extLst>
            </p:cNvPr>
            <p:cNvSpPr txBox="1">
              <a:spLocks noChangeArrowheads="1"/>
            </p:cNvSpPr>
            <p:nvPr/>
          </p:nvSpPr>
          <p:spPr bwMode="auto">
            <a:xfrm>
              <a:off x="2471225" y="4955497"/>
              <a:ext cx="1170559" cy="2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rPr>
                <a:t>Non-Criminal</a:t>
              </a:r>
              <a:endParaRPr lang="en-IN" sz="110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endParaRPr>
            </a:p>
          </p:txBody>
        </p:sp>
        <p:pic>
          <p:nvPicPr>
            <p:cNvPr id="17" name="Picture 16">
              <a:extLst>
                <a:ext uri="{FF2B5EF4-FFF2-40B4-BE49-F238E27FC236}">
                  <a16:creationId xmlns:a16="http://schemas.microsoft.com/office/drawing/2014/main" id="{3D6FF5A4-10D0-C233-38E2-9D662474F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8895" y="4230001"/>
              <a:ext cx="744601" cy="74613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15">
              <a:extLst>
                <a:ext uri="{FF2B5EF4-FFF2-40B4-BE49-F238E27FC236}">
                  <a16:creationId xmlns:a16="http://schemas.microsoft.com/office/drawing/2014/main" id="{C092BE88-74C0-0FCF-C33B-032A4364A637}"/>
                </a:ext>
              </a:extLst>
            </p:cNvPr>
            <p:cNvSpPr txBox="1">
              <a:spLocks noChangeArrowheads="1"/>
            </p:cNvSpPr>
            <p:nvPr/>
          </p:nvSpPr>
          <p:spPr bwMode="auto">
            <a:xfrm>
              <a:off x="273744" y="4976131"/>
              <a:ext cx="1169734" cy="257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rPr>
                <a:t>Criminal</a:t>
              </a:r>
              <a:endParaRPr lang="en-IN" sz="110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endParaRPr>
            </a:p>
          </p:txBody>
        </p:sp>
        <p:sp>
          <p:nvSpPr>
            <p:cNvPr id="19" name="Oval 18">
              <a:extLst>
                <a:ext uri="{FF2B5EF4-FFF2-40B4-BE49-F238E27FC236}">
                  <a16:creationId xmlns:a16="http://schemas.microsoft.com/office/drawing/2014/main" id="{B5510A9D-ACD8-0FF7-0F96-51B92EDBB8D8}"/>
                </a:ext>
              </a:extLst>
            </p:cNvPr>
            <p:cNvSpPr>
              <a:spLocks noChangeArrowheads="1"/>
            </p:cNvSpPr>
            <p:nvPr/>
          </p:nvSpPr>
          <p:spPr bwMode="auto">
            <a:xfrm>
              <a:off x="1481450" y="5429257"/>
              <a:ext cx="1077278" cy="40195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rPr>
                <a:t>Firebase</a:t>
              </a:r>
              <a:endParaRPr lang="en-IN" sz="110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endParaRPr>
            </a:p>
          </p:txBody>
        </p:sp>
        <p:pic>
          <p:nvPicPr>
            <p:cNvPr id="20" name="Picture 19">
              <a:extLst>
                <a:ext uri="{FF2B5EF4-FFF2-40B4-BE49-F238E27FC236}">
                  <a16:creationId xmlns:a16="http://schemas.microsoft.com/office/drawing/2014/main" id="{F17045D6-B0CF-8E5A-FF1C-B493241B66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3699" r="16313"/>
            <a:stretch>
              <a:fillRect/>
            </a:stretch>
          </p:blipFill>
          <p:spPr bwMode="auto">
            <a:xfrm>
              <a:off x="1840543" y="6361920"/>
              <a:ext cx="357442" cy="605818"/>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8">
              <a:extLst>
                <a:ext uri="{FF2B5EF4-FFF2-40B4-BE49-F238E27FC236}">
                  <a16:creationId xmlns:a16="http://schemas.microsoft.com/office/drawing/2014/main" id="{7C82B820-BE09-20F5-49E9-C246783D00C4}"/>
                </a:ext>
              </a:extLst>
            </p:cNvPr>
            <p:cNvSpPr txBox="1">
              <a:spLocks noChangeArrowheads="1"/>
            </p:cNvSpPr>
            <p:nvPr/>
          </p:nvSpPr>
          <p:spPr bwMode="auto">
            <a:xfrm>
              <a:off x="1286632" y="6967738"/>
              <a:ext cx="1519746" cy="3829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dirty="0">
                  <a:effectLst/>
                  <a:latin typeface="Calibri" panose="020F0502020204030204" pitchFamily="34" charset="0"/>
                  <a:ea typeface="Times New Roman" panose="02020603050405020304" pitchFamily="18" charset="0"/>
                </a:rPr>
                <a:t>Android Notification</a:t>
              </a:r>
              <a:endParaRPr lang="en-IN" sz="1100" dirty="0">
                <a:effectLst/>
                <a:latin typeface="Calibri" panose="020F0502020204030204" pitchFamily="34" charset="0"/>
                <a:ea typeface="Times New Roman" panose="02020603050405020304" pitchFamily="18" charset="0"/>
              </a:endParaRPr>
            </a:p>
            <a:p>
              <a:pPr>
                <a:lnSpc>
                  <a:spcPct val="115000"/>
                </a:lnSpc>
                <a:spcAft>
                  <a:spcPts val="1000"/>
                </a:spcAft>
              </a:pPr>
              <a:r>
                <a:rPr lang="en-US" sz="1100" dirty="0">
                  <a:effectLst/>
                  <a:latin typeface="Calibri" panose="020F0502020204030204" pitchFamily="34" charset="0"/>
                  <a:ea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endParaRPr>
            </a:p>
          </p:txBody>
        </p:sp>
        <p:cxnSp>
          <p:nvCxnSpPr>
            <p:cNvPr id="22" name="AutoShape 19">
              <a:extLst>
                <a:ext uri="{FF2B5EF4-FFF2-40B4-BE49-F238E27FC236}">
                  <a16:creationId xmlns:a16="http://schemas.microsoft.com/office/drawing/2014/main" id="{5A7627DA-C5FB-B127-C5AE-5C39892A0C4F}"/>
                </a:ext>
              </a:extLst>
            </p:cNvPr>
            <p:cNvCxnSpPr>
              <a:cxnSpLocks noChangeShapeType="1"/>
            </p:cNvCxnSpPr>
            <p:nvPr/>
          </p:nvCxnSpPr>
          <p:spPr bwMode="auto">
            <a:xfrm>
              <a:off x="615501" y="922762"/>
              <a:ext cx="826" cy="4696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20">
              <a:extLst>
                <a:ext uri="{FF2B5EF4-FFF2-40B4-BE49-F238E27FC236}">
                  <a16:creationId xmlns:a16="http://schemas.microsoft.com/office/drawing/2014/main" id="{82E9F7A7-9A17-6805-EAB7-69DDA1516130}"/>
                </a:ext>
              </a:extLst>
            </p:cNvPr>
            <p:cNvCxnSpPr>
              <a:cxnSpLocks noChangeShapeType="1"/>
              <a:stCxn id="12" idx="2"/>
            </p:cNvCxnSpPr>
            <p:nvPr/>
          </p:nvCxnSpPr>
          <p:spPr bwMode="auto">
            <a:xfrm>
              <a:off x="3143182" y="916159"/>
              <a:ext cx="8255" cy="47623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21">
              <a:extLst>
                <a:ext uri="{FF2B5EF4-FFF2-40B4-BE49-F238E27FC236}">
                  <a16:creationId xmlns:a16="http://schemas.microsoft.com/office/drawing/2014/main" id="{D2085C39-A637-CB79-C824-3ED666A3CA61}"/>
                </a:ext>
              </a:extLst>
            </p:cNvPr>
            <p:cNvCxnSpPr>
              <a:cxnSpLocks noChangeShapeType="1"/>
              <a:stCxn id="10" idx="2"/>
            </p:cNvCxnSpPr>
            <p:nvPr/>
          </p:nvCxnSpPr>
          <p:spPr bwMode="auto">
            <a:xfrm rot="16200000" flipH="1">
              <a:off x="567679" y="2539617"/>
              <a:ext cx="709814" cy="44081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5" name="AutoShape 22">
              <a:extLst>
                <a:ext uri="{FF2B5EF4-FFF2-40B4-BE49-F238E27FC236}">
                  <a16:creationId xmlns:a16="http://schemas.microsoft.com/office/drawing/2014/main" id="{2F705E26-B918-A62F-34EA-281498BC7CAA}"/>
                </a:ext>
              </a:extLst>
            </p:cNvPr>
            <p:cNvCxnSpPr>
              <a:cxnSpLocks noChangeShapeType="1"/>
              <a:stCxn id="18" idx="2"/>
            </p:cNvCxnSpPr>
            <p:nvPr/>
          </p:nvCxnSpPr>
          <p:spPr bwMode="auto">
            <a:xfrm rot="16200000" flipH="1">
              <a:off x="953987" y="5138681"/>
              <a:ext cx="390398" cy="58032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26" name="Picture 25">
              <a:extLst>
                <a:ext uri="{FF2B5EF4-FFF2-40B4-BE49-F238E27FC236}">
                  <a16:creationId xmlns:a16="http://schemas.microsoft.com/office/drawing/2014/main" id="{6B9C1594-2A34-28AA-0CA3-3E994726BA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2961" y="1519501"/>
              <a:ext cx="633159" cy="627278"/>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AutoShape 24">
              <a:extLst>
                <a:ext uri="{FF2B5EF4-FFF2-40B4-BE49-F238E27FC236}">
                  <a16:creationId xmlns:a16="http://schemas.microsoft.com/office/drawing/2014/main" id="{7FA136D6-0162-D157-B0A6-94A441D02B3B}"/>
                </a:ext>
              </a:extLst>
            </p:cNvPr>
            <p:cNvCxnSpPr>
              <a:cxnSpLocks noChangeShapeType="1"/>
            </p:cNvCxnSpPr>
            <p:nvPr/>
          </p:nvCxnSpPr>
          <p:spPr bwMode="auto">
            <a:xfrm>
              <a:off x="2029582" y="5891461"/>
              <a:ext cx="826" cy="4242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25">
              <a:extLst>
                <a:ext uri="{FF2B5EF4-FFF2-40B4-BE49-F238E27FC236}">
                  <a16:creationId xmlns:a16="http://schemas.microsoft.com/office/drawing/2014/main" id="{3BB49E2F-C655-DAAF-0DBB-BCEC056397C1}"/>
                </a:ext>
              </a:extLst>
            </p:cNvPr>
            <p:cNvCxnSpPr>
              <a:cxnSpLocks noChangeShapeType="1"/>
            </p:cNvCxnSpPr>
            <p:nvPr/>
          </p:nvCxnSpPr>
          <p:spPr bwMode="auto">
            <a:xfrm rot="5400000" flipV="1">
              <a:off x="1988307" y="3162638"/>
              <a:ext cx="1651" cy="2024952"/>
            </a:xfrm>
            <a:prstGeom prst="bentConnector3">
              <a:avLst>
                <a:gd name="adj1" fmla="val -21066667"/>
              </a:avLst>
            </a:prstGeom>
            <a:noFill/>
            <a:ln w="9525">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9" name="AutoShape 26">
              <a:extLst>
                <a:ext uri="{FF2B5EF4-FFF2-40B4-BE49-F238E27FC236}">
                  <a16:creationId xmlns:a16="http://schemas.microsoft.com/office/drawing/2014/main" id="{20A1DC57-EFC8-F2BE-8616-90107089FCCB}"/>
                </a:ext>
              </a:extLst>
            </p:cNvPr>
            <p:cNvCxnSpPr>
              <a:cxnSpLocks noChangeShapeType="1"/>
            </p:cNvCxnSpPr>
            <p:nvPr/>
          </p:nvCxnSpPr>
          <p:spPr bwMode="auto">
            <a:xfrm flipH="1" flipV="1">
              <a:off x="1947032" y="3328702"/>
              <a:ext cx="6604" cy="44982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27">
              <a:extLst>
                <a:ext uri="{FF2B5EF4-FFF2-40B4-BE49-F238E27FC236}">
                  <a16:creationId xmlns:a16="http://schemas.microsoft.com/office/drawing/2014/main" id="{3F107CDE-BE4F-5AB6-099B-6A6B4A5484CA}"/>
                </a:ext>
              </a:extLst>
            </p:cNvPr>
            <p:cNvCxnSpPr>
              <a:cxnSpLocks noChangeShapeType="1"/>
              <a:stCxn id="13" idx="2"/>
            </p:cNvCxnSpPr>
            <p:nvPr/>
          </p:nvCxnSpPr>
          <p:spPr bwMode="auto">
            <a:xfrm rot="5400000">
              <a:off x="2610795" y="2499995"/>
              <a:ext cx="742003" cy="487871"/>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6407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36524"/>
            <a:ext cx="7886700" cy="530258"/>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8B47BC-0028-77ED-E0AF-805FFDB5AD29}"/>
              </a:ext>
            </a:extLst>
          </p:cNvPr>
          <p:cNvSpPr txBox="1"/>
          <p:nvPr/>
        </p:nvSpPr>
        <p:spPr>
          <a:xfrm>
            <a:off x="538842" y="1044114"/>
            <a:ext cx="6368869" cy="677108"/>
          </a:xfrm>
          <a:prstGeom prst="rect">
            <a:avLst/>
          </a:prstGeom>
          <a:noFill/>
        </p:spPr>
        <p:txBody>
          <a:bodyPr wrap="square">
            <a:spAutoFit/>
          </a:bodyPr>
          <a:lstStyle/>
          <a:p>
            <a:r>
              <a:rPr lang="en-IN" sz="2000" b="1" dirty="0">
                <a:solidFill>
                  <a:schemeClr val="tx1">
                    <a:alpha val="70000"/>
                  </a:schemeClr>
                </a:solidFill>
                <a:latin typeface="Times New Roman" panose="02020603050405020304" pitchFamily="18" charset="0"/>
                <a:cs typeface="Times New Roman" panose="02020603050405020304" pitchFamily="18" charset="0"/>
              </a:rPr>
              <a:t>Use Case Diagram</a:t>
            </a:r>
          </a:p>
          <a:p>
            <a:endParaRPr lang="en-IN" dirty="0"/>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08-04-2023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pic>
        <p:nvPicPr>
          <p:cNvPr id="3" name="Picture 2">
            <a:extLst>
              <a:ext uri="{FF2B5EF4-FFF2-40B4-BE49-F238E27FC236}">
                <a16:creationId xmlns:a16="http://schemas.microsoft.com/office/drawing/2014/main" id="{7EAC95B4-3D6D-B539-16AF-86842C17FD2C}"/>
              </a:ext>
            </a:extLst>
          </p:cNvPr>
          <p:cNvPicPr>
            <a:picLocks noChangeAspect="1"/>
          </p:cNvPicPr>
          <p:nvPr/>
        </p:nvPicPr>
        <p:blipFill>
          <a:blip r:embed="rId2"/>
          <a:srcRect/>
          <a:stretch>
            <a:fillRect/>
          </a:stretch>
        </p:blipFill>
        <p:spPr bwMode="auto">
          <a:xfrm>
            <a:off x="949150" y="1445079"/>
            <a:ext cx="7245699" cy="4735285"/>
          </a:xfrm>
          <a:prstGeom prst="rect">
            <a:avLst/>
          </a:prstGeom>
          <a:noFill/>
          <a:ln w="9525">
            <a:noFill/>
            <a:miter lim="800000"/>
            <a:headEnd/>
            <a:tailEnd/>
          </a:ln>
        </p:spPr>
      </p:pic>
    </p:spTree>
    <p:extLst>
      <p:ext uri="{BB962C8B-B14F-4D97-AF65-F5344CB8AC3E}">
        <p14:creationId xmlns:p14="http://schemas.microsoft.com/office/powerpoint/2010/main" val="166533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54877"/>
            <a:ext cx="7886700" cy="530258"/>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231111" y="1012371"/>
            <a:ext cx="5777259" cy="677108"/>
          </a:xfrm>
          <a:prstGeom prst="rect">
            <a:avLst/>
          </a:prstGeom>
          <a:noFill/>
        </p:spPr>
        <p:txBody>
          <a:bodyPr wrap="square">
            <a:spAutoFit/>
          </a:bodyPr>
          <a:lstStyle/>
          <a:p>
            <a:r>
              <a:rPr lang="en-IN" sz="2000" b="1" dirty="0">
                <a:solidFill>
                  <a:schemeClr val="tx1">
                    <a:alpha val="70000"/>
                  </a:schemeClr>
                </a:solidFill>
                <a:latin typeface="Times New Roman" panose="02020603050405020304" pitchFamily="18" charset="0"/>
                <a:cs typeface="Times New Roman" panose="02020603050405020304" pitchFamily="18" charset="0"/>
              </a:rPr>
              <a:t>Sequence Diagram</a:t>
            </a:r>
          </a:p>
          <a:p>
            <a:endParaRPr lang="en-IN" dirty="0"/>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08-04-2023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pic>
        <p:nvPicPr>
          <p:cNvPr id="3" name="Picture 2">
            <a:extLst>
              <a:ext uri="{FF2B5EF4-FFF2-40B4-BE49-F238E27FC236}">
                <a16:creationId xmlns:a16="http://schemas.microsoft.com/office/drawing/2014/main" id="{364E68EC-F4D1-388E-F8A4-A95F33C9FC8F}"/>
              </a:ext>
            </a:extLst>
          </p:cNvPr>
          <p:cNvPicPr>
            <a:picLocks noChangeAspect="1"/>
          </p:cNvPicPr>
          <p:nvPr/>
        </p:nvPicPr>
        <p:blipFill>
          <a:blip r:embed="rId2"/>
          <a:srcRect/>
          <a:stretch>
            <a:fillRect/>
          </a:stretch>
        </p:blipFill>
        <p:spPr bwMode="auto">
          <a:xfrm>
            <a:off x="0" y="1495348"/>
            <a:ext cx="8912888" cy="4268638"/>
          </a:xfrm>
          <a:prstGeom prst="rect">
            <a:avLst/>
          </a:prstGeom>
          <a:noFill/>
          <a:ln w="9525">
            <a:noFill/>
            <a:miter lim="800000"/>
            <a:headEnd/>
            <a:tailEnd/>
          </a:ln>
        </p:spPr>
      </p:pic>
    </p:spTree>
    <p:extLst>
      <p:ext uri="{BB962C8B-B14F-4D97-AF65-F5344CB8AC3E}">
        <p14:creationId xmlns:p14="http://schemas.microsoft.com/office/powerpoint/2010/main" val="36270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400049" y="555187"/>
            <a:ext cx="8270421" cy="530258"/>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621030" y="1442259"/>
            <a:ext cx="5836920" cy="677108"/>
          </a:xfrm>
          <a:prstGeom prst="rect">
            <a:avLst/>
          </a:prstGeom>
          <a:noFill/>
        </p:spPr>
        <p:txBody>
          <a:bodyPr wrap="square">
            <a:spAutoFit/>
          </a:bodyPr>
          <a:lstStyle/>
          <a:p>
            <a:r>
              <a:rPr lang="en-IN" sz="2000" b="1" dirty="0">
                <a:solidFill>
                  <a:schemeClr val="tx1">
                    <a:alpha val="70000"/>
                  </a:schemeClr>
                </a:solidFill>
                <a:latin typeface="Times New Roman" panose="02020603050405020304" pitchFamily="18" charset="0"/>
                <a:cs typeface="Times New Roman" panose="02020603050405020304" pitchFamily="18" charset="0"/>
              </a:rPr>
              <a:t>Collaboration Diagram</a:t>
            </a:r>
          </a:p>
          <a:p>
            <a:endParaRPr lang="en-IN" dirty="0"/>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08-04-2023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14</a:t>
            </a:fld>
            <a:endParaRPr lang="en-IN"/>
          </a:p>
        </p:txBody>
      </p:sp>
      <p:pic>
        <p:nvPicPr>
          <p:cNvPr id="3" name="Picture 2">
            <a:extLst>
              <a:ext uri="{FF2B5EF4-FFF2-40B4-BE49-F238E27FC236}">
                <a16:creationId xmlns:a16="http://schemas.microsoft.com/office/drawing/2014/main" id="{396B6556-FAFD-1C0B-41EB-DDBC1211FF1B}"/>
              </a:ext>
            </a:extLst>
          </p:cNvPr>
          <p:cNvPicPr>
            <a:picLocks noChangeAspect="1"/>
          </p:cNvPicPr>
          <p:nvPr/>
        </p:nvPicPr>
        <p:blipFill>
          <a:blip r:embed="rId2"/>
          <a:srcRect/>
          <a:stretch>
            <a:fillRect/>
          </a:stretch>
        </p:blipFill>
        <p:spPr bwMode="auto">
          <a:xfrm>
            <a:off x="989135" y="1829056"/>
            <a:ext cx="7526215" cy="3847315"/>
          </a:xfrm>
          <a:prstGeom prst="rect">
            <a:avLst/>
          </a:prstGeom>
          <a:noFill/>
          <a:ln w="9525">
            <a:noFill/>
            <a:miter lim="800000"/>
            <a:headEnd/>
            <a:tailEnd/>
          </a:ln>
        </p:spPr>
      </p:pic>
    </p:spTree>
    <p:extLst>
      <p:ext uri="{BB962C8B-B14F-4D97-AF65-F5344CB8AC3E}">
        <p14:creationId xmlns:p14="http://schemas.microsoft.com/office/powerpoint/2010/main" val="97236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844F-0EAE-39BE-ED80-30F5843A66C0}"/>
              </a:ext>
            </a:extLst>
          </p:cNvPr>
          <p:cNvSpPr>
            <a:spLocks noGrp="1"/>
          </p:cNvSpPr>
          <p:nvPr>
            <p:ph type="title"/>
          </p:nvPr>
        </p:nvSpPr>
        <p:spPr>
          <a:xfrm>
            <a:off x="628650" y="365126"/>
            <a:ext cx="7886700" cy="1137103"/>
          </a:xfrm>
        </p:spPr>
        <p:txBody>
          <a:bodyPr>
            <a:norm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dirty="0"/>
          </a:p>
        </p:txBody>
      </p:sp>
      <p:sp>
        <p:nvSpPr>
          <p:cNvPr id="3" name="Content Placeholder 2">
            <a:extLst>
              <a:ext uri="{FF2B5EF4-FFF2-40B4-BE49-F238E27FC236}">
                <a16:creationId xmlns:a16="http://schemas.microsoft.com/office/drawing/2014/main" id="{BF5F4C44-FB0B-66AE-0CB9-9BE749E56D5B}"/>
              </a:ext>
            </a:extLst>
          </p:cNvPr>
          <p:cNvSpPr>
            <a:spLocks noGrp="1"/>
          </p:cNvSpPr>
          <p:nvPr>
            <p:ph idx="1"/>
          </p:nvPr>
        </p:nvSpPr>
        <p:spPr>
          <a:xfrm>
            <a:off x="628650" y="1575708"/>
            <a:ext cx="7886700" cy="419884"/>
          </a:xfrm>
        </p:spPr>
        <p:txBody>
          <a:bodyPr>
            <a:normAutofit/>
          </a:bodyPr>
          <a:lstStyle/>
          <a:p>
            <a:pPr marL="0" indent="0">
              <a:buNone/>
            </a:pPr>
            <a:r>
              <a:rPr lang="en-IN" sz="2000" b="1" dirty="0">
                <a:solidFill>
                  <a:schemeClr val="tx1">
                    <a:alpha val="70000"/>
                  </a:schemeClr>
                </a:solidFill>
                <a:latin typeface="Times New Roman" panose="02020603050405020304" pitchFamily="18" charset="0"/>
                <a:cs typeface="Times New Roman" panose="02020603050405020304" pitchFamily="18" charset="0"/>
              </a:rPr>
              <a:t>Activity Diagram</a:t>
            </a:r>
          </a:p>
          <a:p>
            <a:endParaRPr lang="en-IN" dirty="0"/>
          </a:p>
        </p:txBody>
      </p:sp>
      <p:sp>
        <p:nvSpPr>
          <p:cNvPr id="4" name="Date Placeholder 3">
            <a:extLst>
              <a:ext uri="{FF2B5EF4-FFF2-40B4-BE49-F238E27FC236}">
                <a16:creationId xmlns:a16="http://schemas.microsoft.com/office/drawing/2014/main" id="{ACF6449E-1971-9CFC-F67F-5038CA4CB596}"/>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BB59761D-FA15-B909-686B-0AD18772EAC9}"/>
              </a:ext>
            </a:extLst>
          </p:cNvPr>
          <p:cNvSpPr>
            <a:spLocks noGrp="1"/>
          </p:cNvSpPr>
          <p:nvPr>
            <p:ph type="sldNum" sz="quarter" idx="12"/>
          </p:nvPr>
        </p:nvSpPr>
        <p:spPr/>
        <p:txBody>
          <a:bodyPr/>
          <a:lstStyle/>
          <a:p>
            <a:fld id="{9D3FF152-60F5-4862-82F9-1190556AA56F}" type="slidenum">
              <a:rPr lang="en-IN" smtClean="0"/>
              <a:t>15</a:t>
            </a:fld>
            <a:endParaRPr lang="en-IN"/>
          </a:p>
        </p:txBody>
      </p:sp>
      <p:pic>
        <p:nvPicPr>
          <p:cNvPr id="6" name="Picture 5">
            <a:extLst>
              <a:ext uri="{FF2B5EF4-FFF2-40B4-BE49-F238E27FC236}">
                <a16:creationId xmlns:a16="http://schemas.microsoft.com/office/drawing/2014/main" id="{64DC3625-5E76-9E6A-BE3D-5A75F78584A8}"/>
              </a:ext>
            </a:extLst>
          </p:cNvPr>
          <p:cNvPicPr>
            <a:picLocks noChangeAspect="1"/>
          </p:cNvPicPr>
          <p:nvPr/>
        </p:nvPicPr>
        <p:blipFill>
          <a:blip r:embed="rId2"/>
          <a:srcRect/>
          <a:stretch>
            <a:fillRect/>
          </a:stretch>
        </p:blipFill>
        <p:spPr bwMode="auto">
          <a:xfrm>
            <a:off x="0" y="1934937"/>
            <a:ext cx="6457950" cy="4496132"/>
          </a:xfrm>
          <a:prstGeom prst="rect">
            <a:avLst/>
          </a:prstGeom>
          <a:noFill/>
          <a:ln w="9525">
            <a:noFill/>
            <a:miter lim="800000"/>
            <a:headEnd/>
            <a:tailEnd/>
          </a:ln>
        </p:spPr>
      </p:pic>
    </p:spTree>
    <p:extLst>
      <p:ext uri="{BB962C8B-B14F-4D97-AF65-F5344CB8AC3E}">
        <p14:creationId xmlns:p14="http://schemas.microsoft.com/office/powerpoint/2010/main" val="180055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884010"/>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 </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BDCEBAE-F4BE-9512-7A5C-4BE80E6757B0}"/>
              </a:ext>
            </a:extLst>
          </p:cNvPr>
          <p:cNvSpPr>
            <a:spLocks noGrp="1"/>
          </p:cNvSpPr>
          <p:nvPr>
            <p:ph idx="1"/>
          </p:nvPr>
        </p:nvSpPr>
        <p:spPr>
          <a:xfrm>
            <a:off x="628650" y="1877786"/>
            <a:ext cx="7886700" cy="4299177"/>
          </a:xfrm>
        </p:spPr>
        <p:txBody>
          <a:bodyPr/>
          <a:lstStyle/>
          <a:p>
            <a:pPr marL="0" lvl="0" indent="0">
              <a:lnSpc>
                <a:spcPct val="115000"/>
              </a:lnSpc>
              <a:buNone/>
            </a:pPr>
            <a:r>
              <a:rPr lang="en-US" sz="3600" b="1" u="sng"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MODULES</a:t>
            </a:r>
          </a:p>
          <a:p>
            <a:pPr lvl="0" indent="-457200">
              <a:lnSpc>
                <a:spcPct val="115000"/>
              </a:lnSpc>
              <a:buFont typeface="Wingdings" panose="05000000000000000000" pitchFamily="2" charset="2"/>
              <a:buChar char="Ø"/>
            </a:pPr>
            <a:r>
              <a:rPr lang="en-US" sz="2000" dirty="0">
                <a:solidFill>
                  <a:schemeClr val="tx1">
                    <a:alpha val="70000"/>
                  </a:schemeClr>
                </a:solidFill>
                <a:latin typeface="Times New Roman" panose="02020603050405020304" pitchFamily="18" charset="0"/>
                <a:ea typeface="Times New Roman" panose="02020603050405020304" pitchFamily="18" charset="0"/>
                <a:cs typeface="Times New Roman" panose="02020603050405020304" pitchFamily="18" charset="0"/>
              </a:rPr>
              <a:t>Face Detection</a:t>
            </a:r>
          </a:p>
          <a:p>
            <a:pPr lvl="0" indent="-457200">
              <a:lnSpc>
                <a:spcPct val="115000"/>
              </a:lnSpc>
              <a:buFont typeface="Wingdings" panose="05000000000000000000" pitchFamily="2" charset="2"/>
              <a:buChar char="Ø"/>
            </a:pPr>
            <a:r>
              <a:rPr lang="en-US" sz="2000" dirty="0">
                <a:solidFill>
                  <a:schemeClr val="tx1">
                    <a:alpha val="70000"/>
                  </a:schemeClr>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000"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reation of Dataset</a:t>
            </a:r>
          </a:p>
          <a:p>
            <a:pPr lvl="0" indent="-457200">
              <a:lnSpc>
                <a:spcPct val="115000"/>
              </a:lnSpc>
              <a:buFont typeface="Wingdings" panose="05000000000000000000" pitchFamily="2" charset="2"/>
              <a:buChar char="Ø"/>
            </a:pPr>
            <a:r>
              <a:rPr lang="en-US" sz="2000" dirty="0">
                <a:solidFill>
                  <a:schemeClr val="tx1">
                    <a:alpha val="70000"/>
                  </a:schemeClr>
                </a:solidFill>
                <a:latin typeface="Times New Roman" panose="02020603050405020304" pitchFamily="18" charset="0"/>
                <a:ea typeface="Times New Roman" panose="02020603050405020304" pitchFamily="18" charset="0"/>
                <a:cs typeface="Times New Roman" panose="02020603050405020304" pitchFamily="18" charset="0"/>
              </a:rPr>
              <a:t>Training Faces</a:t>
            </a:r>
          </a:p>
          <a:p>
            <a:pPr lvl="0" indent="-457200">
              <a:lnSpc>
                <a:spcPct val="115000"/>
              </a:lnSpc>
              <a:buFont typeface="Wingdings" panose="05000000000000000000" pitchFamily="2" charset="2"/>
              <a:buChar char="Ø"/>
            </a:pPr>
            <a:r>
              <a:rPr lang="en-US" sz="2000"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Face Recognition</a:t>
            </a:r>
          </a:p>
          <a:p>
            <a:pPr marL="0" indent="0">
              <a:buNone/>
            </a:pP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16</a:t>
            </a:fld>
            <a:endParaRPr lang="en-IN"/>
          </a:p>
        </p:txBody>
      </p:sp>
    </p:spTree>
    <p:extLst>
      <p:ext uri="{BB962C8B-B14F-4D97-AF65-F5344CB8AC3E}">
        <p14:creationId xmlns:p14="http://schemas.microsoft.com/office/powerpoint/2010/main" val="254752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122465" y="402319"/>
            <a:ext cx="8817428" cy="751114"/>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C976EF9-68D3-7A97-D028-CB3490E1D248}"/>
              </a:ext>
            </a:extLst>
          </p:cNvPr>
          <p:cNvSpPr>
            <a:spLocks noGrp="1"/>
          </p:cNvSpPr>
          <p:nvPr>
            <p:ph idx="1"/>
          </p:nvPr>
        </p:nvSpPr>
        <p:spPr>
          <a:xfrm>
            <a:off x="318407" y="1387929"/>
            <a:ext cx="8621486" cy="4968422"/>
          </a:xfrm>
        </p:spPr>
        <p:txBody>
          <a:bodyPr>
            <a:normAutofit/>
          </a:bodyPr>
          <a:lstStyle/>
          <a:p>
            <a:pPr marL="228600" indent="0" algn="just">
              <a:lnSpc>
                <a:spcPct val="115000"/>
              </a:lnSpc>
              <a:spcAft>
                <a:spcPts val="1000"/>
              </a:spcAft>
              <a:buNone/>
            </a:pPr>
            <a:r>
              <a:rPr lang="en-US" sz="2000" b="1" u="sng"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Face Detection</a:t>
            </a:r>
            <a:r>
              <a:rPr lang="en-US" sz="2000" b="1" dirty="0">
                <a:solidFill>
                  <a:schemeClr val="tx1">
                    <a:alpha val="7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0000"/>
              </a:lnSpc>
              <a:spcAft>
                <a:spcPts val="1000"/>
              </a:spcAft>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Face detection just mean that a system is able to identify that there is a human face present in an image and video, And this is possible using </a:t>
            </a:r>
            <a:r>
              <a:rPr lang="en-US" sz="1400" dirty="0" err="1">
                <a:solidFill>
                  <a:schemeClr val="tx1"/>
                </a:solidFill>
                <a:latin typeface="Times New Roman" panose="02020603050405020304" pitchFamily="18" charset="0"/>
                <a:cs typeface="Times New Roman" panose="02020603050405020304" pitchFamily="18" charset="0"/>
              </a:rPr>
              <a:t>Haar</a:t>
            </a:r>
            <a:r>
              <a:rPr lang="en-US" sz="1400" dirty="0">
                <a:solidFill>
                  <a:schemeClr val="tx1"/>
                </a:solidFill>
                <a:latin typeface="Times New Roman" panose="02020603050405020304" pitchFamily="18" charset="0"/>
                <a:cs typeface="Times New Roman" panose="02020603050405020304" pitchFamily="18" charset="0"/>
              </a:rPr>
              <a:t> cascade classifier. </a:t>
            </a:r>
          </a:p>
          <a:p>
            <a:pPr algn="just">
              <a:lnSpc>
                <a:spcPct val="100000"/>
              </a:lnSpc>
              <a:spcAft>
                <a:spcPts val="1000"/>
              </a:spcAft>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A </a:t>
            </a:r>
            <a:r>
              <a:rPr lang="en-US" sz="1400" dirty="0" err="1">
                <a:solidFill>
                  <a:schemeClr val="tx1"/>
                </a:solidFill>
                <a:latin typeface="Times New Roman" panose="02020603050405020304" pitchFamily="18" charset="0"/>
                <a:cs typeface="Times New Roman" panose="02020603050405020304" pitchFamily="18" charset="0"/>
              </a:rPr>
              <a:t>Haar</a:t>
            </a:r>
            <a:r>
              <a:rPr lang="en-US" sz="1400" dirty="0">
                <a:solidFill>
                  <a:schemeClr val="tx1"/>
                </a:solidFill>
                <a:latin typeface="Times New Roman" panose="02020603050405020304" pitchFamily="18" charset="0"/>
                <a:cs typeface="Times New Roman" panose="02020603050405020304" pitchFamily="18" charset="0"/>
              </a:rPr>
              <a:t> classifier or </a:t>
            </a:r>
            <a:r>
              <a:rPr lang="en-US" sz="1400" dirty="0" err="1">
                <a:solidFill>
                  <a:schemeClr val="tx1"/>
                </a:solidFill>
                <a:latin typeface="Times New Roman" panose="02020603050405020304" pitchFamily="18" charset="0"/>
                <a:cs typeface="Times New Roman" panose="02020603050405020304" pitchFamily="18" charset="0"/>
              </a:rPr>
              <a:t>Haar</a:t>
            </a:r>
            <a:r>
              <a:rPr lang="en-US" sz="1400" dirty="0">
                <a:solidFill>
                  <a:schemeClr val="tx1"/>
                </a:solidFill>
                <a:latin typeface="Times New Roman" panose="02020603050405020304" pitchFamily="18" charset="0"/>
                <a:cs typeface="Times New Roman" panose="02020603050405020304" pitchFamily="18" charset="0"/>
              </a:rPr>
              <a:t> cascade classifier, is a machine learning object detection program that identifies objects in an image and video. </a:t>
            </a:r>
          </a:p>
          <a:p>
            <a:pPr algn="just">
              <a:lnSpc>
                <a:spcPct val="100000"/>
              </a:lnSpc>
              <a:spcAft>
                <a:spcPts val="1000"/>
              </a:spcAft>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We can detect different parts of the human body using </a:t>
            </a:r>
            <a:r>
              <a:rPr lang="en-US" sz="1400" dirty="0" err="1">
                <a:solidFill>
                  <a:schemeClr val="tx1"/>
                </a:solidFill>
                <a:latin typeface="Times New Roman" panose="02020603050405020304" pitchFamily="18" charset="0"/>
                <a:cs typeface="Times New Roman" panose="02020603050405020304" pitchFamily="18" charset="0"/>
              </a:rPr>
              <a:t>Haar</a:t>
            </a:r>
            <a:r>
              <a:rPr lang="en-US" sz="1400" dirty="0">
                <a:solidFill>
                  <a:schemeClr val="tx1"/>
                </a:solidFill>
                <a:latin typeface="Times New Roman" panose="02020603050405020304" pitchFamily="18" charset="0"/>
                <a:cs typeface="Times New Roman" panose="02020603050405020304" pitchFamily="18" charset="0"/>
              </a:rPr>
              <a:t> cascade classifier like eyes, nose, face, etc. </a:t>
            </a:r>
          </a:p>
          <a:p>
            <a:pPr algn="just">
              <a:lnSpc>
                <a:spcPct val="100000"/>
              </a:lnSpc>
              <a:spcAft>
                <a:spcPts val="1000"/>
              </a:spcAft>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To detect the any part of the human body, there is different xml files are available, for </a:t>
            </a:r>
            <a:r>
              <a:rPr lang="en-US" sz="1400" dirty="0" err="1">
                <a:solidFill>
                  <a:schemeClr val="tx1"/>
                </a:solidFill>
                <a:latin typeface="Times New Roman" panose="02020603050405020304" pitchFamily="18" charset="0"/>
                <a:cs typeface="Times New Roman" panose="02020603050405020304" pitchFamily="18" charset="0"/>
              </a:rPr>
              <a:t>eg.</a:t>
            </a:r>
            <a:r>
              <a:rPr lang="en-US" sz="1400" dirty="0">
                <a:solidFill>
                  <a:schemeClr val="tx1"/>
                </a:solidFill>
                <a:latin typeface="Times New Roman" panose="02020603050405020304" pitchFamily="18" charset="0"/>
                <a:cs typeface="Times New Roman" panose="02020603050405020304" pitchFamily="18" charset="0"/>
              </a:rPr>
              <a:t> To detect the face we use Haarcascade_frontalface_default.xml file, </a:t>
            </a:r>
            <a:r>
              <a:rPr lang="en-US" sz="1400" dirty="0" err="1">
                <a:solidFill>
                  <a:schemeClr val="tx1"/>
                </a:solidFill>
                <a:latin typeface="Times New Roman" panose="02020603050405020304" pitchFamily="18" charset="0"/>
                <a:cs typeface="Times New Roman" panose="02020603050405020304" pitchFamily="18" charset="0"/>
              </a:rPr>
              <a:t>OpenCv</a:t>
            </a:r>
            <a:r>
              <a:rPr lang="en-US" sz="1400" dirty="0">
                <a:solidFill>
                  <a:schemeClr val="tx1"/>
                </a:solidFill>
                <a:latin typeface="Times New Roman" panose="02020603050405020304" pitchFamily="18" charset="0"/>
                <a:cs typeface="Times New Roman" panose="02020603050405020304" pitchFamily="18" charset="0"/>
              </a:rPr>
              <a:t> already contains this file. </a:t>
            </a:r>
          </a:p>
          <a:p>
            <a:pPr algn="just">
              <a:lnSpc>
                <a:spcPct val="100000"/>
              </a:lnSpc>
              <a:spcAft>
                <a:spcPts val="1000"/>
              </a:spcAft>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After that set the border using rectangle() to show the detected faces in zero or more bounding boxes.</a:t>
            </a:r>
          </a:p>
          <a:p>
            <a:pPr marL="0" indent="0">
              <a:buNone/>
            </a:pP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08-04-2023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17</a:t>
            </a:fld>
            <a:endParaRPr lang="en-IN"/>
          </a:p>
        </p:txBody>
      </p:sp>
      <p:pic>
        <p:nvPicPr>
          <p:cNvPr id="7" name="Picture 6">
            <a:extLst>
              <a:ext uri="{FF2B5EF4-FFF2-40B4-BE49-F238E27FC236}">
                <a16:creationId xmlns:a16="http://schemas.microsoft.com/office/drawing/2014/main" id="{FB53CC51-B7E9-81F7-224B-8300AF33A49B}"/>
              </a:ext>
            </a:extLst>
          </p:cNvPr>
          <p:cNvPicPr>
            <a:picLocks noChangeAspect="1"/>
          </p:cNvPicPr>
          <p:nvPr/>
        </p:nvPicPr>
        <p:blipFill>
          <a:blip r:embed="rId2"/>
          <a:stretch>
            <a:fillRect/>
          </a:stretch>
        </p:blipFill>
        <p:spPr>
          <a:xfrm>
            <a:off x="2139043" y="4849586"/>
            <a:ext cx="4723795" cy="2008414"/>
          </a:xfrm>
          <a:prstGeom prst="rect">
            <a:avLst/>
          </a:prstGeom>
        </p:spPr>
      </p:pic>
    </p:spTree>
    <p:extLst>
      <p:ext uri="{BB962C8B-B14F-4D97-AF65-F5344CB8AC3E}">
        <p14:creationId xmlns:p14="http://schemas.microsoft.com/office/powerpoint/2010/main" val="215430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53094"/>
            <a:ext cx="7886700" cy="841147"/>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10FB47E-D1B0-D66D-20C5-935699F3D583}"/>
              </a:ext>
            </a:extLst>
          </p:cNvPr>
          <p:cNvSpPr>
            <a:spLocks noGrp="1"/>
          </p:cNvSpPr>
          <p:nvPr>
            <p:ph idx="1"/>
          </p:nvPr>
        </p:nvSpPr>
        <p:spPr>
          <a:xfrm>
            <a:off x="628650" y="1273629"/>
            <a:ext cx="7886700" cy="4903334"/>
          </a:xfrm>
        </p:spPr>
        <p:txBody>
          <a:bodyPr>
            <a:normAutofit/>
          </a:bodyPr>
          <a:lstStyle/>
          <a:p>
            <a:pPr marL="228600" indent="0">
              <a:buNone/>
            </a:pPr>
            <a:r>
              <a:rPr lang="en-US" sz="2000" b="1" u="sng" dirty="0">
                <a:solidFill>
                  <a:schemeClr val="tx1">
                    <a:alpha val="70000"/>
                  </a:schemeClr>
                </a:solidFill>
                <a:latin typeface="Times New Roman" panose="02020603050405020304" pitchFamily="18" charset="0"/>
                <a:cs typeface="Times New Roman" panose="02020603050405020304" pitchFamily="18" charset="0"/>
              </a:rPr>
              <a:t>Creation of Dataset </a:t>
            </a:r>
            <a:r>
              <a:rPr lang="en-US" sz="2000" b="1" dirty="0">
                <a:solidFill>
                  <a:schemeClr val="tx1">
                    <a:alpha val="70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400" dirty="0">
                <a:solidFill>
                  <a:schemeClr val="tx1">
                    <a:alpha val="70000"/>
                  </a:schemeClr>
                </a:solidFill>
                <a:latin typeface="Times New Roman" panose="02020603050405020304" pitchFamily="18" charset="0"/>
                <a:cs typeface="Times New Roman" panose="02020603050405020304" pitchFamily="18" charset="0"/>
              </a:rPr>
              <a:t>Create a dataset to add information to recognize the person in the image or video. </a:t>
            </a:r>
          </a:p>
          <a:p>
            <a:pPr>
              <a:buFont typeface="Wingdings" panose="05000000000000000000" pitchFamily="2" charset="2"/>
              <a:buChar char="Ø"/>
            </a:pPr>
            <a:r>
              <a:rPr lang="en-US" sz="1400" dirty="0">
                <a:solidFill>
                  <a:schemeClr val="tx1">
                    <a:alpha val="70000"/>
                  </a:schemeClr>
                </a:solidFill>
                <a:latin typeface="Times New Roman" panose="02020603050405020304" pitchFamily="18" charset="0"/>
                <a:cs typeface="Times New Roman" panose="02020603050405020304" pitchFamily="18" charset="0"/>
              </a:rPr>
              <a:t>For this first set the id for that person whose face is detected, then using this id we can set the other information while face recognition. </a:t>
            </a:r>
          </a:p>
          <a:p>
            <a:pPr>
              <a:buFont typeface="Wingdings" panose="05000000000000000000" pitchFamily="2" charset="2"/>
              <a:buChar char="Ø"/>
            </a:pPr>
            <a:r>
              <a:rPr lang="en-US" sz="1400" dirty="0">
                <a:solidFill>
                  <a:schemeClr val="tx1">
                    <a:alpha val="70000"/>
                  </a:schemeClr>
                </a:solidFill>
                <a:latin typeface="Times New Roman" panose="02020603050405020304" pitchFamily="18" charset="0"/>
                <a:cs typeface="Times New Roman" panose="02020603050405020304" pitchFamily="18" charset="0"/>
              </a:rPr>
              <a:t>Here we can create our own dataset or start with the available face databases. </a:t>
            </a:r>
          </a:p>
          <a:p>
            <a:pPr>
              <a:buFont typeface="Wingdings" panose="05000000000000000000" pitchFamily="2" charset="2"/>
              <a:buChar char="Ø"/>
            </a:pPr>
            <a:r>
              <a:rPr lang="en-US" sz="1400" dirty="0">
                <a:solidFill>
                  <a:schemeClr val="tx1">
                    <a:alpha val="70000"/>
                  </a:schemeClr>
                </a:solidFill>
                <a:latin typeface="Times New Roman" panose="02020603050405020304" pitchFamily="18" charset="0"/>
                <a:cs typeface="Times New Roman" panose="02020603050405020304" pitchFamily="18" charset="0"/>
              </a:rPr>
              <a:t>The input for the dataset is user id, it can be different for different faces. </a:t>
            </a:r>
          </a:p>
          <a:p>
            <a:pPr>
              <a:buFont typeface="Wingdings" panose="05000000000000000000" pitchFamily="2" charset="2"/>
              <a:buChar char="Ø"/>
            </a:pPr>
            <a:r>
              <a:rPr lang="en-US" sz="1400" dirty="0">
                <a:solidFill>
                  <a:schemeClr val="tx1">
                    <a:alpha val="70000"/>
                  </a:schemeClr>
                </a:solidFill>
                <a:latin typeface="Times New Roman" panose="02020603050405020304" pitchFamily="18" charset="0"/>
                <a:cs typeface="Times New Roman" panose="02020603050405020304" pitchFamily="18" charset="0"/>
              </a:rPr>
              <a:t>After capturing the image from webcam, set the id for that image and save it into a particular folder for use of another program.</a:t>
            </a:r>
          </a:p>
          <a:p>
            <a:pPr>
              <a:buFont typeface="Wingdings" panose="05000000000000000000" pitchFamily="2" charset="2"/>
              <a:buChar char="Ø"/>
            </a:pPr>
            <a:r>
              <a:rPr lang="en-US" sz="1400" dirty="0">
                <a:solidFill>
                  <a:schemeClr val="tx1">
                    <a:alpha val="70000"/>
                  </a:schemeClr>
                </a:solidFill>
                <a:latin typeface="Times New Roman" panose="02020603050405020304" pitchFamily="18" charset="0"/>
                <a:cs typeface="Times New Roman" panose="02020603050405020304" pitchFamily="18" charset="0"/>
              </a:rPr>
              <a:t> The images are save in the folder that we mentioned. </a:t>
            </a:r>
            <a:endParaRPr lang="en-IN" sz="1400" dirty="0">
              <a:solidFill>
                <a:schemeClr val="tx1">
                  <a:alpha val="7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08-04-2023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18</a:t>
            </a:fld>
            <a:endParaRPr lang="en-IN"/>
          </a:p>
        </p:txBody>
      </p:sp>
      <p:pic>
        <p:nvPicPr>
          <p:cNvPr id="7" name="Picture 6">
            <a:extLst>
              <a:ext uri="{FF2B5EF4-FFF2-40B4-BE49-F238E27FC236}">
                <a16:creationId xmlns:a16="http://schemas.microsoft.com/office/drawing/2014/main" id="{36910558-1159-F7B9-FD13-207ECFF51FD3}"/>
              </a:ext>
            </a:extLst>
          </p:cNvPr>
          <p:cNvPicPr>
            <a:picLocks noChangeAspect="1"/>
          </p:cNvPicPr>
          <p:nvPr/>
        </p:nvPicPr>
        <p:blipFill>
          <a:blip r:embed="rId2"/>
          <a:stretch>
            <a:fillRect/>
          </a:stretch>
        </p:blipFill>
        <p:spPr>
          <a:xfrm>
            <a:off x="1036865" y="4180113"/>
            <a:ext cx="7184571" cy="2334987"/>
          </a:xfrm>
          <a:prstGeom prst="rect">
            <a:avLst/>
          </a:prstGeom>
        </p:spPr>
      </p:pic>
    </p:spTree>
    <p:extLst>
      <p:ext uri="{BB962C8B-B14F-4D97-AF65-F5344CB8AC3E}">
        <p14:creationId xmlns:p14="http://schemas.microsoft.com/office/powerpoint/2010/main" val="5320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720724"/>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76FB3BE-243A-FAC0-5646-4FEC34C8A10E}"/>
              </a:ext>
            </a:extLst>
          </p:cNvPr>
          <p:cNvSpPr>
            <a:spLocks noGrp="1"/>
          </p:cNvSpPr>
          <p:nvPr>
            <p:ph idx="1"/>
          </p:nvPr>
        </p:nvSpPr>
        <p:spPr>
          <a:xfrm>
            <a:off x="628650" y="1228612"/>
            <a:ext cx="8205107" cy="4984977"/>
          </a:xfrm>
        </p:spPr>
        <p:txBody>
          <a:bodyPr>
            <a:normAutofit/>
          </a:bodyPr>
          <a:lstStyle/>
          <a:p>
            <a:pPr marL="228600" indent="0">
              <a:buNone/>
            </a:pPr>
            <a:r>
              <a:rPr lang="en-US" sz="2000" b="1" u="sng" dirty="0">
                <a:solidFill>
                  <a:schemeClr val="tx1">
                    <a:alpha val="70000"/>
                  </a:schemeClr>
                </a:solidFill>
                <a:latin typeface="Times New Roman" panose="02020603050405020304" pitchFamily="18" charset="0"/>
                <a:cs typeface="Times New Roman" panose="02020603050405020304" pitchFamily="18" charset="0"/>
              </a:rPr>
              <a:t>Training Faces </a:t>
            </a:r>
            <a:r>
              <a:rPr lang="en-US" sz="2000" b="1" dirty="0">
                <a:solidFill>
                  <a:schemeClr val="tx1">
                    <a:alpha val="70000"/>
                  </a:schemeClr>
                </a:solidFill>
                <a:latin typeface="Times New Roman" panose="02020603050405020304" pitchFamily="18" charset="0"/>
                <a:cs typeface="Times New Roman" panose="02020603050405020304" pitchFamily="18" charset="0"/>
              </a:rPr>
              <a:t>:</a:t>
            </a:r>
          </a:p>
          <a:p>
            <a:pPr>
              <a:buClr>
                <a:schemeClr val="tx1"/>
              </a:buClr>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Using the training faces, all face dataset converted into a single .</a:t>
            </a:r>
            <a:r>
              <a:rPr lang="en-US" sz="1400" dirty="0" err="1">
                <a:solidFill>
                  <a:schemeClr val="tx1"/>
                </a:solidFill>
                <a:latin typeface="Times New Roman" panose="02020603050405020304" pitchFamily="18" charset="0"/>
                <a:cs typeface="Times New Roman" panose="02020603050405020304" pitchFamily="18" charset="0"/>
              </a:rPr>
              <a:t>yml</a:t>
            </a:r>
            <a:r>
              <a:rPr lang="en-US" sz="1400" dirty="0">
                <a:solidFill>
                  <a:schemeClr val="tx1"/>
                </a:solidFill>
                <a:latin typeface="Times New Roman" panose="02020603050405020304" pitchFamily="18" charset="0"/>
                <a:cs typeface="Times New Roman" panose="02020603050405020304" pitchFamily="18" charset="0"/>
              </a:rPr>
              <a:t> file.</a:t>
            </a:r>
          </a:p>
          <a:p>
            <a:pPr>
              <a:buClr>
                <a:schemeClr val="tx1"/>
              </a:buClr>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For this we have </a:t>
            </a:r>
            <a:r>
              <a:rPr lang="en-US" sz="1400" dirty="0" err="1">
                <a:solidFill>
                  <a:schemeClr val="tx1"/>
                </a:solidFill>
                <a:latin typeface="Times New Roman" panose="02020603050405020304" pitchFamily="18" charset="0"/>
                <a:cs typeface="Times New Roman" panose="02020603050405020304" pitchFamily="18" charset="0"/>
              </a:rPr>
              <a:t>trainingdata.yml</a:t>
            </a:r>
            <a:r>
              <a:rPr lang="en-US" sz="1400" dirty="0">
                <a:solidFill>
                  <a:schemeClr val="tx1"/>
                </a:solidFill>
                <a:latin typeface="Times New Roman" panose="02020603050405020304" pitchFamily="18" charset="0"/>
                <a:cs typeface="Times New Roman" panose="02020603050405020304" pitchFamily="18" charset="0"/>
              </a:rPr>
              <a:t> file saved in a particular folder . </a:t>
            </a:r>
          </a:p>
          <a:p>
            <a:pPr>
              <a:buClr>
                <a:schemeClr val="tx1"/>
              </a:buClr>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Create the function to prepare the training set: Now, we will define a function</a:t>
            </a:r>
          </a:p>
          <a:p>
            <a:pPr marL="0" indent="0">
              <a:buClr>
                <a:schemeClr val="tx1"/>
              </a:buClr>
              <a:buNone/>
            </a:pPr>
            <a:r>
              <a:rPr lang="en-US" sz="1400" b="1"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getImageWithId</a:t>
            </a:r>
            <a:r>
              <a:rPr lang="en-IN" sz="1400" dirty="0">
                <a:solidFill>
                  <a:schemeClr val="tx1"/>
                </a:solidFill>
                <a:latin typeface="Times New Roman" panose="02020603050405020304" pitchFamily="18" charset="0"/>
                <a:cs typeface="Times New Roman" panose="02020603050405020304" pitchFamily="18" charset="0"/>
              </a:rPr>
              <a:t>(path) </a:t>
            </a:r>
          </a:p>
          <a:p>
            <a:pPr>
              <a:buClr>
                <a:schemeClr val="tx1"/>
              </a:buClr>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That takes the absolute path to the image dataset as input argument and returns tuple of two list, one containing the detected faces and the other containing the corresponding </a:t>
            </a:r>
            <a:r>
              <a:rPr lang="en-US" sz="1400" dirty="0" err="1">
                <a:solidFill>
                  <a:schemeClr val="tx1"/>
                </a:solidFill>
                <a:latin typeface="Times New Roman" panose="02020603050405020304" pitchFamily="18" charset="0"/>
                <a:cs typeface="Times New Roman" panose="02020603050405020304" pitchFamily="18" charset="0"/>
              </a:rPr>
              <a:t>lable</a:t>
            </a:r>
            <a:r>
              <a:rPr lang="en-US" sz="1400" dirty="0">
                <a:solidFill>
                  <a:schemeClr val="tx1"/>
                </a:solidFill>
                <a:latin typeface="Times New Roman" panose="02020603050405020304" pitchFamily="18" charset="0"/>
                <a:cs typeface="Times New Roman" panose="02020603050405020304" pitchFamily="18" charset="0"/>
              </a:rPr>
              <a:t> for that face.</a:t>
            </a:r>
          </a:p>
          <a:p>
            <a:pPr>
              <a:buClr>
                <a:schemeClr val="tx1"/>
              </a:buClr>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 For example, if the </a:t>
            </a:r>
            <a:r>
              <a:rPr lang="en-US" sz="1400" dirty="0" err="1">
                <a:solidFill>
                  <a:schemeClr val="tx1"/>
                </a:solidFill>
                <a:latin typeface="Times New Roman" panose="02020603050405020304" pitchFamily="18" charset="0"/>
                <a:cs typeface="Times New Roman" panose="02020603050405020304" pitchFamily="18" charset="0"/>
              </a:rPr>
              <a:t>ith</a:t>
            </a:r>
            <a:r>
              <a:rPr lang="en-US" sz="1400" dirty="0">
                <a:solidFill>
                  <a:schemeClr val="tx1"/>
                </a:solidFill>
                <a:latin typeface="Times New Roman" panose="02020603050405020304" pitchFamily="18" charset="0"/>
                <a:cs typeface="Times New Roman" panose="02020603050405020304" pitchFamily="18" charset="0"/>
              </a:rPr>
              <a:t> index in the list of faces represents the 5th individual in the database , then the corresponding </a:t>
            </a:r>
            <a:r>
              <a:rPr lang="en-US" sz="1400" dirty="0" err="1">
                <a:solidFill>
                  <a:schemeClr val="tx1"/>
                </a:solidFill>
                <a:latin typeface="Times New Roman" panose="02020603050405020304" pitchFamily="18" charset="0"/>
                <a:cs typeface="Times New Roman" panose="02020603050405020304" pitchFamily="18" charset="0"/>
              </a:rPr>
              <a:t>ith</a:t>
            </a:r>
            <a:r>
              <a:rPr lang="en-US" sz="1400" dirty="0">
                <a:solidFill>
                  <a:schemeClr val="tx1"/>
                </a:solidFill>
                <a:latin typeface="Times New Roman" panose="02020603050405020304" pitchFamily="18" charset="0"/>
                <a:cs typeface="Times New Roman" panose="02020603050405020304" pitchFamily="18" charset="0"/>
              </a:rPr>
              <a:t> location in the list of labels has value equal to 5. </a:t>
            </a:r>
          </a:p>
          <a:p>
            <a:pPr>
              <a:buClr>
                <a:schemeClr val="tx1"/>
              </a:buClr>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Then covert the dataset faces (which is created in Creation of dataset ) into .</a:t>
            </a:r>
            <a:r>
              <a:rPr lang="en-US" sz="1400" dirty="0" err="1">
                <a:solidFill>
                  <a:schemeClr val="tx1"/>
                </a:solidFill>
                <a:latin typeface="Times New Roman" panose="02020603050405020304" pitchFamily="18" charset="0"/>
                <a:cs typeface="Times New Roman" panose="02020603050405020304" pitchFamily="18" charset="0"/>
              </a:rPr>
              <a:t>yml</a:t>
            </a:r>
            <a:r>
              <a:rPr lang="en-US" sz="1400" dirty="0">
                <a:solidFill>
                  <a:schemeClr val="tx1"/>
                </a:solidFill>
                <a:latin typeface="Times New Roman" panose="02020603050405020304" pitchFamily="18" charset="0"/>
                <a:cs typeface="Times New Roman" panose="02020603050405020304" pitchFamily="18" charset="0"/>
              </a:rPr>
              <a:t> file. </a:t>
            </a:r>
            <a:endParaRPr lang="en-IN" sz="1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08-04-2023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10" name="Picture 9">
            <a:extLst>
              <a:ext uri="{FF2B5EF4-FFF2-40B4-BE49-F238E27FC236}">
                <a16:creationId xmlns:a16="http://schemas.microsoft.com/office/drawing/2014/main" id="{ABBF00FF-9F3B-960C-CDBC-E00A23BF4921}"/>
              </a:ext>
            </a:extLst>
          </p:cNvPr>
          <p:cNvPicPr>
            <a:picLocks noChangeAspect="1"/>
          </p:cNvPicPr>
          <p:nvPr/>
        </p:nvPicPr>
        <p:blipFill>
          <a:blip r:embed="rId2"/>
          <a:stretch>
            <a:fillRect/>
          </a:stretch>
        </p:blipFill>
        <p:spPr>
          <a:xfrm>
            <a:off x="2686050" y="4212772"/>
            <a:ext cx="3670905" cy="2416627"/>
          </a:xfrm>
          <a:prstGeom prst="rect">
            <a:avLst/>
          </a:prstGeom>
        </p:spPr>
      </p:pic>
    </p:spTree>
    <p:extLst>
      <p:ext uri="{BB962C8B-B14F-4D97-AF65-F5344CB8AC3E}">
        <p14:creationId xmlns:p14="http://schemas.microsoft.com/office/powerpoint/2010/main" val="102146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36524"/>
            <a:ext cx="7886700" cy="818697"/>
          </a:xfrm>
        </p:spPr>
        <p:txBody>
          <a:bodyPr>
            <a:noAutofit/>
          </a:bodyPr>
          <a:lstStyle/>
          <a:p>
            <a:pPr algn="ctr"/>
            <a:r>
              <a:rPr lang="en-US" sz="4800" b="1" dirty="0">
                <a:solidFill>
                  <a:srgbClr val="7030A0"/>
                </a:solidFill>
                <a:latin typeface="Times New Roman" panose="02020603050405020304" pitchFamily="18" charset="0"/>
                <a:cs typeface="Times New Roman" panose="02020603050405020304" pitchFamily="18" charset="0"/>
              </a:rPr>
              <a:t>INTRODUCTION</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9EDE7EB6-D39B-5FE4-1E84-AFA5A537944F}"/>
              </a:ext>
            </a:extLst>
          </p:cNvPr>
          <p:cNvSpPr>
            <a:spLocks noGrp="1"/>
          </p:cNvSpPr>
          <p:nvPr>
            <p:ph idx="1"/>
          </p:nvPr>
        </p:nvSpPr>
        <p:spPr>
          <a:xfrm>
            <a:off x="359229" y="1175657"/>
            <a:ext cx="8466364" cy="5180694"/>
          </a:xfrm>
        </p:spPr>
        <p:txBody>
          <a:bodyPr>
            <a:normAutofit fontScale="55000" lnSpcReduction="20000"/>
          </a:bodyPr>
          <a:lstStyle/>
          <a:p>
            <a:pPr algn="just">
              <a:lnSpc>
                <a:spcPct val="120000"/>
              </a:lnSpc>
              <a:buFont typeface="Wingdings" panose="05000000000000000000" pitchFamily="2" charset="2"/>
              <a:buChar char="Ø"/>
            </a:pPr>
            <a:r>
              <a:rPr lang="en-US" sz="3600" dirty="0">
                <a:solidFill>
                  <a:schemeClr val="tx1">
                    <a:alpha val="70000"/>
                  </a:schemeClr>
                </a:solidFill>
                <a:latin typeface="Times New Roman" panose="02020603050405020304" pitchFamily="18" charset="0"/>
                <a:cs typeface="Times New Roman" panose="02020603050405020304" pitchFamily="18" charset="0"/>
              </a:rPr>
              <a:t>Crime is one of our societies most serious and pervasive issues, and preventing it is a critical duty. Certain types of criminal incidents such as larceny, identity theft, or even pickpocketing can cause disturbance and stress in an individual’s life and affect his mental peace. </a:t>
            </a:r>
          </a:p>
          <a:p>
            <a:pPr algn="just">
              <a:lnSpc>
                <a:spcPct val="120000"/>
              </a:lnSpc>
              <a:buFont typeface="Wingdings" panose="05000000000000000000" pitchFamily="2" charset="2"/>
              <a:buChar char="Ø"/>
            </a:pPr>
            <a:r>
              <a:rPr lang="en-US" sz="3600" dirty="0">
                <a:solidFill>
                  <a:schemeClr val="tx1">
                    <a:alpha val="70000"/>
                  </a:schemeClr>
                </a:solidFill>
                <a:latin typeface="Times New Roman" panose="02020603050405020304" pitchFamily="18" charset="0"/>
                <a:cs typeface="Times New Roman" panose="02020603050405020304" pitchFamily="18" charset="0"/>
              </a:rPr>
              <a:t>The use of large numbers of closed circuit television systems (CCTV) in both public and private settings has been considered a necessary in response to rising concerns about crime and its danger to security and safety.</a:t>
            </a:r>
          </a:p>
          <a:p>
            <a:pPr algn="just">
              <a:lnSpc>
                <a:spcPct val="120000"/>
              </a:lnSpc>
              <a:buFont typeface="Wingdings" panose="05000000000000000000" pitchFamily="2" charset="2"/>
              <a:buChar char="Ø"/>
            </a:pPr>
            <a:r>
              <a:rPr lang="en-US" sz="3600" kern="0" dirty="0">
                <a:solidFill>
                  <a:schemeClr val="tx1">
                    <a:alpha val="70000"/>
                  </a:schemeClr>
                </a:solidFill>
                <a:effectLst/>
                <a:latin typeface="Times New Roman" panose="02020603050405020304" pitchFamily="18" charset="0"/>
                <a:ea typeface="Times New Roman" panose="02020603050405020304" pitchFamily="18" charset="0"/>
              </a:rPr>
              <a:t>The face is a terrific tool for identifying people, and each one is distinctive since it can be easily distinguished. </a:t>
            </a:r>
            <a:r>
              <a:rPr lang="en-US" sz="3600" dirty="0">
                <a:solidFill>
                  <a:schemeClr val="tx1">
                    <a:alpha val="70000"/>
                  </a:schemeClr>
                </a:solidFill>
                <a:effectLst/>
                <a:latin typeface="Times New Roman" panose="02020603050405020304" pitchFamily="18" charset="0"/>
                <a:ea typeface="Times New Roman" panose="02020603050405020304" pitchFamily="18" charset="0"/>
              </a:rPr>
              <a:t>This system uses the two important approaches of detection and identification.</a:t>
            </a:r>
          </a:p>
          <a:p>
            <a:pPr algn="just">
              <a:lnSpc>
                <a:spcPct val="120000"/>
              </a:lnSpc>
              <a:buFont typeface="Wingdings" panose="05000000000000000000" pitchFamily="2" charset="2"/>
              <a:buChar char="Ø"/>
            </a:pPr>
            <a:r>
              <a:rPr lang="en-US" sz="3600" dirty="0">
                <a:solidFill>
                  <a:schemeClr val="tx1">
                    <a:alpha val="70000"/>
                  </a:schemeClr>
                </a:solidFill>
                <a:effectLst/>
                <a:latin typeface="Times New Roman" panose="02020603050405020304" pitchFamily="18" charset="0"/>
                <a:ea typeface="Times New Roman" panose="02020603050405020304" pitchFamily="18" charset="0"/>
              </a:rPr>
              <a:t>Two crucial strategies are triggered by face attention: training and evaluation. The facial recognition system's assessment section compares the recently acquired check photo with the database that already exists. If the data is matched with the database a email is triggered to the concern officials. </a:t>
            </a:r>
            <a:endParaRPr lang="en-IN" sz="3600" dirty="0">
              <a:solidFill>
                <a:schemeClr val="tx1">
                  <a:alpha val="70000"/>
                </a:schemeClr>
              </a:solidFill>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07-04-2023</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CD43-9205-41C6-7E7F-DD13D6A0F349}"/>
              </a:ext>
            </a:extLst>
          </p:cNvPr>
          <p:cNvSpPr>
            <a:spLocks noGrp="1"/>
          </p:cNvSpPr>
          <p:nvPr>
            <p:ph type="title"/>
          </p:nvPr>
        </p:nvSpPr>
        <p:spPr>
          <a:xfrm>
            <a:off x="514350" y="136524"/>
            <a:ext cx="8001000" cy="876075"/>
          </a:xfrm>
        </p:spPr>
        <p:txBody>
          <a:bodyPr>
            <a:normAutofit fontScale="90000"/>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dirty="0"/>
          </a:p>
        </p:txBody>
      </p:sp>
      <p:sp>
        <p:nvSpPr>
          <p:cNvPr id="3" name="Content Placeholder 2">
            <a:extLst>
              <a:ext uri="{FF2B5EF4-FFF2-40B4-BE49-F238E27FC236}">
                <a16:creationId xmlns:a16="http://schemas.microsoft.com/office/drawing/2014/main" id="{8C642418-7E8A-C7FF-016D-460602C4EB03}"/>
              </a:ext>
            </a:extLst>
          </p:cNvPr>
          <p:cNvSpPr>
            <a:spLocks noGrp="1"/>
          </p:cNvSpPr>
          <p:nvPr>
            <p:ph idx="1"/>
          </p:nvPr>
        </p:nvSpPr>
        <p:spPr>
          <a:xfrm>
            <a:off x="628650" y="1191987"/>
            <a:ext cx="7886700" cy="4984976"/>
          </a:xfrm>
        </p:spPr>
        <p:txBody>
          <a:bodyPr>
            <a:normAutofit/>
          </a:bodyPr>
          <a:lstStyle/>
          <a:p>
            <a:pPr marL="228600" indent="0">
              <a:buNone/>
            </a:pPr>
            <a:r>
              <a:rPr lang="en-US" sz="2000" b="1" u="sng" dirty="0">
                <a:solidFill>
                  <a:schemeClr val="tx1">
                    <a:alpha val="70000"/>
                  </a:schemeClr>
                </a:solidFill>
                <a:latin typeface="Times New Roman" panose="02020603050405020304" pitchFamily="18" charset="0"/>
                <a:cs typeface="Times New Roman" panose="02020603050405020304" pitchFamily="18" charset="0"/>
              </a:rPr>
              <a:t>Face Recognition</a:t>
            </a:r>
            <a:r>
              <a:rPr lang="en-US" sz="2000" b="1" dirty="0">
                <a:solidFill>
                  <a:schemeClr val="tx1">
                    <a:alpha val="70000"/>
                  </a:schemeClr>
                </a:solidFill>
                <a:latin typeface="Times New Roman" panose="02020603050405020304" pitchFamily="18" charset="0"/>
                <a:cs typeface="Times New Roman" panose="02020603050405020304" pitchFamily="18" charset="0"/>
              </a:rPr>
              <a:t>:</a:t>
            </a:r>
          </a:p>
          <a:p>
            <a:pPr marL="228600" indent="0">
              <a:buNone/>
            </a:pPr>
            <a:r>
              <a:rPr lang="en-US" sz="1400" dirty="0">
                <a:solidFill>
                  <a:schemeClr val="tx1">
                    <a:alpha val="70000"/>
                  </a:schemeClr>
                </a:solidFill>
                <a:latin typeface="Times New Roman" panose="02020603050405020304" pitchFamily="18" charset="0"/>
                <a:cs typeface="Times New Roman" panose="02020603050405020304" pitchFamily="18" charset="0"/>
              </a:rPr>
              <a:t>This is the final step of the program that the face recognition process.</a:t>
            </a:r>
          </a:p>
          <a:p>
            <a:pPr marL="228600" indent="0">
              <a:buNone/>
            </a:pPr>
            <a:r>
              <a:rPr lang="en-US" sz="1400" dirty="0">
                <a:solidFill>
                  <a:schemeClr val="tx1">
                    <a:alpha val="70000"/>
                  </a:schemeClr>
                </a:solidFill>
                <a:latin typeface="Times New Roman" panose="02020603050405020304" pitchFamily="18" charset="0"/>
                <a:cs typeface="Times New Roman" panose="02020603050405020304" pitchFamily="18" charset="0"/>
              </a:rPr>
              <a:t> In this we are going through following two steps: </a:t>
            </a:r>
          </a:p>
          <a:p>
            <a:pPr marL="228600" indent="0">
              <a:buNone/>
            </a:pPr>
            <a:r>
              <a:rPr lang="en-US" sz="1400" dirty="0">
                <a:solidFill>
                  <a:schemeClr val="tx1">
                    <a:alpha val="70000"/>
                  </a:schemeClr>
                </a:solidFill>
                <a:latin typeface="Times New Roman" panose="02020603050405020304" pitchFamily="18" charset="0"/>
                <a:cs typeface="Times New Roman" panose="02020603050405020304" pitchFamily="18" charset="0"/>
              </a:rPr>
              <a:t>1)Capturing the video from Webcam </a:t>
            </a:r>
          </a:p>
          <a:p>
            <a:pPr marL="228600" indent="0">
              <a:buNone/>
            </a:pPr>
            <a:r>
              <a:rPr lang="en-US" sz="1400" dirty="0">
                <a:solidFill>
                  <a:schemeClr val="tx1">
                    <a:alpha val="70000"/>
                  </a:schemeClr>
                </a:solidFill>
                <a:latin typeface="Times New Roman" panose="02020603050405020304" pitchFamily="18" charset="0"/>
                <a:cs typeface="Times New Roman" panose="02020603050405020304" pitchFamily="18" charset="0"/>
              </a:rPr>
              <a:t>2) Compare it with .</a:t>
            </a:r>
            <a:r>
              <a:rPr lang="en-US" sz="1400" dirty="0" err="1">
                <a:solidFill>
                  <a:schemeClr val="tx1">
                    <a:alpha val="70000"/>
                  </a:schemeClr>
                </a:solidFill>
                <a:latin typeface="Times New Roman" panose="02020603050405020304" pitchFamily="18" charset="0"/>
                <a:cs typeface="Times New Roman" panose="02020603050405020304" pitchFamily="18" charset="0"/>
              </a:rPr>
              <a:t>yml</a:t>
            </a:r>
            <a:r>
              <a:rPr lang="en-US" sz="1400" dirty="0">
                <a:solidFill>
                  <a:schemeClr val="tx1">
                    <a:alpha val="70000"/>
                  </a:schemeClr>
                </a:solidFill>
                <a:latin typeface="Times New Roman" panose="02020603050405020304" pitchFamily="18" charset="0"/>
                <a:cs typeface="Times New Roman" panose="02020603050405020304" pitchFamily="18" charset="0"/>
              </a:rPr>
              <a:t> file </a:t>
            </a:r>
          </a:p>
          <a:p>
            <a:pPr marL="228600" indent="0">
              <a:buNone/>
            </a:pPr>
            <a:r>
              <a:rPr lang="en-US" sz="1400" dirty="0">
                <a:solidFill>
                  <a:schemeClr val="tx1">
                    <a:alpha val="70000"/>
                  </a:schemeClr>
                </a:solidFill>
                <a:latin typeface="Times New Roman" panose="02020603050405020304" pitchFamily="18" charset="0"/>
                <a:cs typeface="Times New Roman" panose="02020603050405020304" pitchFamily="18" charset="0"/>
              </a:rPr>
              <a:t>a)Capturing video from Webcam:</a:t>
            </a:r>
          </a:p>
          <a:p>
            <a:pPr marL="228600" indent="0">
              <a:buNone/>
            </a:pPr>
            <a:r>
              <a:rPr lang="en-US" sz="1400" dirty="0">
                <a:solidFill>
                  <a:schemeClr val="tx1">
                    <a:alpha val="70000"/>
                  </a:schemeClr>
                </a:solidFill>
                <a:latin typeface="Times New Roman" panose="02020603050405020304" pitchFamily="18" charset="0"/>
                <a:cs typeface="Times New Roman" panose="02020603050405020304" pitchFamily="18" charset="0"/>
              </a:rPr>
              <a:t>	Here, we can capture the image through Webcam as an input. </a:t>
            </a:r>
          </a:p>
          <a:p>
            <a:pPr marL="228600" indent="0">
              <a:buNone/>
            </a:pPr>
            <a:r>
              <a:rPr lang="en-US" sz="1400" dirty="0">
                <a:solidFill>
                  <a:schemeClr val="tx1">
                    <a:alpha val="70000"/>
                  </a:schemeClr>
                </a:solidFill>
                <a:latin typeface="Times New Roman" panose="02020603050405020304" pitchFamily="18" charset="0"/>
                <a:cs typeface="Times New Roman" panose="02020603050405020304" pitchFamily="18" charset="0"/>
              </a:rPr>
              <a:t>b) Compare it with .</a:t>
            </a:r>
            <a:r>
              <a:rPr lang="en-US" sz="1400" dirty="0" err="1">
                <a:solidFill>
                  <a:schemeClr val="tx1">
                    <a:alpha val="70000"/>
                  </a:schemeClr>
                </a:solidFill>
                <a:latin typeface="Times New Roman" panose="02020603050405020304" pitchFamily="18" charset="0"/>
                <a:cs typeface="Times New Roman" panose="02020603050405020304" pitchFamily="18" charset="0"/>
              </a:rPr>
              <a:t>yml</a:t>
            </a:r>
            <a:r>
              <a:rPr lang="en-US" sz="1400" dirty="0">
                <a:solidFill>
                  <a:schemeClr val="tx1">
                    <a:alpha val="70000"/>
                  </a:schemeClr>
                </a:solidFill>
                <a:latin typeface="Times New Roman" panose="02020603050405020304" pitchFamily="18" charset="0"/>
                <a:cs typeface="Times New Roman" panose="02020603050405020304" pitchFamily="18" charset="0"/>
              </a:rPr>
              <a:t> file: </a:t>
            </a:r>
          </a:p>
          <a:p>
            <a:pPr marL="228600" indent="0">
              <a:buNone/>
            </a:pPr>
            <a:r>
              <a:rPr lang="en-US" sz="1400" dirty="0">
                <a:solidFill>
                  <a:schemeClr val="tx1">
                    <a:alpha val="70000"/>
                  </a:schemeClr>
                </a:solidFill>
                <a:latin typeface="Times New Roman" panose="02020603050405020304" pitchFamily="18" charset="0"/>
                <a:cs typeface="Times New Roman" panose="02020603050405020304" pitchFamily="18" charset="0"/>
              </a:rPr>
              <a:t>	After capturing the image from Webcam, The image will compare with .</a:t>
            </a:r>
            <a:r>
              <a:rPr lang="en-US" sz="1400" dirty="0" err="1">
                <a:solidFill>
                  <a:schemeClr val="tx1">
                    <a:alpha val="70000"/>
                  </a:schemeClr>
                </a:solidFill>
                <a:latin typeface="Times New Roman" panose="02020603050405020304" pitchFamily="18" charset="0"/>
                <a:cs typeface="Times New Roman" panose="02020603050405020304" pitchFamily="18" charset="0"/>
              </a:rPr>
              <a:t>yml</a:t>
            </a:r>
            <a:r>
              <a:rPr lang="en-US" sz="1400" dirty="0">
                <a:solidFill>
                  <a:schemeClr val="tx1">
                    <a:alpha val="70000"/>
                  </a:schemeClr>
                </a:solidFill>
                <a:latin typeface="Times New Roman" panose="02020603050405020304" pitchFamily="18" charset="0"/>
                <a:cs typeface="Times New Roman" panose="02020603050405020304" pitchFamily="18" charset="0"/>
              </a:rPr>
              <a:t> file. And then finally we got an output as an image with their identity like, the name of the person, age, etc....</a:t>
            </a:r>
            <a:endParaRPr lang="en-IN" sz="1400" dirty="0">
              <a:solidFill>
                <a:schemeClr val="tx1">
                  <a:alpha val="7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DE0B2D38-3795-7F65-B2EB-1CBECB586953}"/>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D49E1ECF-0804-EE6F-2186-10697FD66353}"/>
              </a:ext>
            </a:extLst>
          </p:cNvPr>
          <p:cNvSpPr>
            <a:spLocks noGrp="1"/>
          </p:cNvSpPr>
          <p:nvPr>
            <p:ph type="sldNum" sz="quarter" idx="12"/>
          </p:nvPr>
        </p:nvSpPr>
        <p:spPr/>
        <p:txBody>
          <a:bodyPr/>
          <a:lstStyle/>
          <a:p>
            <a:fld id="{9D3FF152-60F5-4862-82F9-1190556AA56F}" type="slidenum">
              <a:rPr lang="en-IN" smtClean="0"/>
              <a:t>20</a:t>
            </a:fld>
            <a:endParaRPr lang="en-IN"/>
          </a:p>
        </p:txBody>
      </p:sp>
      <p:pic>
        <p:nvPicPr>
          <p:cNvPr id="6" name="Picture 5">
            <a:extLst>
              <a:ext uri="{FF2B5EF4-FFF2-40B4-BE49-F238E27FC236}">
                <a16:creationId xmlns:a16="http://schemas.microsoft.com/office/drawing/2014/main" id="{F2BF5185-8561-84FF-C2D8-594BBEE7138F}"/>
              </a:ext>
            </a:extLst>
          </p:cNvPr>
          <p:cNvPicPr>
            <a:picLocks noChangeAspect="1"/>
          </p:cNvPicPr>
          <p:nvPr/>
        </p:nvPicPr>
        <p:blipFill>
          <a:blip r:embed="rId2"/>
          <a:stretch>
            <a:fillRect/>
          </a:stretch>
        </p:blipFill>
        <p:spPr>
          <a:xfrm>
            <a:off x="2514600" y="4303635"/>
            <a:ext cx="4122964" cy="2360691"/>
          </a:xfrm>
          <a:prstGeom prst="rect">
            <a:avLst/>
          </a:prstGeom>
        </p:spPr>
      </p:pic>
    </p:spTree>
    <p:extLst>
      <p:ext uri="{BB962C8B-B14F-4D97-AF65-F5344CB8AC3E}">
        <p14:creationId xmlns:p14="http://schemas.microsoft.com/office/powerpoint/2010/main" val="4042067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0"/>
            <a:ext cx="7886700" cy="740245"/>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TESTCASES</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07-04-2023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21</a:t>
            </a:fld>
            <a:endParaRPr lang="en-IN"/>
          </a:p>
        </p:txBody>
      </p:sp>
      <p:graphicFrame>
        <p:nvGraphicFramePr>
          <p:cNvPr id="6" name="Table 5">
            <a:extLst>
              <a:ext uri="{FF2B5EF4-FFF2-40B4-BE49-F238E27FC236}">
                <a16:creationId xmlns:a16="http://schemas.microsoft.com/office/drawing/2014/main" id="{DFE1A523-86AB-58DA-42FE-7761B282EFA4}"/>
              </a:ext>
            </a:extLst>
          </p:cNvPr>
          <p:cNvGraphicFramePr>
            <a:graphicFrameLocks noGrp="1"/>
          </p:cNvGraphicFramePr>
          <p:nvPr>
            <p:extLst>
              <p:ext uri="{D42A27DB-BD31-4B8C-83A1-F6EECF244321}">
                <p14:modId xmlns:p14="http://schemas.microsoft.com/office/powerpoint/2010/main" val="1746834720"/>
              </p:ext>
            </p:extLst>
          </p:nvPr>
        </p:nvGraphicFramePr>
        <p:xfrm>
          <a:off x="367393" y="1828800"/>
          <a:ext cx="8539843" cy="3549722"/>
        </p:xfrm>
        <a:graphic>
          <a:graphicData uri="http://schemas.openxmlformats.org/drawingml/2006/table">
            <a:tbl>
              <a:tblPr firstRow="1" firstCol="1" bandRow="1">
                <a:tableStyleId>{5C22544A-7EE6-4342-B048-85BDC9FD1C3A}</a:tableStyleId>
              </a:tblPr>
              <a:tblGrid>
                <a:gridCol w="744000">
                  <a:extLst>
                    <a:ext uri="{9D8B030D-6E8A-4147-A177-3AD203B41FA5}">
                      <a16:colId xmlns:a16="http://schemas.microsoft.com/office/drawing/2014/main" val="1251984023"/>
                    </a:ext>
                  </a:extLst>
                </a:gridCol>
                <a:gridCol w="970437">
                  <a:extLst>
                    <a:ext uri="{9D8B030D-6E8A-4147-A177-3AD203B41FA5}">
                      <a16:colId xmlns:a16="http://schemas.microsoft.com/office/drawing/2014/main" val="348017674"/>
                    </a:ext>
                  </a:extLst>
                </a:gridCol>
                <a:gridCol w="1585047">
                  <a:extLst>
                    <a:ext uri="{9D8B030D-6E8A-4147-A177-3AD203B41FA5}">
                      <a16:colId xmlns:a16="http://schemas.microsoft.com/office/drawing/2014/main" val="1341545581"/>
                    </a:ext>
                  </a:extLst>
                </a:gridCol>
                <a:gridCol w="1967924">
                  <a:extLst>
                    <a:ext uri="{9D8B030D-6E8A-4147-A177-3AD203B41FA5}">
                      <a16:colId xmlns:a16="http://schemas.microsoft.com/office/drawing/2014/main" val="1413342406"/>
                    </a:ext>
                  </a:extLst>
                </a:gridCol>
                <a:gridCol w="2029947">
                  <a:extLst>
                    <a:ext uri="{9D8B030D-6E8A-4147-A177-3AD203B41FA5}">
                      <a16:colId xmlns:a16="http://schemas.microsoft.com/office/drawing/2014/main" val="3416728409"/>
                    </a:ext>
                  </a:extLst>
                </a:gridCol>
                <a:gridCol w="1242488">
                  <a:extLst>
                    <a:ext uri="{9D8B030D-6E8A-4147-A177-3AD203B41FA5}">
                      <a16:colId xmlns:a16="http://schemas.microsoft.com/office/drawing/2014/main" val="405474660"/>
                    </a:ext>
                  </a:extLst>
                </a:gridCol>
              </a:tblGrid>
              <a:tr h="620486">
                <a:tc>
                  <a:txBody>
                    <a:bodyPr/>
                    <a:lstStyle/>
                    <a:p>
                      <a:pPr algn="ctr">
                        <a:lnSpc>
                          <a:spcPct val="150000"/>
                        </a:lnSpc>
                        <a:spcAft>
                          <a:spcPts val="600"/>
                        </a:spcAft>
                      </a:pPr>
                      <a:r>
                        <a:rPr lang="en-US" sz="1600" kern="100" dirty="0" err="1">
                          <a:effectLst/>
                          <a:latin typeface="Times New Roman" panose="02020603050405020304" pitchFamily="18" charset="0"/>
                          <a:cs typeface="Times New Roman" panose="02020603050405020304" pitchFamily="18" charset="0"/>
                        </a:rPr>
                        <a:t>Req_Id</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ctr">
                        <a:lnSpc>
                          <a:spcPct val="150000"/>
                        </a:lnSpc>
                        <a:spcAft>
                          <a:spcPts val="600"/>
                        </a:spcAft>
                      </a:pPr>
                      <a:r>
                        <a:rPr lang="en-US" sz="1600" kern="100" dirty="0" err="1">
                          <a:effectLst/>
                          <a:latin typeface="Times New Roman" panose="02020603050405020304" pitchFamily="18" charset="0"/>
                          <a:cs typeface="Times New Roman" panose="02020603050405020304" pitchFamily="18" charset="0"/>
                        </a:rPr>
                        <a:t>Tkt_Id</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ctr">
                        <a:lnSpc>
                          <a:spcPct val="150000"/>
                        </a:lnSpc>
                        <a:spcAft>
                          <a:spcPts val="600"/>
                        </a:spcAft>
                      </a:pPr>
                      <a:r>
                        <a:rPr lang="en-US" sz="1600" kern="100" dirty="0" err="1">
                          <a:effectLst/>
                          <a:latin typeface="Times New Roman" panose="02020603050405020304" pitchFamily="18" charset="0"/>
                          <a:cs typeface="Times New Roman" panose="02020603050405020304" pitchFamily="18" charset="0"/>
                        </a:rPr>
                        <a:t>Req_description</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ctr">
                        <a:lnSpc>
                          <a:spcPct val="150000"/>
                        </a:lnSpc>
                        <a:spcAft>
                          <a:spcPts val="600"/>
                        </a:spcAft>
                      </a:pPr>
                      <a:r>
                        <a:rPr lang="en-US" sz="1600" kern="100" dirty="0" err="1">
                          <a:effectLst/>
                          <a:latin typeface="Times New Roman" panose="02020603050405020304" pitchFamily="18" charset="0"/>
                          <a:cs typeface="Times New Roman" panose="02020603050405020304" pitchFamily="18" charset="0"/>
                        </a:rPr>
                        <a:t>Actual_o</a:t>
                      </a:r>
                      <a:r>
                        <a:rPr lang="en-US" sz="1600" kern="100" dirty="0">
                          <a:effectLst/>
                          <a:latin typeface="Times New Roman" panose="02020603050405020304" pitchFamily="18" charset="0"/>
                          <a:cs typeface="Times New Roman" panose="02020603050405020304" pitchFamily="18" charset="0"/>
                        </a:rPr>
                        <a:t>/p </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ctr">
                        <a:lnSpc>
                          <a:spcPct val="150000"/>
                        </a:lnSpc>
                        <a:spcAft>
                          <a:spcPts val="600"/>
                        </a:spcAft>
                      </a:pPr>
                      <a:r>
                        <a:rPr lang="en-US" sz="1600" kern="100" dirty="0" err="1">
                          <a:effectLst/>
                          <a:latin typeface="Times New Roman" panose="02020603050405020304" pitchFamily="18" charset="0"/>
                          <a:cs typeface="Times New Roman" panose="02020603050405020304" pitchFamily="18" charset="0"/>
                        </a:rPr>
                        <a:t>Expected_o</a:t>
                      </a:r>
                      <a:r>
                        <a:rPr lang="en-US" sz="1600" kern="100" dirty="0">
                          <a:effectLst/>
                          <a:latin typeface="Times New Roman" panose="02020603050405020304" pitchFamily="18" charset="0"/>
                          <a:cs typeface="Times New Roman" panose="02020603050405020304" pitchFamily="18" charset="0"/>
                        </a:rPr>
                        <a:t>/p</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ctr">
                        <a:lnSpc>
                          <a:spcPct val="150000"/>
                        </a:lnSpc>
                        <a:spcAft>
                          <a:spcPts val="600"/>
                        </a:spcAft>
                      </a:pPr>
                      <a:r>
                        <a:rPr lang="en-US" sz="1600" kern="100" dirty="0" err="1">
                          <a:effectLst/>
                          <a:latin typeface="Times New Roman" panose="02020603050405020304" pitchFamily="18" charset="0"/>
                          <a:cs typeface="Times New Roman" panose="02020603050405020304" pitchFamily="18" charset="0"/>
                        </a:rPr>
                        <a:t>Tkt_status</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extLst>
                  <a:ext uri="{0D108BD9-81ED-4DB2-BD59-A6C34878D82A}">
                    <a16:rowId xmlns:a16="http://schemas.microsoft.com/office/drawing/2014/main" val="4034596666"/>
                  </a:ext>
                </a:extLst>
              </a:tr>
              <a:tr h="1464618">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1</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201</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Upload image from pictures and if criminal is found</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Criminal details will be displayed</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Criminal details will be displayed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PASS</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extLst>
                  <a:ext uri="{0D108BD9-81ED-4DB2-BD59-A6C34878D82A}">
                    <a16:rowId xmlns:a16="http://schemas.microsoft.com/office/drawing/2014/main" val="3699867122"/>
                  </a:ext>
                </a:extLst>
              </a:tr>
              <a:tr h="1464618">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 </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202</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Upload image from pictures and if criminal is not found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No criminal recognized message</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No criminal recognized message</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PASS</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994" marR="46994" marT="0" marB="0"/>
                </a:tc>
                <a:extLst>
                  <a:ext uri="{0D108BD9-81ED-4DB2-BD59-A6C34878D82A}">
                    <a16:rowId xmlns:a16="http://schemas.microsoft.com/office/drawing/2014/main" val="4114493365"/>
                  </a:ext>
                </a:extLst>
              </a:tr>
            </a:tbl>
          </a:graphicData>
        </a:graphic>
      </p:graphicFrame>
      <p:sp>
        <p:nvSpPr>
          <p:cNvPr id="7" name="Rectangle 1">
            <a:extLst>
              <a:ext uri="{FF2B5EF4-FFF2-40B4-BE49-F238E27FC236}">
                <a16:creationId xmlns:a16="http://schemas.microsoft.com/office/drawing/2014/main" id="{0251F4FB-A273-EE73-5813-DD88F402C3B7}"/>
              </a:ext>
            </a:extLst>
          </p:cNvPr>
          <p:cNvSpPr>
            <a:spLocks noChangeArrowheads="1"/>
          </p:cNvSpPr>
          <p:nvPr/>
        </p:nvSpPr>
        <p:spPr bwMode="auto">
          <a:xfrm>
            <a:off x="236763" y="1113970"/>
            <a:ext cx="502103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 REPORT	: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USECASE	: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DETECT CRIMINAL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6434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FC78-8177-1A6C-3BF9-ABEEE4C1DACC}"/>
              </a:ext>
            </a:extLst>
          </p:cNvPr>
          <p:cNvSpPr>
            <a:spLocks noGrp="1"/>
          </p:cNvSpPr>
          <p:nvPr>
            <p:ph type="title"/>
          </p:nvPr>
        </p:nvSpPr>
        <p:spPr>
          <a:xfrm>
            <a:off x="628650" y="136524"/>
            <a:ext cx="7886700" cy="851355"/>
          </a:xfrm>
        </p:spPr>
        <p:txBody>
          <a:bodyPr>
            <a:normAutofit/>
          </a:bodyPr>
          <a:lstStyle/>
          <a:p>
            <a:pPr algn="ctr"/>
            <a:r>
              <a:rPr lang="en-US"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TESTCASES (</a:t>
            </a:r>
            <a:r>
              <a:rPr lang="en-US" sz="4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dirty="0"/>
          </a:p>
        </p:txBody>
      </p:sp>
      <p:graphicFrame>
        <p:nvGraphicFramePr>
          <p:cNvPr id="6" name="Content Placeholder 5">
            <a:extLst>
              <a:ext uri="{FF2B5EF4-FFF2-40B4-BE49-F238E27FC236}">
                <a16:creationId xmlns:a16="http://schemas.microsoft.com/office/drawing/2014/main" id="{7ED23638-E074-B204-9F94-66E77E35DF86}"/>
              </a:ext>
            </a:extLst>
          </p:cNvPr>
          <p:cNvGraphicFramePr>
            <a:graphicFrameLocks noGrp="1"/>
          </p:cNvGraphicFramePr>
          <p:nvPr>
            <p:ph idx="1"/>
            <p:extLst>
              <p:ext uri="{D42A27DB-BD31-4B8C-83A1-F6EECF244321}">
                <p14:modId xmlns:p14="http://schemas.microsoft.com/office/powerpoint/2010/main" val="2607987254"/>
              </p:ext>
            </p:extLst>
          </p:nvPr>
        </p:nvGraphicFramePr>
        <p:xfrm>
          <a:off x="726622" y="1951264"/>
          <a:ext cx="8066312" cy="4405848"/>
        </p:xfrm>
        <a:graphic>
          <a:graphicData uri="http://schemas.openxmlformats.org/drawingml/2006/table">
            <a:tbl>
              <a:tblPr firstRow="1" firstCol="1" bandRow="1">
                <a:tableStyleId>{5C22544A-7EE6-4342-B048-85BDC9FD1C3A}</a:tableStyleId>
              </a:tblPr>
              <a:tblGrid>
                <a:gridCol w="897982">
                  <a:extLst>
                    <a:ext uri="{9D8B030D-6E8A-4147-A177-3AD203B41FA5}">
                      <a16:colId xmlns:a16="http://schemas.microsoft.com/office/drawing/2014/main" val="905866899"/>
                    </a:ext>
                  </a:extLst>
                </a:gridCol>
                <a:gridCol w="844501">
                  <a:extLst>
                    <a:ext uri="{9D8B030D-6E8A-4147-A177-3AD203B41FA5}">
                      <a16:colId xmlns:a16="http://schemas.microsoft.com/office/drawing/2014/main" val="1722131378"/>
                    </a:ext>
                  </a:extLst>
                </a:gridCol>
                <a:gridCol w="1770085">
                  <a:extLst>
                    <a:ext uri="{9D8B030D-6E8A-4147-A177-3AD203B41FA5}">
                      <a16:colId xmlns:a16="http://schemas.microsoft.com/office/drawing/2014/main" val="2033114826"/>
                    </a:ext>
                  </a:extLst>
                </a:gridCol>
                <a:gridCol w="1374146">
                  <a:extLst>
                    <a:ext uri="{9D8B030D-6E8A-4147-A177-3AD203B41FA5}">
                      <a16:colId xmlns:a16="http://schemas.microsoft.com/office/drawing/2014/main" val="3602435623"/>
                    </a:ext>
                  </a:extLst>
                </a:gridCol>
                <a:gridCol w="1986603">
                  <a:extLst>
                    <a:ext uri="{9D8B030D-6E8A-4147-A177-3AD203B41FA5}">
                      <a16:colId xmlns:a16="http://schemas.microsoft.com/office/drawing/2014/main" val="3001102728"/>
                    </a:ext>
                  </a:extLst>
                </a:gridCol>
                <a:gridCol w="1192995">
                  <a:extLst>
                    <a:ext uri="{9D8B030D-6E8A-4147-A177-3AD203B41FA5}">
                      <a16:colId xmlns:a16="http://schemas.microsoft.com/office/drawing/2014/main" val="548520880"/>
                    </a:ext>
                  </a:extLst>
                </a:gridCol>
              </a:tblGrid>
              <a:tr h="470118">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Req_Id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Tkt_Id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dirty="0" err="1">
                          <a:effectLst/>
                          <a:latin typeface="Times New Roman" panose="02020603050405020304" pitchFamily="18" charset="0"/>
                          <a:cs typeface="Times New Roman" panose="02020603050405020304" pitchFamily="18" charset="0"/>
                        </a:rPr>
                        <a:t>Req_description</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Actual_o/p </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Expected_o/p</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Tkt_status</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extLst>
                  <a:ext uri="{0D108BD9-81ED-4DB2-BD59-A6C34878D82A}">
                    <a16:rowId xmlns:a16="http://schemas.microsoft.com/office/drawing/2014/main" val="3961488343"/>
                  </a:ext>
                </a:extLst>
              </a:tr>
              <a:tr h="1811303">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2</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301</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Web cam will be opened for live surveillance</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Web cam will open successfully and will start recognizing criminals</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Web cam will open successfully and will start recognizing criminals</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PASS</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extLst>
                  <a:ext uri="{0D108BD9-81ED-4DB2-BD59-A6C34878D82A}">
                    <a16:rowId xmlns:a16="http://schemas.microsoft.com/office/drawing/2014/main" val="2931260175"/>
                  </a:ext>
                </a:extLst>
              </a:tr>
              <a:tr h="1503270">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 </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302</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a:effectLst/>
                          <a:latin typeface="Times New Roman" panose="02020603050405020304" pitchFamily="18" charset="0"/>
                          <a:cs typeface="Times New Roman" panose="02020603050405020304" pitchFamily="18" charset="0"/>
                        </a:rPr>
                        <a:t>Web cam will be opened for live surveillance</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Web cam won’t open due to some access privileges</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Web cam will open successfully and will start recognizing criminals</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tc>
                  <a:txBody>
                    <a:bodyPr/>
                    <a:lstStyle/>
                    <a:p>
                      <a:pPr algn="just">
                        <a:lnSpc>
                          <a:spcPct val="150000"/>
                        </a:lnSpc>
                        <a:spcAft>
                          <a:spcPts val="600"/>
                        </a:spcAft>
                      </a:pPr>
                      <a:r>
                        <a:rPr lang="en-US" sz="1600" kern="100" dirty="0">
                          <a:effectLst/>
                          <a:latin typeface="Times New Roman" panose="02020603050405020304" pitchFamily="18" charset="0"/>
                          <a:cs typeface="Times New Roman" panose="02020603050405020304" pitchFamily="18" charset="0"/>
                        </a:rPr>
                        <a:t>FAIL</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997" marR="64997" marT="0" marB="0"/>
                </a:tc>
                <a:extLst>
                  <a:ext uri="{0D108BD9-81ED-4DB2-BD59-A6C34878D82A}">
                    <a16:rowId xmlns:a16="http://schemas.microsoft.com/office/drawing/2014/main" val="3027589262"/>
                  </a:ext>
                </a:extLst>
              </a:tr>
            </a:tbl>
          </a:graphicData>
        </a:graphic>
      </p:graphicFrame>
      <p:sp>
        <p:nvSpPr>
          <p:cNvPr id="4" name="Date Placeholder 3">
            <a:extLst>
              <a:ext uri="{FF2B5EF4-FFF2-40B4-BE49-F238E27FC236}">
                <a16:creationId xmlns:a16="http://schemas.microsoft.com/office/drawing/2014/main" id="{17962176-EA38-4557-545C-EAB1D98639DE}"/>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D8EBEC22-A174-A48B-C65B-D31BBC9F8063}"/>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9" name="TextBox 8">
            <a:extLst>
              <a:ext uri="{FF2B5EF4-FFF2-40B4-BE49-F238E27FC236}">
                <a16:creationId xmlns:a16="http://schemas.microsoft.com/office/drawing/2014/main" id="{47F2240F-0E71-5C99-75B7-6AA485AE739D}"/>
              </a:ext>
            </a:extLst>
          </p:cNvPr>
          <p:cNvSpPr txBox="1"/>
          <p:nvPr/>
        </p:nvSpPr>
        <p:spPr>
          <a:xfrm>
            <a:off x="628649" y="1164615"/>
            <a:ext cx="6131379"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 REPORT: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USECASE         : </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CAMERA</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SURVEILLANCE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97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SCREENSHOTS</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237309" y="1004491"/>
            <a:ext cx="6106341" cy="400110"/>
          </a:xfrm>
          <a:prstGeom prst="rect">
            <a:avLst/>
          </a:prstGeom>
          <a:noFill/>
        </p:spPr>
        <p:txBody>
          <a:bodyPr wrap="square">
            <a:spAutoFit/>
          </a:bodyPr>
          <a:lstStyle/>
          <a:p>
            <a:r>
              <a:rPr lang="en-IN" sz="2000" b="1" dirty="0">
                <a:solidFill>
                  <a:schemeClr val="tx1"/>
                </a:solidFill>
                <a:latin typeface="Times New Roman" panose="02020603050405020304" pitchFamily="18" charset="0"/>
                <a:cs typeface="Times New Roman" panose="02020603050405020304" pitchFamily="18" charset="0"/>
              </a:rPr>
              <a:t>Entering the Details of the Criminal</a:t>
            </a:r>
            <a:endParaRPr lang="en-IN" sz="2000" dirty="0"/>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08-04-2023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23</a:t>
            </a:fld>
            <a:endParaRPr lang="en-IN"/>
          </a:p>
        </p:txBody>
      </p:sp>
      <p:pic>
        <p:nvPicPr>
          <p:cNvPr id="6" name="Content Placeholder 7">
            <a:extLst>
              <a:ext uri="{FF2B5EF4-FFF2-40B4-BE49-F238E27FC236}">
                <a16:creationId xmlns:a16="http://schemas.microsoft.com/office/drawing/2014/main" id="{5A031335-BFA5-CEB1-00B0-F6657652682B}"/>
              </a:ext>
            </a:extLst>
          </p:cNvPr>
          <p:cNvPicPr>
            <a:picLocks noGrp="1" noChangeAspect="1"/>
          </p:cNvPicPr>
          <p:nvPr>
            <p:ph idx="1"/>
          </p:nvPr>
        </p:nvPicPr>
        <p:blipFill>
          <a:blip r:embed="rId2"/>
          <a:stretch>
            <a:fillRect/>
          </a:stretch>
        </p:blipFill>
        <p:spPr>
          <a:xfrm>
            <a:off x="816428" y="1701930"/>
            <a:ext cx="7698922" cy="4141648"/>
          </a:xfrm>
        </p:spPr>
      </p:pic>
    </p:spTree>
    <p:extLst>
      <p:ext uri="{BB962C8B-B14F-4D97-AF65-F5344CB8AC3E}">
        <p14:creationId xmlns:p14="http://schemas.microsoft.com/office/powerpoint/2010/main" val="1126523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SCREENSHOTS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269966" y="971550"/>
            <a:ext cx="6187984" cy="400110"/>
          </a:xfrm>
          <a:prstGeom prst="rect">
            <a:avLst/>
          </a:prstGeom>
          <a:noFill/>
        </p:spPr>
        <p:txBody>
          <a:bodyPr wrap="square">
            <a:spAutoFit/>
          </a:bodyPr>
          <a:lstStyle/>
          <a:p>
            <a:r>
              <a:rPr lang="en-IN" sz="2000" b="1" dirty="0">
                <a:solidFill>
                  <a:schemeClr val="tx1"/>
                </a:solidFill>
                <a:latin typeface="Times New Roman" panose="02020603050405020304" pitchFamily="18" charset="0"/>
                <a:cs typeface="Times New Roman" panose="02020603050405020304" pitchFamily="18" charset="0"/>
              </a:rPr>
              <a:t>Face Detection of the Criminal</a:t>
            </a:r>
            <a:endParaRPr lang="en-IN" sz="2000" dirty="0"/>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08-04-2023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24</a:t>
            </a:fld>
            <a:endParaRPr lang="en-IN"/>
          </a:p>
        </p:txBody>
      </p:sp>
      <p:pic>
        <p:nvPicPr>
          <p:cNvPr id="6" name="Content Placeholder 7">
            <a:extLst>
              <a:ext uri="{FF2B5EF4-FFF2-40B4-BE49-F238E27FC236}">
                <a16:creationId xmlns:a16="http://schemas.microsoft.com/office/drawing/2014/main" id="{58F7B0BA-DC4C-D5EF-DE65-3D8FB4E7F55D}"/>
              </a:ext>
            </a:extLst>
          </p:cNvPr>
          <p:cNvPicPr>
            <a:picLocks noGrp="1" noChangeAspect="1"/>
          </p:cNvPicPr>
          <p:nvPr>
            <p:ph idx="1"/>
          </p:nvPr>
        </p:nvPicPr>
        <p:blipFill>
          <a:blip r:embed="rId2"/>
          <a:stretch>
            <a:fillRect/>
          </a:stretch>
        </p:blipFill>
        <p:spPr>
          <a:xfrm>
            <a:off x="1006189" y="1616183"/>
            <a:ext cx="7198918" cy="4270267"/>
          </a:xfrm>
        </p:spPr>
      </p:pic>
    </p:spTree>
    <p:extLst>
      <p:ext uri="{BB962C8B-B14F-4D97-AF65-F5344CB8AC3E}">
        <p14:creationId xmlns:p14="http://schemas.microsoft.com/office/powerpoint/2010/main" val="247928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SCREENSHOTS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244929" y="1045029"/>
            <a:ext cx="6277791" cy="400110"/>
          </a:xfrm>
          <a:prstGeom prst="rect">
            <a:avLst/>
          </a:prstGeom>
          <a:noFill/>
        </p:spPr>
        <p:txBody>
          <a:bodyPr wrap="square">
            <a:spAutoFit/>
          </a:bodyPr>
          <a:lstStyle/>
          <a:p>
            <a:r>
              <a:rPr lang="en-IN" sz="2000" b="1" dirty="0">
                <a:solidFill>
                  <a:schemeClr val="tx1"/>
                </a:solidFill>
                <a:latin typeface="Times New Roman" panose="02020603050405020304" pitchFamily="18" charset="0"/>
                <a:cs typeface="Times New Roman" panose="02020603050405020304" pitchFamily="18" charset="0"/>
              </a:rPr>
              <a:t>Face Recognition of the Criminal </a:t>
            </a:r>
            <a:endParaRPr lang="en-IN" sz="2000" dirty="0"/>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08-04-2023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25</a:t>
            </a:fld>
            <a:endParaRPr lang="en-IN"/>
          </a:p>
        </p:txBody>
      </p:sp>
      <p:pic>
        <p:nvPicPr>
          <p:cNvPr id="6" name="Content Placeholder 7">
            <a:extLst>
              <a:ext uri="{FF2B5EF4-FFF2-40B4-BE49-F238E27FC236}">
                <a16:creationId xmlns:a16="http://schemas.microsoft.com/office/drawing/2014/main" id="{7E832E6F-6CAE-A071-64CC-51BB52F00344}"/>
              </a:ext>
            </a:extLst>
          </p:cNvPr>
          <p:cNvPicPr>
            <a:picLocks noGrp="1" noChangeAspect="1"/>
          </p:cNvPicPr>
          <p:nvPr>
            <p:ph idx="1"/>
          </p:nvPr>
        </p:nvPicPr>
        <p:blipFill>
          <a:blip r:embed="rId2"/>
          <a:stretch>
            <a:fillRect/>
          </a:stretch>
        </p:blipFill>
        <p:spPr>
          <a:xfrm>
            <a:off x="766153" y="1763141"/>
            <a:ext cx="7479776" cy="4237609"/>
          </a:xfrm>
        </p:spPr>
      </p:pic>
    </p:spTree>
    <p:extLst>
      <p:ext uri="{BB962C8B-B14F-4D97-AF65-F5344CB8AC3E}">
        <p14:creationId xmlns:p14="http://schemas.microsoft.com/office/powerpoint/2010/main" val="2018087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FB60-BEF5-DA3C-DDD8-1221BDC4EAA3}"/>
              </a:ext>
            </a:extLst>
          </p:cNvPr>
          <p:cNvSpPr>
            <a:spLocks noGrp="1"/>
          </p:cNvSpPr>
          <p:nvPr>
            <p:ph type="title"/>
          </p:nvPr>
        </p:nvSpPr>
        <p:spPr>
          <a:xfrm>
            <a:off x="628650" y="136525"/>
            <a:ext cx="7886700" cy="892176"/>
          </a:xfrm>
        </p:spPr>
        <p:txBody>
          <a:bodyPr>
            <a:norm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SCREENSHOTS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dirty="0"/>
          </a:p>
        </p:txBody>
      </p:sp>
      <p:sp>
        <p:nvSpPr>
          <p:cNvPr id="3" name="Content Placeholder 2">
            <a:extLst>
              <a:ext uri="{FF2B5EF4-FFF2-40B4-BE49-F238E27FC236}">
                <a16:creationId xmlns:a16="http://schemas.microsoft.com/office/drawing/2014/main" id="{08E4E0B5-378E-7CFD-84A0-9B3A80BF50A2}"/>
              </a:ext>
            </a:extLst>
          </p:cNvPr>
          <p:cNvSpPr>
            <a:spLocks noGrp="1"/>
          </p:cNvSpPr>
          <p:nvPr>
            <p:ph idx="1"/>
          </p:nvPr>
        </p:nvSpPr>
        <p:spPr>
          <a:xfrm>
            <a:off x="449036" y="1208315"/>
            <a:ext cx="7192735" cy="481692"/>
          </a:xfrm>
        </p:spPr>
        <p:txBody>
          <a:bodyPr>
            <a:noAutofit/>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Notification of Criminal Identification through android app</a:t>
            </a:r>
            <a:endParaRPr lang="en-IN" sz="2000" dirty="0"/>
          </a:p>
        </p:txBody>
      </p:sp>
      <p:sp>
        <p:nvSpPr>
          <p:cNvPr id="4" name="Date Placeholder 3">
            <a:extLst>
              <a:ext uri="{FF2B5EF4-FFF2-40B4-BE49-F238E27FC236}">
                <a16:creationId xmlns:a16="http://schemas.microsoft.com/office/drawing/2014/main" id="{7A3A886D-0C44-F04D-F69C-0A95B5545DF5}"/>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CAB45B32-4153-B5AA-2E3B-E9414D3565E2}"/>
              </a:ext>
            </a:extLst>
          </p:cNvPr>
          <p:cNvSpPr>
            <a:spLocks noGrp="1"/>
          </p:cNvSpPr>
          <p:nvPr>
            <p:ph type="sldNum" sz="quarter" idx="12"/>
          </p:nvPr>
        </p:nvSpPr>
        <p:spPr/>
        <p:txBody>
          <a:bodyPr/>
          <a:lstStyle/>
          <a:p>
            <a:fld id="{9D3FF152-60F5-4862-82F9-1190556AA56F}" type="slidenum">
              <a:rPr lang="en-IN" smtClean="0"/>
              <a:t>26</a:t>
            </a:fld>
            <a:endParaRPr lang="en-IN"/>
          </a:p>
        </p:txBody>
      </p:sp>
      <p:pic>
        <p:nvPicPr>
          <p:cNvPr id="7" name="Content Placeholder 7">
            <a:extLst>
              <a:ext uri="{FF2B5EF4-FFF2-40B4-BE49-F238E27FC236}">
                <a16:creationId xmlns:a16="http://schemas.microsoft.com/office/drawing/2014/main" id="{5760608C-28E4-C0EF-54D4-0442277E1607}"/>
              </a:ext>
            </a:extLst>
          </p:cNvPr>
          <p:cNvPicPr>
            <a:picLocks noChangeAspect="1"/>
          </p:cNvPicPr>
          <p:nvPr/>
        </p:nvPicPr>
        <p:blipFill>
          <a:blip r:embed="rId2"/>
          <a:stretch>
            <a:fillRect/>
          </a:stretch>
        </p:blipFill>
        <p:spPr>
          <a:xfrm>
            <a:off x="2686050" y="1763485"/>
            <a:ext cx="3829050" cy="4890407"/>
          </a:xfrm>
          <a:prstGeom prst="rect">
            <a:avLst/>
          </a:prstGeom>
        </p:spPr>
      </p:pic>
    </p:spTree>
    <p:extLst>
      <p:ext uri="{BB962C8B-B14F-4D97-AF65-F5344CB8AC3E}">
        <p14:creationId xmlns:p14="http://schemas.microsoft.com/office/powerpoint/2010/main" val="3873342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BBF-ACF1-BCEB-605C-62273518368F}"/>
              </a:ext>
            </a:extLst>
          </p:cNvPr>
          <p:cNvSpPr>
            <a:spLocks noGrp="1"/>
          </p:cNvSpPr>
          <p:nvPr>
            <p:ph type="title"/>
          </p:nvPr>
        </p:nvSpPr>
        <p:spPr>
          <a:xfrm>
            <a:off x="628650" y="269421"/>
            <a:ext cx="7886699" cy="865416"/>
          </a:xfrm>
        </p:spPr>
        <p:txBody>
          <a:bodyPr>
            <a:norm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SCREENSHOTS (</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dirty="0"/>
          </a:p>
        </p:txBody>
      </p:sp>
      <p:sp>
        <p:nvSpPr>
          <p:cNvPr id="3" name="Content Placeholder 2">
            <a:extLst>
              <a:ext uri="{FF2B5EF4-FFF2-40B4-BE49-F238E27FC236}">
                <a16:creationId xmlns:a16="http://schemas.microsoft.com/office/drawing/2014/main" id="{2104A2C9-CEAE-B981-EC6C-0D45B10224BA}"/>
              </a:ext>
            </a:extLst>
          </p:cNvPr>
          <p:cNvSpPr>
            <a:spLocks noGrp="1"/>
          </p:cNvSpPr>
          <p:nvPr>
            <p:ph idx="1"/>
          </p:nvPr>
        </p:nvSpPr>
        <p:spPr>
          <a:xfrm>
            <a:off x="628650" y="1281794"/>
            <a:ext cx="7886700" cy="365126"/>
          </a:xfrm>
        </p:spPr>
        <p:txBody>
          <a:bodyPr>
            <a:noAutofit/>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Face Detection of the Non-Criminal</a:t>
            </a:r>
            <a:endParaRPr lang="en-IN" sz="2000" dirty="0"/>
          </a:p>
        </p:txBody>
      </p:sp>
      <p:sp>
        <p:nvSpPr>
          <p:cNvPr id="4" name="Date Placeholder 3">
            <a:extLst>
              <a:ext uri="{FF2B5EF4-FFF2-40B4-BE49-F238E27FC236}">
                <a16:creationId xmlns:a16="http://schemas.microsoft.com/office/drawing/2014/main" id="{9E5DF970-9E58-111C-3CC8-C058D8F11F1D}"/>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2F82853D-8513-6E06-BCBD-20A0F864DEE2}"/>
              </a:ext>
            </a:extLst>
          </p:cNvPr>
          <p:cNvSpPr>
            <a:spLocks noGrp="1"/>
          </p:cNvSpPr>
          <p:nvPr>
            <p:ph type="sldNum" sz="quarter" idx="12"/>
          </p:nvPr>
        </p:nvSpPr>
        <p:spPr/>
        <p:txBody>
          <a:bodyPr/>
          <a:lstStyle/>
          <a:p>
            <a:fld id="{9D3FF152-60F5-4862-82F9-1190556AA56F}" type="slidenum">
              <a:rPr lang="en-IN" smtClean="0"/>
              <a:t>27</a:t>
            </a:fld>
            <a:endParaRPr lang="en-IN"/>
          </a:p>
        </p:txBody>
      </p:sp>
      <p:pic>
        <p:nvPicPr>
          <p:cNvPr id="6" name="Content Placeholder 7">
            <a:extLst>
              <a:ext uri="{FF2B5EF4-FFF2-40B4-BE49-F238E27FC236}">
                <a16:creationId xmlns:a16="http://schemas.microsoft.com/office/drawing/2014/main" id="{9AD90403-6115-DA51-A85D-068D938E10A9}"/>
              </a:ext>
            </a:extLst>
          </p:cNvPr>
          <p:cNvPicPr>
            <a:picLocks noChangeAspect="1"/>
          </p:cNvPicPr>
          <p:nvPr/>
        </p:nvPicPr>
        <p:blipFill>
          <a:blip r:embed="rId2"/>
          <a:stretch>
            <a:fillRect/>
          </a:stretch>
        </p:blipFill>
        <p:spPr>
          <a:xfrm>
            <a:off x="1167493" y="2073729"/>
            <a:ext cx="6809014" cy="3967842"/>
          </a:xfrm>
          <a:prstGeom prst="rect">
            <a:avLst/>
          </a:prstGeom>
        </p:spPr>
      </p:pic>
    </p:spTree>
    <p:extLst>
      <p:ext uri="{BB962C8B-B14F-4D97-AF65-F5344CB8AC3E}">
        <p14:creationId xmlns:p14="http://schemas.microsoft.com/office/powerpoint/2010/main" val="3724197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28599" y="220437"/>
            <a:ext cx="8997043" cy="930727"/>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CONCLUSION/FUTURE ENHANCEMENT</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887EAD4-7791-9CB2-23F8-6482F1FB62CF}"/>
              </a:ext>
            </a:extLst>
          </p:cNvPr>
          <p:cNvSpPr>
            <a:spLocks noGrp="1"/>
          </p:cNvSpPr>
          <p:nvPr>
            <p:ph idx="1"/>
          </p:nvPr>
        </p:nvSpPr>
        <p:spPr>
          <a:xfrm>
            <a:off x="326571" y="1575707"/>
            <a:ext cx="8368393" cy="4601256"/>
          </a:xfrm>
        </p:spPr>
        <p:txBody>
          <a:bodyPr>
            <a:normAutofit fontScale="70000" lnSpcReduction="20000"/>
          </a:bodyPr>
          <a:lstStyle/>
          <a:p>
            <a:pPr marL="914400" indent="-457200" algn="just">
              <a:lnSpc>
                <a:spcPct val="150000"/>
              </a:lnSpc>
              <a:spcAft>
                <a:spcPts val="800"/>
              </a:spcAft>
              <a:buFont typeface="Wingdings" panose="05000000000000000000" pitchFamily="2" charset="2"/>
              <a:buChar char="Ø"/>
            </a:pPr>
            <a:r>
              <a:rPr lang="en-IN" sz="2900" b="1" kern="100"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rPr>
              <a:t>In addition to offering the Police great convenience in identifying criminals, this enhanced version of the criminal detection system also saves them time because operations are automated. This </a:t>
            </a:r>
            <a:r>
              <a:rPr lang="en-IN" sz="2900" b="1" kern="100"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project </a:t>
            </a:r>
            <a:r>
              <a:rPr lang="en-IN" sz="2900" b="1" kern="100"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rPr>
              <a:t>is unique in that it uses face encodings to detect faces. </a:t>
            </a:r>
          </a:p>
          <a:p>
            <a:pPr marL="914400" indent="-457200" algn="just">
              <a:lnSpc>
                <a:spcPct val="150000"/>
              </a:lnSpc>
              <a:spcAft>
                <a:spcPts val="800"/>
              </a:spcAft>
              <a:buFont typeface="Wingdings" panose="05000000000000000000" pitchFamily="2" charset="2"/>
              <a:buChar char="Ø"/>
            </a:pPr>
            <a:r>
              <a:rPr lang="en-IN" sz="2900" b="1" kern="100"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rPr>
              <a:t>For future work, we can add the Alarms to the criminal detection system. It will only sound when a match is made, letting anyone who isn't watching the CCTV room know that someone from the database has been located in that public area. </a:t>
            </a:r>
            <a:r>
              <a:rPr lang="en-IN" sz="2900" b="1" kern="100"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It</a:t>
            </a:r>
            <a:r>
              <a:rPr lang="en-IN" sz="2900" b="1" kern="100" dirty="0">
                <a:solidFill>
                  <a:schemeClr val="tx1">
                    <a:alpha val="70000"/>
                  </a:schemeClr>
                </a:solidFill>
                <a:effectLst/>
                <a:latin typeface="Times New Roman" panose="02020603050405020304" pitchFamily="18" charset="0"/>
                <a:ea typeface="Calibri" panose="020F0502020204030204" pitchFamily="34" charset="0"/>
                <a:cs typeface="Times New Roman" panose="02020603050405020304" pitchFamily="18" charset="0"/>
              </a:rPr>
              <a:t> presents a surveillance system that will give us alerts when any controversy, fight, or intruder is detected by using CCTV footages.</a:t>
            </a:r>
          </a:p>
          <a:p>
            <a:endParaRPr lang="en-IN" dirty="0"/>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07-04-2023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28</a:t>
            </a:fld>
            <a:endParaRPr lang="en-IN"/>
          </a:p>
        </p:txBody>
      </p:sp>
    </p:spTree>
    <p:extLst>
      <p:ext uri="{BB962C8B-B14F-4D97-AF65-F5344CB8AC3E}">
        <p14:creationId xmlns:p14="http://schemas.microsoft.com/office/powerpoint/2010/main" val="741939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93915"/>
            <a:ext cx="7886700" cy="783772"/>
          </a:xfrm>
        </p:spPr>
        <p:txBody>
          <a:bodyPr>
            <a:noAutofit/>
          </a:bodyPr>
          <a:lstStyle/>
          <a:p>
            <a:pPr algn="ctr"/>
            <a:r>
              <a:rPr lang="en-IN" sz="4800" b="1" dirty="0">
                <a:solidFill>
                  <a:srgbClr val="7030A0"/>
                </a:solidFill>
                <a:latin typeface="Times New Roman" panose="02020603050405020304" pitchFamily="18" charset="0"/>
                <a:cs typeface="Times New Roman" panose="02020603050405020304" pitchFamily="18" charset="0"/>
              </a:rPr>
              <a:t>REFERENCES</a:t>
            </a:r>
          </a:p>
        </p:txBody>
      </p:sp>
      <p:sp>
        <p:nvSpPr>
          <p:cNvPr id="4" name="Content Placeholder 3">
            <a:extLst>
              <a:ext uri="{FF2B5EF4-FFF2-40B4-BE49-F238E27FC236}">
                <a16:creationId xmlns:a16="http://schemas.microsoft.com/office/drawing/2014/main" id="{EC503C75-67E9-B8F5-8CAF-D0CA91AD2314}"/>
              </a:ext>
            </a:extLst>
          </p:cNvPr>
          <p:cNvSpPr>
            <a:spLocks noGrp="1"/>
          </p:cNvSpPr>
          <p:nvPr>
            <p:ph idx="1"/>
          </p:nvPr>
        </p:nvSpPr>
        <p:spPr>
          <a:xfrm>
            <a:off x="628650" y="1249136"/>
            <a:ext cx="7886700" cy="4927827"/>
          </a:xfrm>
        </p:spPr>
        <p:txBody>
          <a:bodyPr>
            <a:normAutofit fontScale="40000" lnSpcReduction="20000"/>
          </a:bodyPr>
          <a:lstStyle/>
          <a:p>
            <a:pPr marL="0" indent="0" algn="just">
              <a:lnSpc>
                <a:spcPct val="150000"/>
              </a:lnSpc>
              <a:spcAft>
                <a:spcPts val="800"/>
              </a:spcAft>
              <a:buClr>
                <a:schemeClr val="tx2">
                  <a:lumMod val="75000"/>
                  <a:lumOff val="25000"/>
                </a:schemeClr>
              </a:buClr>
              <a:buNone/>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Alireza </a:t>
            </a:r>
            <a:r>
              <a:rPr lang="en-IN" sz="30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Chevelwalla</a:t>
            </a: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Criminal Face Recognition System”, International Journal of Engineering Research &amp; Technology (IJERT) ISSN: 2278-0181 IJERTV4IS030165 ,Vol. 4 Issue 03, March-2015.</a:t>
            </a:r>
            <a:endParaRPr lang="en-IN" sz="30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Clr>
                <a:schemeClr val="tx2">
                  <a:lumMod val="75000"/>
                  <a:lumOff val="25000"/>
                </a:schemeClr>
              </a:buClr>
              <a:buNone/>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30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Kaipeng</a:t>
            </a: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Zhang, “Joint Face Detection and Alignment using Multi-task Cascaded Convolutional Networks” ,in </a:t>
            </a:r>
            <a:r>
              <a:rPr lang="en-IN" sz="3000" b="1" u="none" strike="noStrike"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IEEE Signal Processing Letters</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Volume: 23, </a:t>
            </a:r>
            <a:r>
              <a:rPr lang="en-IN" sz="3000" b="1" u="none" strike="noStrike"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Issue: 10</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October 2016), </a:t>
            </a:r>
            <a:r>
              <a:rPr lang="en-IN" sz="3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 </a:t>
            </a:r>
            <a:r>
              <a:rPr lang="en-IN" sz="3000" b="1" u="none" strike="noStrike"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10.1109/LSP.2016.2603342</a:t>
            </a:r>
            <a:r>
              <a:rPr lang="en-IN" sz="3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50000"/>
              </a:lnSpc>
              <a:spcAft>
                <a:spcPts val="800"/>
              </a:spcAft>
              <a:buClr>
                <a:schemeClr val="tx2">
                  <a:lumMod val="75000"/>
                  <a:lumOff val="25000"/>
                </a:schemeClr>
              </a:buClr>
              <a:buNone/>
            </a:pPr>
            <a:r>
              <a:rPr lang="en-IN" sz="3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Nurul </a:t>
            </a:r>
            <a:r>
              <a:rPr lang="en-IN" sz="30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Azma</a:t>
            </a: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Abdullah, “Face Recognition for Criminal Identification: An implementation of principal component analysis for face recognition”, in the 2nd International Conference on Applied Science and Technology 2017 (ICAST’17) AIP Conf. Proc. 1891, 020002-1–020002-6; AIP Publishing. 978-0-7354-1573-7.</a:t>
            </a:r>
          </a:p>
          <a:p>
            <a:pPr marL="0" indent="0" algn="just">
              <a:lnSpc>
                <a:spcPct val="150000"/>
              </a:lnSpc>
              <a:spcAft>
                <a:spcPts val="800"/>
              </a:spcAft>
              <a:buClr>
                <a:schemeClr val="tx2">
                  <a:lumMod val="75000"/>
                  <a:lumOff val="25000"/>
                </a:schemeClr>
              </a:buClr>
              <a:buNone/>
            </a:pPr>
            <a:r>
              <a:rPr lang="en-IN" sz="3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Piyush Kakkar, “</a:t>
            </a: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Criminal Identification System Using Face Detection and Recognition”, in the International Journal of Advanced Research in Computer and Communication Engineering ISO 3297:2007 Certified Vol. 7, Issue 3, March 2018, DOI 10.17148/IJARCCE.2018.7346.</a:t>
            </a:r>
          </a:p>
          <a:p>
            <a:pPr marL="0" indent="0" algn="just">
              <a:lnSpc>
                <a:spcPct val="150000"/>
              </a:lnSpc>
              <a:spcAft>
                <a:spcPts val="800"/>
              </a:spcAft>
              <a:buClr>
                <a:schemeClr val="tx2">
                  <a:lumMod val="75000"/>
                  <a:lumOff val="25000"/>
                </a:schemeClr>
              </a:buClr>
              <a:buNone/>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Archana Naik, “Criminal identification using facial recognition”, in the International Journal of Advance Research, Ideas and Innovations in Technology, ISSN: 2454-132X Impact factor: 4.295 (Volume 5, Issue 3), 2019.</a:t>
            </a:r>
          </a:p>
          <a:p>
            <a:pPr marL="0" indent="0" algn="just">
              <a:lnSpc>
                <a:spcPct val="150000"/>
              </a:lnSpc>
              <a:spcAft>
                <a:spcPts val="800"/>
              </a:spcAft>
              <a:buClr>
                <a:schemeClr val="tx2">
                  <a:lumMod val="75000"/>
                  <a:lumOff val="25000"/>
                </a:schemeClr>
              </a:buClr>
              <a:buNone/>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Piyush </a:t>
            </a:r>
            <a:r>
              <a:rPr lang="en-IN" sz="30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Chhoriya</a:t>
            </a: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“Automated Criminal Identification System using Face Detection and Recognition”, international Research Journal of Engineering and Technology (IRJET) e-ISSN: 2395-0056 Volume: 06 Issue: 10, Oct 2019.</a:t>
            </a:r>
            <a:endPar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fld id="{A127E8FD-C7A6-4E4D-9717-6023A8087C61}" type="datetime1">
              <a:rPr lang="en-IN" smtClean="0"/>
              <a:t>07-04-2023</a:t>
            </a:fld>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29</a:t>
            </a:fld>
            <a:endParaRPr lang="en-IN"/>
          </a:p>
        </p:txBody>
      </p:sp>
    </p:spTree>
    <p:extLst>
      <p:ext uri="{BB962C8B-B14F-4D97-AF65-F5344CB8AC3E}">
        <p14:creationId xmlns:p14="http://schemas.microsoft.com/office/powerpoint/2010/main" val="183112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16329" y="136524"/>
            <a:ext cx="9127671" cy="1026774"/>
          </a:xfrm>
        </p:spPr>
        <p:txBody>
          <a:bodyPr>
            <a:noAutofit/>
          </a:bodyPr>
          <a:lstStyle/>
          <a:p>
            <a:r>
              <a:rPr lang="en-US" sz="4800" b="1" dirty="0">
                <a:solidFill>
                  <a:srgbClr val="7030A0"/>
                </a:solidFill>
                <a:latin typeface="Times New Roman" panose="02020603050405020304" pitchFamily="18" charset="0"/>
                <a:cs typeface="Times New Roman" panose="02020603050405020304" pitchFamily="18" charset="0"/>
              </a:rPr>
              <a:t>OBJECTIVE OF THE PROJECT</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68DD007-D834-AB11-5922-D222480A888F}"/>
              </a:ext>
            </a:extLst>
          </p:cNvPr>
          <p:cNvSpPr>
            <a:spLocks noGrp="1"/>
          </p:cNvSpPr>
          <p:nvPr>
            <p:ph idx="1"/>
          </p:nvPr>
        </p:nvSpPr>
        <p:spPr>
          <a:xfrm>
            <a:off x="322489" y="1387928"/>
            <a:ext cx="8499021" cy="4735853"/>
          </a:xfrm>
        </p:spPr>
        <p:txBody>
          <a:bodyPr>
            <a:normAutofit/>
          </a:bodyPr>
          <a:lstStyle/>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paper presents a methodology for recognizing the human face based on the features derived from the image. </a:t>
            </a:r>
          </a:p>
          <a:p>
            <a:pPr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As the human face is a complex multidimensional visual representation, it is extremely challenging to create a computational model for identifying it. </a:t>
            </a:r>
          </a:p>
          <a:p>
            <a:pPr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video captured by the camera will be translated into frames as part of the suggested process. </a:t>
            </a:r>
          </a:p>
          <a:p>
            <a:pPr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We proposed an improved texture classification algorithm local binary pattern (LBP)with histograms of oriented gradient HOG descriptor to improve detection accuracy. </a:t>
            </a:r>
          </a:p>
          <a:p>
            <a:pPr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When a face is found in a frame, it is preprocessed to remove redundant information and minimize noise. </a:t>
            </a:r>
          </a:p>
          <a:p>
            <a:pPr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real-time processed image is compared to the trained images that have previously been saved in the database. The technology will send an automatic email notice to the police officials if the surveillance camera detects a criminal.</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fld id="{368C5B53-8BED-48C0-8230-40B62B9F94F5}" type="datetime1">
              <a:rPr lang="en-IN" smtClean="0"/>
              <a:t>07-04-2023</a:t>
            </a:fld>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Tree>
    <p:extLst>
      <p:ext uri="{BB962C8B-B14F-4D97-AF65-F5344CB8AC3E}">
        <p14:creationId xmlns:p14="http://schemas.microsoft.com/office/powerpoint/2010/main" val="400322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36524"/>
            <a:ext cx="7886700" cy="867683"/>
          </a:xfrm>
        </p:spPr>
        <p:txBody>
          <a:bodyPr>
            <a:noAutofit/>
          </a:bodyPr>
          <a:lstStyle/>
          <a:p>
            <a:pPr algn="ctr"/>
            <a:r>
              <a:rPr lang="en-IN" sz="4800" b="1" dirty="0">
                <a:solidFill>
                  <a:srgbClr val="7030A0"/>
                </a:solidFill>
                <a:latin typeface="Times New Roman" panose="02020603050405020304" pitchFamily="18" charset="0"/>
                <a:cs typeface="Times New Roman" panose="02020603050405020304" pitchFamily="18" charset="0"/>
              </a:rPr>
              <a:t>REFERENCES </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6246F124-13E5-209C-0AAA-DA880897C5FD}"/>
              </a:ext>
            </a:extLst>
          </p:cNvPr>
          <p:cNvSpPr>
            <a:spLocks noGrp="1"/>
          </p:cNvSpPr>
          <p:nvPr>
            <p:ph idx="1"/>
          </p:nvPr>
        </p:nvSpPr>
        <p:spPr>
          <a:xfrm>
            <a:off x="628650" y="1102179"/>
            <a:ext cx="7886700" cy="5074784"/>
          </a:xfrm>
        </p:spPr>
        <p:txBody>
          <a:bodyPr>
            <a:normAutofit fontScale="40000" lnSpcReduction="20000"/>
          </a:bodyPr>
          <a:lstStyle/>
          <a:p>
            <a:pPr marL="0" indent="0" algn="just">
              <a:lnSpc>
                <a:spcPct val="150000"/>
              </a:lnSpc>
              <a:spcAft>
                <a:spcPts val="800"/>
              </a:spcAft>
              <a:buClr>
                <a:schemeClr val="tx2">
                  <a:lumMod val="75000"/>
                  <a:lumOff val="25000"/>
                </a:schemeClr>
              </a:buClr>
              <a:buNone/>
            </a:pP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 </a:t>
            </a:r>
            <a:r>
              <a:rPr lang="en-IN" sz="30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Aakriti</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Singhal, “Criminal Face Detection System”, International Journal of Advance Research and Innovation, Volume 9 Issue 2 (2021) 188-191.</a:t>
            </a:r>
            <a:endParaRPr lang="en-IN" sz="3000"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Clr>
                <a:schemeClr val="tx2">
                  <a:lumMod val="75000"/>
                  <a:lumOff val="25000"/>
                </a:schemeClr>
              </a:buClr>
              <a:buNone/>
            </a:pP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30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D.Nagamallika</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Criminal Identification System Using Deep Learning”, JETIR July 2021, Volume 8, Issue 7, JETIR2107217.</a:t>
            </a:r>
          </a:p>
          <a:p>
            <a:pPr marL="0" indent="0" algn="just">
              <a:lnSpc>
                <a:spcPct val="150000"/>
              </a:lnSpc>
              <a:spcAft>
                <a:spcPts val="800"/>
              </a:spcAft>
              <a:buClr>
                <a:schemeClr val="tx2">
                  <a:lumMod val="75000"/>
                  <a:lumOff val="25000"/>
                </a:schemeClr>
              </a:buClr>
              <a:buNone/>
            </a:pP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 </a:t>
            </a:r>
            <a:r>
              <a:rPr lang="en-IN" sz="30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Ganta</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0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Tejaswini</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”ONLINE CRIMINAL IDENTIFICATION USING ML &amp; FACE RECOGNITION TECHNIQUES”, JETIR December 2021, Volume 8, Issue 12, JETIR2112098.</a:t>
            </a:r>
            <a:endParaRPr lang="en-IN" sz="3000"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Clr>
                <a:schemeClr val="tx2">
                  <a:lumMod val="75000"/>
                  <a:lumOff val="25000"/>
                </a:schemeClr>
              </a:buClr>
              <a:buNone/>
            </a:pP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 KH Teoh, “Face Recognition and Identification using Deep Learning Approach”, 5th International Conference on Electronic Design (ICED) 2020 Journal of Physics: Conference Series 1755 (2021) 012006 IOP Publishing doi:10.1088/1742-6596/1755/1/012006.</a:t>
            </a:r>
            <a:endParaRPr lang="en-IN" sz="3000"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Clr>
                <a:schemeClr val="tx2">
                  <a:lumMod val="75000"/>
                  <a:lumOff val="25000"/>
                </a:schemeClr>
              </a:buClr>
              <a:buNone/>
            </a:pPr>
            <a:r>
              <a:rPr lang="en-IN" sz="3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 </a:t>
            </a:r>
            <a:r>
              <a:rPr lang="en-IN" sz="30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Nagnath</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 </a:t>
            </a:r>
            <a:r>
              <a:rPr lang="en-IN" sz="30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Aherwadi</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“Criminal Identification System using Facial Recognition”, </a:t>
            </a:r>
            <a:r>
              <a:rPr lang="en-IN" sz="30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Aherwadi</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(July 12, 2021). Proceedings of the International Conference on Innovative Computing &amp; Communication (ICICC) 2021.</a:t>
            </a:r>
            <a:endParaRPr lang="en-IN" sz="3000"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Clr>
                <a:schemeClr val="tx2">
                  <a:lumMod val="75000"/>
                  <a:lumOff val="25000"/>
                </a:schemeClr>
              </a:buClr>
              <a:buNone/>
            </a:pPr>
            <a:r>
              <a:rPr lang="en-IN" sz="3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Saniya Prashant Patil, “CRIMINAL IDENTIFICATION FOR LOW RESOLUTION SURVEILLANCE”, VIVA Institute of Technology 9 </a:t>
            </a:r>
            <a:r>
              <a:rPr lang="en-IN" sz="30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IN" sz="3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National Conference on Role of Engineers in Nation Building – 2021 (NCRENB-2021), Volume 1, Issue 4 (2021).</a:t>
            </a:r>
          </a:p>
          <a:p>
            <a:pPr marL="0" indent="0">
              <a:buNone/>
            </a:pPr>
            <a:endParaRPr lang="en-IN" dirty="0"/>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07-04-2023</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30</a:t>
            </a:fld>
            <a:endParaRPr lang="en-IN"/>
          </a:p>
        </p:txBody>
      </p:sp>
    </p:spTree>
    <p:extLst>
      <p:ext uri="{BB962C8B-B14F-4D97-AF65-F5344CB8AC3E}">
        <p14:creationId xmlns:p14="http://schemas.microsoft.com/office/powerpoint/2010/main" val="355445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81693"/>
            <a:ext cx="7886700" cy="342900"/>
          </a:xfrm>
        </p:spPr>
        <p:txBody>
          <a:bodyPr>
            <a:noAutofit/>
          </a:bodyPr>
          <a:lstStyle/>
          <a:p>
            <a:pPr algn="ctr"/>
            <a:r>
              <a:rPr lang="en-US" sz="4800" b="1" dirty="0">
                <a:solidFill>
                  <a:srgbClr val="7030A0"/>
                </a:solidFill>
                <a:latin typeface="Times New Roman" panose="02020603050405020304" pitchFamily="18" charset="0"/>
                <a:cs typeface="Times New Roman" panose="02020603050405020304" pitchFamily="18" charset="0"/>
              </a:rPr>
              <a:t>LITERATURE SURVEY</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3" name="Table 3">
            <a:extLst>
              <a:ext uri="{FF2B5EF4-FFF2-40B4-BE49-F238E27FC236}">
                <a16:creationId xmlns:a16="http://schemas.microsoft.com/office/drawing/2014/main" id="{6E5966B2-1224-1D3B-F1C1-99AE4CD1A376}"/>
              </a:ext>
            </a:extLst>
          </p:cNvPr>
          <p:cNvGraphicFramePr>
            <a:graphicFrameLocks noGrp="1"/>
          </p:cNvGraphicFramePr>
          <p:nvPr>
            <p:extLst>
              <p:ext uri="{D42A27DB-BD31-4B8C-83A1-F6EECF244321}">
                <p14:modId xmlns:p14="http://schemas.microsoft.com/office/powerpoint/2010/main" val="687248537"/>
              </p:ext>
            </p:extLst>
          </p:nvPr>
        </p:nvGraphicFramePr>
        <p:xfrm>
          <a:off x="449034" y="1436913"/>
          <a:ext cx="8294915" cy="4694465"/>
        </p:xfrm>
        <a:graphic>
          <a:graphicData uri="http://schemas.openxmlformats.org/drawingml/2006/table">
            <a:tbl>
              <a:tblPr firstRow="1" bandRow="1">
                <a:tableStyleId>{5C22544A-7EE6-4342-B048-85BDC9FD1C3A}</a:tableStyleId>
              </a:tblPr>
              <a:tblGrid>
                <a:gridCol w="718459">
                  <a:extLst>
                    <a:ext uri="{9D8B030D-6E8A-4147-A177-3AD203B41FA5}">
                      <a16:colId xmlns:a16="http://schemas.microsoft.com/office/drawing/2014/main" val="2666450865"/>
                    </a:ext>
                  </a:extLst>
                </a:gridCol>
                <a:gridCol w="2336699">
                  <a:extLst>
                    <a:ext uri="{9D8B030D-6E8A-4147-A177-3AD203B41FA5}">
                      <a16:colId xmlns:a16="http://schemas.microsoft.com/office/drawing/2014/main" val="3389548114"/>
                    </a:ext>
                  </a:extLst>
                </a:gridCol>
                <a:gridCol w="1443365">
                  <a:extLst>
                    <a:ext uri="{9D8B030D-6E8A-4147-A177-3AD203B41FA5}">
                      <a16:colId xmlns:a16="http://schemas.microsoft.com/office/drawing/2014/main" val="1884565136"/>
                    </a:ext>
                  </a:extLst>
                </a:gridCol>
                <a:gridCol w="2334986">
                  <a:extLst>
                    <a:ext uri="{9D8B030D-6E8A-4147-A177-3AD203B41FA5}">
                      <a16:colId xmlns:a16="http://schemas.microsoft.com/office/drawing/2014/main" val="41654269"/>
                    </a:ext>
                  </a:extLst>
                </a:gridCol>
                <a:gridCol w="1461406">
                  <a:extLst>
                    <a:ext uri="{9D8B030D-6E8A-4147-A177-3AD203B41FA5}">
                      <a16:colId xmlns:a16="http://schemas.microsoft.com/office/drawing/2014/main" val="2095623383"/>
                    </a:ext>
                  </a:extLst>
                </a:gridCol>
              </a:tblGrid>
              <a:tr h="828435">
                <a:tc>
                  <a:txBody>
                    <a:bodyPr/>
                    <a:lstStyle/>
                    <a:p>
                      <a:r>
                        <a:rPr lang="en-IN" sz="1600" b="0" dirty="0">
                          <a:latin typeface="Times New Roman" panose="02020603050405020304" pitchFamily="18" charset="0"/>
                          <a:cs typeface="Times New Roman" panose="02020603050405020304" pitchFamily="18" charset="0"/>
                        </a:rPr>
                        <a:t>S.NO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solidFill>
                            <a:schemeClr val="bg1"/>
                          </a:solidFill>
                          <a:latin typeface="Times New Roman" panose="02020603050405020304" pitchFamily="18" charset="0"/>
                          <a:cs typeface="Times New Roman" panose="02020603050405020304" pitchFamily="18" charset="0"/>
                        </a:rPr>
                        <a:t>NAME OF THE PAPER WITH YEAR</a:t>
                      </a:r>
                    </a:p>
                    <a:p>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a:latin typeface="Times New Roman" panose="02020603050405020304" pitchFamily="18" charset="0"/>
                          <a:cs typeface="Times New Roman" panose="02020603050405020304" pitchFamily="18" charset="0"/>
                        </a:rPr>
                        <a:t>AUTHORS</a:t>
                      </a:r>
                    </a:p>
                  </a:txBody>
                  <a:tcPr/>
                </a:tc>
                <a:tc>
                  <a:txBody>
                    <a:bodyPr/>
                    <a:lstStyle/>
                    <a:p>
                      <a:pPr algn="ctr"/>
                      <a:r>
                        <a:rPr lang="en-IN" sz="1600" b="0" dirty="0">
                          <a:latin typeface="Times New Roman" panose="02020603050405020304" pitchFamily="18" charset="0"/>
                          <a:cs typeface="Times New Roman" panose="02020603050405020304" pitchFamily="18" charset="0"/>
                        </a:rPr>
                        <a:t>OBJECTIVE</a:t>
                      </a:r>
                    </a:p>
                  </a:txBody>
                  <a:tcPr/>
                </a:tc>
                <a:tc>
                  <a:txBody>
                    <a:bodyPr/>
                    <a:lstStyle/>
                    <a:p>
                      <a:r>
                        <a:rPr lang="en-IN" sz="1600" b="0" dirty="0">
                          <a:latin typeface="Times New Roman" panose="02020603050405020304" pitchFamily="18" charset="0"/>
                          <a:cs typeface="Times New Roman" panose="02020603050405020304" pitchFamily="18" charset="0"/>
                        </a:rPr>
                        <a:t>PUBLISHER</a:t>
                      </a:r>
                    </a:p>
                  </a:txBody>
                  <a:tcPr/>
                </a:tc>
                <a:extLst>
                  <a:ext uri="{0D108BD9-81ED-4DB2-BD59-A6C34878D82A}">
                    <a16:rowId xmlns:a16="http://schemas.microsoft.com/office/drawing/2014/main" val="2510658834"/>
                  </a:ext>
                </a:extLst>
              </a:tr>
              <a:tr h="2055746">
                <a:tc>
                  <a:txBody>
                    <a:bodyPr/>
                    <a:lstStyle/>
                    <a:p>
                      <a:r>
                        <a:rPr lang="en-IN" sz="1600" b="0" dirty="0">
                          <a:latin typeface="Times New Roman" panose="02020603050405020304" pitchFamily="18" charset="0"/>
                          <a:cs typeface="Times New Roman" panose="02020603050405020304" pitchFamily="18" charset="0"/>
                        </a:rPr>
                        <a:t>1</a:t>
                      </a:r>
                    </a:p>
                  </a:txBody>
                  <a:tcPr/>
                </a:tc>
                <a:tc>
                  <a:txBody>
                    <a:bodyPr/>
                    <a:lstStyle/>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Face Detection and Recognition for Criminal Identification System (2022)</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Sanika</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Tanmay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Ratnaparkhi</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t>
                      </a:r>
                    </a:p>
                    <a:p>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Aamani</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Tandasi</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This paper explores a way to develop a criminal identification system using ML and deep neural networks. The following method can be used as an elegant way to make law enforcement hassle-free.</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1667101894"/>
                  </a:ext>
                </a:extLst>
              </a:tr>
              <a:tr h="1810284">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r>
                        <a:rPr lang="en-IN" sz="1600" dirty="0">
                          <a:latin typeface="Times New Roman" panose="02020603050405020304" pitchFamily="18" charset="0"/>
                          <a:cs typeface="Times New Roman" panose="02020603050405020304" pitchFamily="18" charset="0"/>
                        </a:rPr>
                        <a:t>Criminal Face Detection (2022)</a:t>
                      </a:r>
                    </a:p>
                  </a:txBody>
                  <a:tcPr/>
                </a:tc>
                <a:tc>
                  <a:txBody>
                    <a:bodyPr/>
                    <a:lstStyle/>
                    <a:p>
                      <a:r>
                        <a:rPr lang="en-IN" sz="1600" dirty="0" err="1">
                          <a:latin typeface="Times New Roman" panose="02020603050405020304" pitchFamily="18" charset="0"/>
                          <a:cs typeface="Times New Roman" panose="02020603050405020304" pitchFamily="18" charset="0"/>
                        </a:rPr>
                        <a:t>Prajyot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Rupanvar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Vishvajit</a:t>
                      </a:r>
                      <a:r>
                        <a:rPr lang="en-IN" sz="1600" dirty="0">
                          <a:latin typeface="Times New Roman" panose="02020603050405020304" pitchFamily="18" charset="0"/>
                          <a:cs typeface="Times New Roman" panose="02020603050405020304" pitchFamily="18" charset="0"/>
                        </a:rPr>
                        <a:t> Kale</a:t>
                      </a:r>
                    </a:p>
                  </a:txBody>
                  <a:tcPr/>
                </a:tc>
                <a:tc>
                  <a:txBody>
                    <a:bodyPr/>
                    <a:lstStyle/>
                    <a:p>
                      <a:pPr algn="l"/>
                      <a:r>
                        <a:rPr lang="en-US" sz="1600" dirty="0">
                          <a:latin typeface="Times New Roman" panose="02020603050405020304" pitchFamily="18" charset="0"/>
                          <a:cs typeface="Times New Roman" panose="02020603050405020304" pitchFamily="18" charset="0"/>
                        </a:rPr>
                        <a:t>This project is intended to identify a person using the images previously taken. The identification will be done according the previous images of different persons.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Journal of Advances in Science and Technology (JAST)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4211440"/>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08213"/>
            <a:ext cx="7886700" cy="481693"/>
          </a:xfrm>
        </p:spPr>
        <p:txBody>
          <a:bodyPr>
            <a:noAutofit/>
          </a:bodyPr>
          <a:lstStyle/>
          <a:p>
            <a:pPr algn="ctr"/>
            <a:r>
              <a:rPr lang="en-US" sz="4800" b="1" dirty="0">
                <a:solidFill>
                  <a:srgbClr val="7030A0"/>
                </a:solidFill>
                <a:latin typeface="Times New Roman" panose="02020603050405020304" pitchFamily="18" charset="0"/>
                <a:cs typeface="Times New Roman" panose="02020603050405020304" pitchFamily="18" charset="0"/>
              </a:rPr>
              <a:t>LITERATURE SURVEY </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CB761F-2113-72A7-0379-D3B8DF17BB28}"/>
              </a:ext>
            </a:extLst>
          </p:cNvPr>
          <p:cNvSpPr txBox="1"/>
          <p:nvPr/>
        </p:nvSpPr>
        <p:spPr>
          <a:xfrm>
            <a:off x="1310442" y="1615232"/>
            <a:ext cx="6065717" cy="369332"/>
          </a:xfrm>
          <a:prstGeom prst="rect">
            <a:avLst/>
          </a:prstGeom>
          <a:noFill/>
        </p:spPr>
        <p:txBody>
          <a:bodyPr wrap="square">
            <a:spAutoFit/>
          </a:bodyPr>
          <a:lstStyle/>
          <a:p>
            <a:endParaRPr lang="en-IN" dirty="0"/>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3" name="Table 2">
            <a:extLst>
              <a:ext uri="{FF2B5EF4-FFF2-40B4-BE49-F238E27FC236}">
                <a16:creationId xmlns:a16="http://schemas.microsoft.com/office/drawing/2014/main" id="{131A7C92-93FA-2C26-ED93-FB3418E20C83}"/>
              </a:ext>
            </a:extLst>
          </p:cNvPr>
          <p:cNvGraphicFramePr>
            <a:graphicFrameLocks noGrp="1"/>
          </p:cNvGraphicFramePr>
          <p:nvPr>
            <p:extLst>
              <p:ext uri="{D42A27DB-BD31-4B8C-83A1-F6EECF244321}">
                <p14:modId xmlns:p14="http://schemas.microsoft.com/office/powerpoint/2010/main" val="2508200412"/>
              </p:ext>
            </p:extLst>
          </p:nvPr>
        </p:nvGraphicFramePr>
        <p:xfrm>
          <a:off x="367393" y="1314450"/>
          <a:ext cx="8459806" cy="4849586"/>
        </p:xfrm>
        <a:graphic>
          <a:graphicData uri="http://schemas.openxmlformats.org/drawingml/2006/table">
            <a:tbl>
              <a:tblPr firstRow="1" bandRow="1">
                <a:tableStyleId>{5C22544A-7EE6-4342-B048-85BDC9FD1C3A}</a:tableStyleId>
              </a:tblPr>
              <a:tblGrid>
                <a:gridCol w="653144">
                  <a:extLst>
                    <a:ext uri="{9D8B030D-6E8A-4147-A177-3AD203B41FA5}">
                      <a16:colId xmlns:a16="http://schemas.microsoft.com/office/drawing/2014/main" val="2894667881"/>
                    </a:ext>
                  </a:extLst>
                </a:gridCol>
                <a:gridCol w="2336699">
                  <a:extLst>
                    <a:ext uri="{9D8B030D-6E8A-4147-A177-3AD203B41FA5}">
                      <a16:colId xmlns:a16="http://schemas.microsoft.com/office/drawing/2014/main" val="1013099978"/>
                    </a:ext>
                  </a:extLst>
                </a:gridCol>
                <a:gridCol w="1541335">
                  <a:extLst>
                    <a:ext uri="{9D8B030D-6E8A-4147-A177-3AD203B41FA5}">
                      <a16:colId xmlns:a16="http://schemas.microsoft.com/office/drawing/2014/main" val="547501990"/>
                    </a:ext>
                  </a:extLst>
                </a:gridCol>
                <a:gridCol w="2416628">
                  <a:extLst>
                    <a:ext uri="{9D8B030D-6E8A-4147-A177-3AD203B41FA5}">
                      <a16:colId xmlns:a16="http://schemas.microsoft.com/office/drawing/2014/main" val="3491388667"/>
                    </a:ext>
                  </a:extLst>
                </a:gridCol>
                <a:gridCol w="1512000">
                  <a:extLst>
                    <a:ext uri="{9D8B030D-6E8A-4147-A177-3AD203B41FA5}">
                      <a16:colId xmlns:a16="http://schemas.microsoft.com/office/drawing/2014/main" val="322469396"/>
                    </a:ext>
                  </a:extLst>
                </a:gridCol>
              </a:tblGrid>
              <a:tr h="932613">
                <a:tc>
                  <a:txBody>
                    <a:bodyPr/>
                    <a:lstStyle/>
                    <a:p>
                      <a:r>
                        <a:rPr lang="en-IN" sz="1600" b="0" dirty="0">
                          <a:latin typeface="Times New Roman" panose="02020603050405020304" pitchFamily="18" charset="0"/>
                          <a:cs typeface="Times New Roman" panose="02020603050405020304" pitchFamily="18" charset="0"/>
                        </a:rPr>
                        <a:t>S.NO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solidFill>
                            <a:schemeClr val="bg1"/>
                          </a:solidFill>
                          <a:latin typeface="Times New Roman" panose="02020603050405020304" pitchFamily="18" charset="0"/>
                          <a:cs typeface="Times New Roman" panose="02020603050405020304" pitchFamily="18" charset="0"/>
                        </a:rPr>
                        <a:t>NAME OF THE PAPER WITH YEAR</a:t>
                      </a:r>
                    </a:p>
                    <a:p>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a:latin typeface="Times New Roman" panose="02020603050405020304" pitchFamily="18" charset="0"/>
                          <a:cs typeface="Times New Roman" panose="02020603050405020304" pitchFamily="18" charset="0"/>
                        </a:rPr>
                        <a:t>AUTHORS</a:t>
                      </a:r>
                    </a:p>
                  </a:txBody>
                  <a:tcPr/>
                </a:tc>
                <a:tc>
                  <a:txBody>
                    <a:bodyPr/>
                    <a:lstStyle/>
                    <a:p>
                      <a:pPr algn="ctr"/>
                      <a:r>
                        <a:rPr lang="en-IN" sz="1600" b="0" dirty="0">
                          <a:latin typeface="Times New Roman" panose="02020603050405020304" pitchFamily="18" charset="0"/>
                          <a:cs typeface="Times New Roman" panose="02020603050405020304" pitchFamily="18" charset="0"/>
                        </a:rPr>
                        <a:t>OBJECTIVE</a:t>
                      </a:r>
                    </a:p>
                  </a:txBody>
                  <a:tcPr/>
                </a:tc>
                <a:tc>
                  <a:txBody>
                    <a:bodyPr/>
                    <a:lstStyle/>
                    <a:p>
                      <a:r>
                        <a:rPr lang="en-IN" sz="1600" b="0" dirty="0">
                          <a:latin typeface="Times New Roman" panose="02020603050405020304" pitchFamily="18" charset="0"/>
                          <a:cs typeface="Times New Roman" panose="02020603050405020304" pitchFamily="18" charset="0"/>
                        </a:rPr>
                        <a:t>PUBLISHER</a:t>
                      </a:r>
                    </a:p>
                  </a:txBody>
                  <a:tcPr/>
                </a:tc>
                <a:extLst>
                  <a:ext uri="{0D108BD9-81ED-4DB2-BD59-A6C34878D82A}">
                    <a16:rowId xmlns:a16="http://schemas.microsoft.com/office/drawing/2014/main" val="3310530274"/>
                  </a:ext>
                </a:extLst>
              </a:tr>
              <a:tr h="2082835">
                <a:tc>
                  <a:txBody>
                    <a:bodyPr/>
                    <a:lstStyle/>
                    <a:p>
                      <a:r>
                        <a:rPr lang="en-IN" sz="1600" b="0" dirty="0">
                          <a:latin typeface="Times New Roman" panose="02020603050405020304" pitchFamily="18" charset="0"/>
                          <a:cs typeface="Times New Roman" panose="02020603050405020304" pitchFamily="18" charset="0"/>
                        </a:rPr>
                        <a:t>3</a:t>
                      </a:r>
                    </a:p>
                  </a:txBody>
                  <a:tcPr/>
                </a:tc>
                <a:tc>
                  <a:txBody>
                    <a:bodyPr/>
                    <a:lstStyle/>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Face Detection System with Face Recognition</a:t>
                      </a:r>
                    </a:p>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(2022)</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Prof. Anup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Bhange</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t>
                      </a:r>
                    </a:p>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Ms.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Vishakha</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I.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Dhanjode</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The goal of this project is to provide easier human-machine Interaction routine, When user authentication is needed through face detection and recognition.</a:t>
                      </a:r>
                    </a:p>
                  </a:txBody>
                  <a:tcPr/>
                </a:tc>
                <a:tc>
                  <a:txBody>
                    <a:bodyPr/>
                    <a:lstStyle/>
                    <a:p>
                      <a:pPr algn="l"/>
                      <a:r>
                        <a:rPr lang="en-US" sz="1600" dirty="0">
                          <a:latin typeface="Times New Roman" panose="02020603050405020304" pitchFamily="18" charset="0"/>
                          <a:cs typeface="Times New Roman" panose="02020603050405020304" pitchFamily="18" charset="0"/>
                        </a:rPr>
                        <a:t>International Journal for Research in Applied Science &amp; Engineering Technology (</a:t>
                      </a:r>
                      <a:r>
                        <a:rPr lang="en-IN" sz="1600" b="0" dirty="0">
                          <a:latin typeface="Times New Roman" panose="02020603050405020304" pitchFamily="18" charset="0"/>
                          <a:cs typeface="Times New Roman" panose="02020603050405020304" pitchFamily="18" charset="0"/>
                        </a:rPr>
                        <a:t>IJRASET)</a:t>
                      </a:r>
                    </a:p>
                  </a:txBody>
                  <a:tcPr/>
                </a:tc>
                <a:extLst>
                  <a:ext uri="{0D108BD9-81ED-4DB2-BD59-A6C34878D82A}">
                    <a16:rowId xmlns:a16="http://schemas.microsoft.com/office/drawing/2014/main" val="1737441609"/>
                  </a:ext>
                </a:extLst>
              </a:tr>
              <a:tr h="1834138">
                <a:tc>
                  <a:txBody>
                    <a:bodyPr/>
                    <a:lstStyle/>
                    <a:p>
                      <a:r>
                        <a:rPr lang="en-IN" sz="1600" dirty="0">
                          <a:latin typeface="Times New Roman" panose="02020603050405020304" pitchFamily="18" charset="0"/>
                          <a:cs typeface="Times New Roman" panose="02020603050405020304" pitchFamily="18" charset="0"/>
                        </a:rPr>
                        <a:t>4</a:t>
                      </a:r>
                    </a:p>
                  </a:txBody>
                  <a:tcPr/>
                </a:tc>
                <a:tc>
                  <a:txBody>
                    <a:bodyPr/>
                    <a:lstStyle/>
                    <a:p>
                      <a:r>
                        <a:rPr lang="en-US" sz="1600" dirty="0">
                          <a:latin typeface="Times New Roman" panose="02020603050405020304" pitchFamily="18" charset="0"/>
                          <a:cs typeface="Times New Roman" panose="02020603050405020304" pitchFamily="18" charset="0"/>
                        </a:rPr>
                        <a:t>Criminal Identification by Using Real Time Image Processing </a:t>
                      </a:r>
                      <a:r>
                        <a:rPr lang="en-IN" sz="1600" dirty="0">
                          <a:latin typeface="Times New Roman" panose="02020603050405020304" pitchFamily="18" charset="0"/>
                          <a:cs typeface="Times New Roman" panose="02020603050405020304" pitchFamily="18" charset="0"/>
                        </a:rPr>
                        <a:t>(2021)</a:t>
                      </a:r>
                    </a:p>
                  </a:txBody>
                  <a:tcPr/>
                </a:tc>
                <a:tc>
                  <a:txBody>
                    <a:bodyPr/>
                    <a:lstStyle/>
                    <a:p>
                      <a:r>
                        <a:rPr lang="en-IN" sz="1600" dirty="0">
                          <a:latin typeface="Times New Roman" panose="02020603050405020304" pitchFamily="18" charset="0"/>
                          <a:cs typeface="Times New Roman" panose="02020603050405020304" pitchFamily="18" charset="0"/>
                        </a:rPr>
                        <a:t>Tiwari </a:t>
                      </a:r>
                      <a:r>
                        <a:rPr lang="en-IN" sz="1600" dirty="0" err="1">
                          <a:latin typeface="Times New Roman" panose="02020603050405020304" pitchFamily="18" charset="0"/>
                          <a:cs typeface="Times New Roman" panose="02020603050405020304" pitchFamily="18" charset="0"/>
                        </a:rPr>
                        <a:t>Aanchaladevi</a:t>
                      </a:r>
                      <a:r>
                        <a:rPr lang="en-IN" sz="1600" dirty="0">
                          <a:latin typeface="Times New Roman" panose="02020603050405020304" pitchFamily="18" charset="0"/>
                          <a:cs typeface="Times New Roman" panose="02020603050405020304" pitchFamily="18" charset="0"/>
                        </a:rPr>
                        <a:t> S, </a:t>
                      </a:r>
                    </a:p>
                    <a:p>
                      <a:r>
                        <a:rPr lang="en-IN" sz="1600" dirty="0" err="1">
                          <a:latin typeface="Times New Roman" panose="02020603050405020304" pitchFamily="18" charset="0"/>
                          <a:cs typeface="Times New Roman" panose="02020603050405020304" pitchFamily="18" charset="0"/>
                        </a:rPr>
                        <a:t>Ghotekar</a:t>
                      </a:r>
                      <a:r>
                        <a:rPr lang="en-IN" sz="1600" dirty="0">
                          <a:latin typeface="Times New Roman" panose="02020603050405020304" pitchFamily="18" charset="0"/>
                          <a:cs typeface="Times New Roman" panose="02020603050405020304" pitchFamily="18" charset="0"/>
                        </a:rPr>
                        <a:t> Shubhangi S.</a:t>
                      </a:r>
                    </a:p>
                  </a:txBody>
                  <a:tcPr/>
                </a:tc>
                <a:tc>
                  <a:txBody>
                    <a:bodyPr/>
                    <a:lstStyle/>
                    <a:p>
                      <a:pPr algn="l"/>
                      <a:r>
                        <a:rPr lang="en-US" sz="1600" dirty="0">
                          <a:latin typeface="Times New Roman" panose="02020603050405020304" pitchFamily="18" charset="0"/>
                          <a:cs typeface="Times New Roman" panose="02020603050405020304" pitchFamily="18" charset="0"/>
                        </a:rPr>
                        <a:t>The main goal of this paper is to help in real time for face recognition by using automated face surveillance </a:t>
                      </a:r>
                    </a:p>
                    <a:p>
                      <a:pPr algn="l"/>
                      <a:r>
                        <a:rPr lang="en-US" sz="1600" dirty="0">
                          <a:latin typeface="Times New Roman" panose="02020603050405020304" pitchFamily="18" charset="0"/>
                          <a:cs typeface="Times New Roman" panose="02020603050405020304" pitchFamily="18" charset="0"/>
                        </a:rPr>
                        <a:t>camera.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International Journal of Research in Engineering and Science (</a:t>
                      </a:r>
                      <a:r>
                        <a:rPr lang="en-IN" sz="1600" dirty="0">
                          <a:latin typeface="Times New Roman" panose="02020603050405020304" pitchFamily="18" charset="0"/>
                          <a:cs typeface="Times New Roman" panose="02020603050405020304" pitchFamily="18" charset="0"/>
                        </a:rPr>
                        <a:t>IJRES)</a:t>
                      </a:r>
                    </a:p>
                  </a:txBody>
                  <a:tcPr/>
                </a:tc>
                <a:extLst>
                  <a:ext uri="{0D108BD9-81ED-4DB2-BD59-A6C34878D82A}">
                    <a16:rowId xmlns:a16="http://schemas.microsoft.com/office/drawing/2014/main" val="1868335940"/>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00049"/>
            <a:ext cx="7886700" cy="296199"/>
          </a:xfrm>
        </p:spPr>
        <p:txBody>
          <a:bodyPr>
            <a:noAutofit/>
          </a:bodyPr>
          <a:lstStyle/>
          <a:p>
            <a:pPr algn="ctr"/>
            <a:r>
              <a:rPr lang="en-US" sz="4800" b="1" dirty="0">
                <a:solidFill>
                  <a:srgbClr val="7030A0"/>
                </a:solidFill>
                <a:latin typeface="Times New Roman" panose="02020603050405020304" pitchFamily="18" charset="0"/>
                <a:cs typeface="Times New Roman" panose="02020603050405020304" pitchFamily="18" charset="0"/>
              </a:rPr>
              <a:t>LITERATURE SURVEY </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48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ontd..)</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3" name="Table 2">
            <a:extLst>
              <a:ext uri="{FF2B5EF4-FFF2-40B4-BE49-F238E27FC236}">
                <a16:creationId xmlns:a16="http://schemas.microsoft.com/office/drawing/2014/main" id="{16FD1123-2DCB-878C-BC29-E0DAC09DF15A}"/>
              </a:ext>
            </a:extLst>
          </p:cNvPr>
          <p:cNvGraphicFramePr>
            <a:graphicFrameLocks noGrp="1"/>
          </p:cNvGraphicFramePr>
          <p:nvPr>
            <p:extLst>
              <p:ext uri="{D42A27DB-BD31-4B8C-83A1-F6EECF244321}">
                <p14:modId xmlns:p14="http://schemas.microsoft.com/office/powerpoint/2010/main" val="3815777831"/>
              </p:ext>
            </p:extLst>
          </p:nvPr>
        </p:nvGraphicFramePr>
        <p:xfrm>
          <a:off x="416380" y="1228183"/>
          <a:ext cx="8384720" cy="4907280"/>
        </p:xfrm>
        <a:graphic>
          <a:graphicData uri="http://schemas.openxmlformats.org/drawingml/2006/table">
            <a:tbl>
              <a:tblPr firstRow="1" bandRow="1">
                <a:tableStyleId>{5C22544A-7EE6-4342-B048-85BDC9FD1C3A}</a:tableStyleId>
              </a:tblPr>
              <a:tblGrid>
                <a:gridCol w="753870">
                  <a:extLst>
                    <a:ext uri="{9D8B030D-6E8A-4147-A177-3AD203B41FA5}">
                      <a16:colId xmlns:a16="http://schemas.microsoft.com/office/drawing/2014/main" val="1453273549"/>
                    </a:ext>
                  </a:extLst>
                </a:gridCol>
                <a:gridCol w="2295118">
                  <a:extLst>
                    <a:ext uri="{9D8B030D-6E8A-4147-A177-3AD203B41FA5}">
                      <a16:colId xmlns:a16="http://schemas.microsoft.com/office/drawing/2014/main" val="543252488"/>
                    </a:ext>
                  </a:extLst>
                </a:gridCol>
                <a:gridCol w="1471805">
                  <a:extLst>
                    <a:ext uri="{9D8B030D-6E8A-4147-A177-3AD203B41FA5}">
                      <a16:colId xmlns:a16="http://schemas.microsoft.com/office/drawing/2014/main" val="1901987101"/>
                    </a:ext>
                  </a:extLst>
                </a:gridCol>
                <a:gridCol w="2376828">
                  <a:extLst>
                    <a:ext uri="{9D8B030D-6E8A-4147-A177-3AD203B41FA5}">
                      <a16:colId xmlns:a16="http://schemas.microsoft.com/office/drawing/2014/main" val="4076787845"/>
                    </a:ext>
                  </a:extLst>
                </a:gridCol>
                <a:gridCol w="1487099">
                  <a:extLst>
                    <a:ext uri="{9D8B030D-6E8A-4147-A177-3AD203B41FA5}">
                      <a16:colId xmlns:a16="http://schemas.microsoft.com/office/drawing/2014/main" val="1837520404"/>
                    </a:ext>
                  </a:extLst>
                </a:gridCol>
              </a:tblGrid>
              <a:tr h="761355">
                <a:tc>
                  <a:txBody>
                    <a:bodyPr/>
                    <a:lstStyle/>
                    <a:p>
                      <a:r>
                        <a:rPr lang="en-IN" sz="1600" b="0" dirty="0">
                          <a:latin typeface="Times New Roman" panose="02020603050405020304" pitchFamily="18" charset="0"/>
                          <a:cs typeface="Times New Roman" panose="02020603050405020304" pitchFamily="18" charset="0"/>
                        </a:rPr>
                        <a:t>S.NO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solidFill>
                            <a:schemeClr val="bg1"/>
                          </a:solidFill>
                          <a:latin typeface="Times New Roman" panose="02020603050405020304" pitchFamily="18" charset="0"/>
                          <a:cs typeface="Times New Roman" panose="02020603050405020304" pitchFamily="18" charset="0"/>
                        </a:rPr>
                        <a:t>NAME OF THE PAPER WITH YEAR</a:t>
                      </a:r>
                    </a:p>
                    <a:p>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a:latin typeface="Times New Roman" panose="02020603050405020304" pitchFamily="18" charset="0"/>
                          <a:cs typeface="Times New Roman" panose="02020603050405020304" pitchFamily="18" charset="0"/>
                        </a:rPr>
                        <a:t>AUTHORS</a:t>
                      </a:r>
                    </a:p>
                  </a:txBody>
                  <a:tcPr/>
                </a:tc>
                <a:tc>
                  <a:txBody>
                    <a:bodyPr/>
                    <a:lstStyle/>
                    <a:p>
                      <a:pPr algn="ctr"/>
                      <a:r>
                        <a:rPr lang="en-IN" sz="1600" b="0" dirty="0">
                          <a:latin typeface="Times New Roman" panose="02020603050405020304" pitchFamily="18" charset="0"/>
                          <a:cs typeface="Times New Roman" panose="02020603050405020304" pitchFamily="18" charset="0"/>
                        </a:rPr>
                        <a:t>OBJECTIVE</a:t>
                      </a:r>
                    </a:p>
                  </a:txBody>
                  <a:tcPr/>
                </a:tc>
                <a:tc>
                  <a:txBody>
                    <a:bodyPr/>
                    <a:lstStyle/>
                    <a:p>
                      <a:r>
                        <a:rPr lang="en-IN" sz="1600" b="0" dirty="0">
                          <a:latin typeface="Times New Roman" panose="02020603050405020304" pitchFamily="18" charset="0"/>
                          <a:cs typeface="Times New Roman" panose="02020603050405020304" pitchFamily="18" charset="0"/>
                        </a:rPr>
                        <a:t>PUBLISHER</a:t>
                      </a:r>
                    </a:p>
                  </a:txBody>
                  <a:tcPr/>
                </a:tc>
                <a:extLst>
                  <a:ext uri="{0D108BD9-81ED-4DB2-BD59-A6C34878D82A}">
                    <a16:rowId xmlns:a16="http://schemas.microsoft.com/office/drawing/2014/main" val="3295784262"/>
                  </a:ext>
                </a:extLst>
              </a:tr>
              <a:tr h="1993090">
                <a:tc>
                  <a:txBody>
                    <a:bodyPr/>
                    <a:lstStyle/>
                    <a:p>
                      <a:r>
                        <a:rPr lang="en-IN" sz="1600" b="0" dirty="0">
                          <a:latin typeface="Times New Roman" panose="02020603050405020304" pitchFamily="18" charset="0"/>
                          <a:cs typeface="Times New Roman" panose="02020603050405020304" pitchFamily="18" charset="0"/>
                        </a:rPr>
                        <a:t>5</a:t>
                      </a:r>
                    </a:p>
                  </a:txBody>
                  <a:tcPr/>
                </a:tc>
                <a:tc>
                  <a:txBody>
                    <a:bodyPr/>
                    <a:lstStyle/>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online criminal</a:t>
                      </a:r>
                    </a:p>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identification </a:t>
                      </a:r>
                    </a:p>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using ml &amp; face recognition </a:t>
                      </a:r>
                    </a:p>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Techniques (2021)</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fi-FI" sz="1600" b="0" kern="1200" dirty="0">
                          <a:solidFill>
                            <a:schemeClr val="dk1"/>
                          </a:solidFill>
                          <a:effectLst/>
                          <a:latin typeface="Times New Roman" panose="02020603050405020304" pitchFamily="18" charset="0"/>
                          <a:ea typeface="+mn-ea"/>
                          <a:cs typeface="Times New Roman" panose="02020603050405020304" pitchFamily="18" charset="0"/>
                        </a:rPr>
                        <a:t>ganta tejaswini, kesavarao seerapu</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The scope of the project is confined to </a:t>
                      </a:r>
                    </a:p>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store the image and store in the database. When a person has to be identified the images stored in the </a:t>
                      </a:r>
                    </a:p>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database are compared with the existing details. </a:t>
                      </a:r>
                    </a:p>
                  </a:txBody>
                  <a:tcPr/>
                </a:tc>
                <a:tc>
                  <a:txBody>
                    <a:bodyPr/>
                    <a:lstStyle/>
                    <a:p>
                      <a:pPr algn="l"/>
                      <a:r>
                        <a:rPr lang="en-US" sz="1600" dirty="0">
                          <a:latin typeface="Times New Roman" panose="02020603050405020304" pitchFamily="18" charset="0"/>
                          <a:cs typeface="Times New Roman" panose="02020603050405020304" pitchFamily="18" charset="0"/>
                        </a:rPr>
                        <a:t>Journal of Emerging Technologies and Innovative Research</a:t>
                      </a:r>
                    </a:p>
                    <a:p>
                      <a:pPr algn="l"/>
                      <a:r>
                        <a:rPr lang="en-US" sz="1600" b="0" dirty="0">
                          <a:latin typeface="Times New Roman" panose="02020603050405020304" pitchFamily="18" charset="0"/>
                          <a:cs typeface="Times New Roman" panose="02020603050405020304" pitchFamily="18" charset="0"/>
                        </a:rPr>
                        <a:t>(</a:t>
                      </a:r>
                      <a:r>
                        <a:rPr lang="en-IN" sz="1600" b="0" dirty="0">
                          <a:latin typeface="Times New Roman" panose="02020603050405020304" pitchFamily="18" charset="0"/>
                          <a:cs typeface="Times New Roman" panose="02020603050405020304" pitchFamily="18" charset="0"/>
                        </a:rPr>
                        <a:t>JETIR)</a:t>
                      </a:r>
                    </a:p>
                  </a:txBody>
                  <a:tcPr/>
                </a:tc>
                <a:extLst>
                  <a:ext uri="{0D108BD9-81ED-4DB2-BD59-A6C34878D82A}">
                    <a16:rowId xmlns:a16="http://schemas.microsoft.com/office/drawing/2014/main" val="928072598"/>
                  </a:ext>
                </a:extLst>
              </a:tr>
              <a:tr h="1993090">
                <a:tc>
                  <a:txBody>
                    <a:bodyPr/>
                    <a:lstStyle/>
                    <a:p>
                      <a:r>
                        <a:rPr lang="en-IN" sz="1600" dirty="0">
                          <a:latin typeface="Times New Roman" panose="02020603050405020304" pitchFamily="18" charset="0"/>
                          <a:cs typeface="Times New Roman" panose="02020603050405020304" pitchFamily="18" charset="0"/>
                        </a:rPr>
                        <a:t>6</a:t>
                      </a:r>
                    </a:p>
                  </a:txBody>
                  <a:tcPr/>
                </a:tc>
                <a:tc>
                  <a:txBody>
                    <a:bodyPr/>
                    <a:lstStyle/>
                    <a:p>
                      <a:r>
                        <a:rPr lang="en-US" sz="1600" dirty="0">
                          <a:latin typeface="Times New Roman" panose="02020603050405020304" pitchFamily="18" charset="0"/>
                          <a:cs typeface="Times New Roman" panose="02020603050405020304" pitchFamily="18" charset="0"/>
                        </a:rPr>
                        <a:t>Automated Criminal Identification System using Face Detection and Recognition </a:t>
                      </a:r>
                      <a:r>
                        <a:rPr lang="en-IN" sz="1600" dirty="0">
                          <a:latin typeface="Times New Roman" panose="02020603050405020304" pitchFamily="18" charset="0"/>
                          <a:cs typeface="Times New Roman" panose="02020603050405020304" pitchFamily="18" charset="0"/>
                        </a:rPr>
                        <a:t>(2019)</a:t>
                      </a:r>
                    </a:p>
                  </a:txBody>
                  <a:tcPr/>
                </a:tc>
                <a:tc>
                  <a:txBody>
                    <a:bodyPr/>
                    <a:lstStyle/>
                    <a:p>
                      <a:r>
                        <a:rPr lang="en-IN" sz="1600" dirty="0">
                          <a:latin typeface="Times New Roman" panose="02020603050405020304" pitchFamily="18" charset="0"/>
                          <a:cs typeface="Times New Roman" panose="02020603050405020304" pitchFamily="18" charset="0"/>
                        </a:rPr>
                        <a:t>Piyush </a:t>
                      </a:r>
                      <a:r>
                        <a:rPr lang="en-IN" sz="1600" dirty="0" err="1">
                          <a:latin typeface="Times New Roman" panose="02020603050405020304" pitchFamily="18" charset="0"/>
                          <a:cs typeface="Times New Roman" panose="02020603050405020304" pitchFamily="18" charset="0"/>
                        </a:rPr>
                        <a:t>Chhoriya</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This paper presents a real-time face recognition using an automated surveillance camera. This system will be </a:t>
                      </a:r>
                    </a:p>
                    <a:p>
                      <a:pPr algn="l"/>
                      <a:r>
                        <a:rPr lang="en-US" sz="1600" dirty="0">
                          <a:latin typeface="Times New Roman" panose="02020603050405020304" pitchFamily="18" charset="0"/>
                          <a:cs typeface="Times New Roman" panose="02020603050405020304" pitchFamily="18" charset="0"/>
                        </a:rPr>
                        <a:t>able to detect and recognize face automatically in real-time.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International Research Journal of Engineering and Technology (IRJET)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8218957"/>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810531"/>
          </a:xfrm>
        </p:spPr>
        <p:txBody>
          <a:bodyPr>
            <a:noAutofit/>
          </a:bodyPr>
          <a:lstStyle/>
          <a:p>
            <a:pPr algn="ctr"/>
            <a:r>
              <a:rPr lang="en-US" sz="4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9AB661E-9F2A-CC62-6397-A6BD0CB2C979}"/>
              </a:ext>
            </a:extLst>
          </p:cNvPr>
          <p:cNvSpPr>
            <a:spLocks noGrp="1"/>
          </p:cNvSpPr>
          <p:nvPr>
            <p:ph idx="1"/>
          </p:nvPr>
        </p:nvSpPr>
        <p:spPr>
          <a:xfrm>
            <a:off x="628650" y="1412422"/>
            <a:ext cx="7886700" cy="4882242"/>
          </a:xfrm>
        </p:spPr>
        <p:txBody>
          <a:bodyPr>
            <a:normAutofit/>
          </a:bodyPr>
          <a:lstStyle/>
          <a:p>
            <a:pPr algn="just">
              <a:buClr>
                <a:schemeClr val="tx1"/>
              </a:buClr>
              <a:buFont typeface="Wingdings" panose="05000000000000000000" pitchFamily="2" charset="2"/>
              <a:buChar char="Ø"/>
            </a:pPr>
            <a:r>
              <a:rPr lang="en-US" sz="2000" dirty="0">
                <a:solidFill>
                  <a:schemeClr val="tx1">
                    <a:alpha val="70000"/>
                  </a:schemeClr>
                </a:solidFill>
                <a:latin typeface="Times New Roman" panose="02020603050405020304" pitchFamily="18" charset="0"/>
                <a:cs typeface="Times New Roman" panose="02020603050405020304" pitchFamily="18" charset="0"/>
              </a:rPr>
              <a:t>This system is aimed to identify the criminals in any investigation department. In this system, we are storing the images of criminals in our database along with his details and then these images are segmented into four slices- forehead, eyes, nose and lips. </a:t>
            </a:r>
          </a:p>
          <a:p>
            <a:pPr algn="just">
              <a:buClr>
                <a:schemeClr val="tx1"/>
              </a:buClr>
              <a:buFont typeface="Wingdings" panose="05000000000000000000" pitchFamily="2" charset="2"/>
              <a:buChar char="Ø"/>
            </a:pPr>
            <a:r>
              <a:rPr lang="en-US" sz="2000" dirty="0">
                <a:solidFill>
                  <a:schemeClr val="tx1">
                    <a:alpha val="70000"/>
                  </a:schemeClr>
                </a:solidFill>
                <a:latin typeface="Times New Roman" panose="02020603050405020304" pitchFamily="18" charset="0"/>
                <a:cs typeface="Times New Roman" panose="02020603050405020304" pitchFamily="18" charset="0"/>
              </a:rPr>
              <a:t>These images are again stored in another database record so as to make the identification process easier. Eyewitnesses will select the slices that appear on the screen and by using it we retrieve the image of the face from the database. </a:t>
            </a:r>
          </a:p>
          <a:p>
            <a:pPr algn="just">
              <a:buClr>
                <a:schemeClr val="tx1"/>
              </a:buClr>
              <a:buFont typeface="Wingdings" panose="05000000000000000000" pitchFamily="2" charset="2"/>
              <a:buChar char="Ø"/>
            </a:pPr>
            <a:r>
              <a:rPr lang="en-US" sz="2000" dirty="0">
                <a:solidFill>
                  <a:schemeClr val="tx1">
                    <a:alpha val="70000"/>
                  </a:schemeClr>
                </a:solidFill>
                <a:latin typeface="Times New Roman" panose="02020603050405020304" pitchFamily="18" charset="0"/>
                <a:cs typeface="Times New Roman" panose="02020603050405020304" pitchFamily="18" charset="0"/>
              </a:rPr>
              <a:t>Thus this system provides a very friendly environment for both the operator and the eyewitness to easily identify the criminal, if the criminals record exists in the database. </a:t>
            </a:r>
          </a:p>
          <a:p>
            <a:pPr algn="just">
              <a:buClr>
                <a:schemeClr val="tx1"/>
              </a:buClr>
              <a:buFont typeface="Wingdings" panose="05000000000000000000" pitchFamily="2" charset="2"/>
              <a:buChar char="Ø"/>
            </a:pPr>
            <a:r>
              <a:rPr lang="en-US" sz="2000" dirty="0">
                <a:solidFill>
                  <a:schemeClr val="tx1">
                    <a:alpha val="70000"/>
                  </a:schemeClr>
                </a:solidFill>
                <a:latin typeface="Times New Roman" panose="02020603050405020304" pitchFamily="18" charset="0"/>
                <a:cs typeface="Times New Roman" panose="02020603050405020304" pitchFamily="18" charset="0"/>
              </a:rPr>
              <a:t>This project is intended to identify a person using the images previously taken.</a:t>
            </a:r>
            <a:endParaRPr lang="en-IN" sz="2000" dirty="0">
              <a:solidFill>
                <a:schemeClr val="tx1">
                  <a:alpha val="70000"/>
                </a:schemeClr>
              </a:solidFill>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07-04-2023</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0241-FF99-A72E-4734-00BC509A7FD1}"/>
              </a:ext>
            </a:extLst>
          </p:cNvPr>
          <p:cNvSpPr>
            <a:spLocks noGrp="1"/>
          </p:cNvSpPr>
          <p:nvPr>
            <p:ph type="title"/>
          </p:nvPr>
        </p:nvSpPr>
        <p:spPr>
          <a:xfrm>
            <a:off x="628650" y="365126"/>
            <a:ext cx="7886700" cy="1281111"/>
          </a:xfrm>
        </p:spPr>
        <p:txBody>
          <a:bodyPr>
            <a:normAutofit/>
          </a:bodyPr>
          <a:lstStyle/>
          <a:p>
            <a:pPr algn="ctr"/>
            <a:r>
              <a:rPr lang="en-US" sz="4800" b="1" dirty="0">
                <a:solidFill>
                  <a:srgbClr val="7030A0"/>
                </a:solidFill>
                <a:latin typeface="Times New Roman" panose="02020603050405020304" pitchFamily="18" charset="0"/>
                <a:cs typeface="Times New Roman" panose="02020603050405020304" pitchFamily="18" charset="0"/>
              </a:rPr>
              <a:t>EXISTING SYSTEM</a:t>
            </a:r>
            <a:endParaRPr lang="en-IN" sz="4800" dirty="0"/>
          </a:p>
        </p:txBody>
      </p:sp>
      <p:sp>
        <p:nvSpPr>
          <p:cNvPr id="3" name="Content Placeholder 2">
            <a:extLst>
              <a:ext uri="{FF2B5EF4-FFF2-40B4-BE49-F238E27FC236}">
                <a16:creationId xmlns:a16="http://schemas.microsoft.com/office/drawing/2014/main" id="{2051D71B-4E82-CC3A-361C-A8CE5C563587}"/>
              </a:ext>
            </a:extLst>
          </p:cNvPr>
          <p:cNvSpPr>
            <a:spLocks noGrp="1"/>
          </p:cNvSpPr>
          <p:nvPr>
            <p:ph idx="1"/>
          </p:nvPr>
        </p:nvSpPr>
        <p:spPr/>
        <p:txBody>
          <a:bodyPr>
            <a:normAutofit/>
          </a:bodyPr>
          <a:lstStyle/>
          <a:p>
            <a:pPr algn="just">
              <a:buFont typeface="Wingdings" panose="05000000000000000000" pitchFamily="2" charset="2"/>
              <a:buChar char="Ø"/>
            </a:pPr>
            <a:r>
              <a:rPr lang="en-US" sz="2000" dirty="0">
                <a:solidFill>
                  <a:srgbClr val="333333"/>
                </a:solidFill>
                <a:effectLst/>
                <a:latin typeface="Times New Roman" panose="02020603050405020304" pitchFamily="18" charset="0"/>
                <a:ea typeface="Times New Roman" panose="02020603050405020304" pitchFamily="18" charset="0"/>
              </a:rPr>
              <a:t>The Existing System is single face recognition system and a new face detection approach using color base segmentation and morphological operations is presented. </a:t>
            </a:r>
          </a:p>
          <a:p>
            <a:pPr algn="just">
              <a:buFont typeface="Wingdings" panose="05000000000000000000" pitchFamily="2" charset="2"/>
              <a:buChar char="Ø"/>
            </a:pPr>
            <a:r>
              <a:rPr lang="en-US" sz="2000" dirty="0">
                <a:solidFill>
                  <a:srgbClr val="333333"/>
                </a:solidFill>
                <a:effectLst/>
                <a:latin typeface="Times New Roman" panose="02020603050405020304" pitchFamily="18" charset="0"/>
                <a:ea typeface="Times New Roman" panose="02020603050405020304" pitchFamily="18" charset="0"/>
              </a:rPr>
              <a:t>The algorithm uses color plane extraction, background subtraction, thresholding, morphological operations (such as erosion and dilation), filtering (to avoid false detection). </a:t>
            </a:r>
          </a:p>
          <a:p>
            <a:pPr algn="just">
              <a:buFont typeface="Wingdings" panose="05000000000000000000" pitchFamily="2" charset="2"/>
              <a:buChar char="Ø"/>
            </a:pPr>
            <a:r>
              <a:rPr lang="en-US" sz="2000" dirty="0">
                <a:solidFill>
                  <a:srgbClr val="333333"/>
                </a:solidFill>
                <a:effectLst/>
                <a:latin typeface="Times New Roman" panose="02020603050405020304" pitchFamily="18" charset="0"/>
                <a:ea typeface="Times New Roman" panose="02020603050405020304" pitchFamily="18" charset="0"/>
              </a:rPr>
              <a:t>Then particle analysis is done to detect only the face area in the image and not the other parts of the body. </a:t>
            </a:r>
          </a:p>
          <a:p>
            <a:pPr algn="just">
              <a:buFont typeface="Wingdings" panose="05000000000000000000" pitchFamily="2" charset="2"/>
              <a:buChar char="Ø"/>
            </a:pPr>
            <a:r>
              <a:rPr lang="en-US" sz="2000" dirty="0">
                <a:solidFill>
                  <a:srgbClr val="333333"/>
                </a:solidFill>
                <a:effectLst/>
                <a:latin typeface="Times New Roman" panose="02020603050405020304" pitchFamily="18" charset="0"/>
                <a:ea typeface="Times New Roman" panose="02020603050405020304" pitchFamily="18" charset="0"/>
              </a:rPr>
              <a:t>This method given result is poor performance and accuracy</a:t>
            </a:r>
            <a:endParaRPr lang="en-IN" sz="2000" dirty="0"/>
          </a:p>
        </p:txBody>
      </p:sp>
      <p:sp>
        <p:nvSpPr>
          <p:cNvPr id="4" name="Date Placeholder 3">
            <a:extLst>
              <a:ext uri="{FF2B5EF4-FFF2-40B4-BE49-F238E27FC236}">
                <a16:creationId xmlns:a16="http://schemas.microsoft.com/office/drawing/2014/main" id="{A1F1A5AC-EF26-AE9F-407D-7AD25B253988}"/>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842A4C1C-D576-8D50-1AB7-65AB6D8D16AC}"/>
              </a:ext>
            </a:extLst>
          </p:cNvPr>
          <p:cNvSpPr>
            <a:spLocks noGrp="1"/>
          </p:cNvSpPr>
          <p:nvPr>
            <p:ph type="sldNum" sz="quarter" idx="12"/>
          </p:nvPr>
        </p:nvSpPr>
        <p:spPr/>
        <p:txBody>
          <a:bodyPr/>
          <a:lstStyle/>
          <a:p>
            <a:fld id="{9D3FF152-60F5-4862-82F9-1190556AA56F}" type="slidenum">
              <a:rPr lang="en-IN" smtClean="0"/>
              <a:t>8</a:t>
            </a:fld>
            <a:endParaRPr lang="en-IN"/>
          </a:p>
        </p:txBody>
      </p:sp>
    </p:spTree>
    <p:extLst>
      <p:ext uri="{BB962C8B-B14F-4D97-AF65-F5344CB8AC3E}">
        <p14:creationId xmlns:p14="http://schemas.microsoft.com/office/powerpoint/2010/main" val="35122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794202"/>
          </a:xfrm>
        </p:spPr>
        <p:txBody>
          <a:bodyPr>
            <a:noAutofit/>
          </a:bodyPr>
          <a:lstStyle/>
          <a:p>
            <a:pPr algn="ctr"/>
            <a:r>
              <a:rPr lang="en-US" sz="4800" b="1" dirty="0">
                <a:solidFill>
                  <a:srgbClr val="7030A0"/>
                </a:solidFill>
                <a:latin typeface="Times New Roman" panose="02020603050405020304" pitchFamily="18" charset="0"/>
                <a:cs typeface="Times New Roman" panose="02020603050405020304" pitchFamily="18" charset="0"/>
              </a:rPr>
              <a:t>PROPOSED SYSTEM</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EE44517-19E3-E0A1-F169-924C1F41BD77}"/>
              </a:ext>
            </a:extLst>
          </p:cNvPr>
          <p:cNvSpPr>
            <a:spLocks noGrp="1"/>
          </p:cNvSpPr>
          <p:nvPr>
            <p:ph idx="1"/>
          </p:nvPr>
        </p:nvSpPr>
        <p:spPr>
          <a:xfrm>
            <a:off x="628650" y="1453243"/>
            <a:ext cx="7968344" cy="4723720"/>
          </a:xfrm>
        </p:spPr>
        <p:txBody>
          <a:bodyPr>
            <a:normAutofit/>
          </a:bodyPr>
          <a:lstStyle/>
          <a:p>
            <a:pPr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proposed system consists of 4 steps, including training of real time images, multiple face detection, comparison of trained real time images with images from the surveillance camera, result based on the comparison. </a:t>
            </a:r>
          </a:p>
          <a:p>
            <a:pPr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In our proposed system, the video obtained from the camera will be converted into frames.</a:t>
            </a:r>
          </a:p>
          <a:p>
            <a:pPr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 When a face is detected in a frame, it is preprocessed where noise and redundancies are reduced. </a:t>
            </a:r>
          </a:p>
          <a:p>
            <a:pPr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processed real time image is compared with the processed images already stored in the database. </a:t>
            </a:r>
          </a:p>
          <a:p>
            <a:pPr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If he is criminal/suspect, we get a notification from android through firebase.</a:t>
            </a:r>
            <a:endParaRPr lang="en-IN" sz="3200" dirty="0"/>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07-04-2023</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9</a:t>
            </a:fld>
            <a:endParaRPr lang="en-IN"/>
          </a:p>
        </p:txBody>
      </p:sp>
    </p:spTree>
    <p:extLst>
      <p:ext uri="{BB962C8B-B14F-4D97-AF65-F5344CB8AC3E}">
        <p14:creationId xmlns:p14="http://schemas.microsoft.com/office/powerpoint/2010/main" val="85330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TotalTime>
  <Words>2623</Words>
  <Application>Microsoft Office PowerPoint</Application>
  <PresentationFormat>On-screen Show (4:3)</PresentationFormat>
  <Paragraphs>308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INTRODUCTION</vt:lpstr>
      <vt:lpstr>OBJECTIVE OF THE PROJECT</vt:lpstr>
      <vt:lpstr>LITERATURE SURVEY</vt:lpstr>
      <vt:lpstr>LITERATURE SURVEY (contd..)</vt:lpstr>
      <vt:lpstr>LITERATURE SURVEY (contd..)</vt:lpstr>
      <vt:lpstr>PROBLEM STATEMENT</vt:lpstr>
      <vt:lpstr>EXISTING SYSTEM</vt:lpstr>
      <vt:lpstr>PROPOSED SYSTEM</vt:lpstr>
      <vt:lpstr>SOFTWARE / HARDWARE USED</vt:lpstr>
      <vt:lpstr>ARCHITECTURE DIAGRAM</vt:lpstr>
      <vt:lpstr>SYSTEM DESIGN</vt:lpstr>
      <vt:lpstr>SYSTEM DESIGN (contd..)</vt:lpstr>
      <vt:lpstr>SYSTEM DESIGN (contd..)</vt:lpstr>
      <vt:lpstr>SYSTEM DESIGN (contd..)</vt:lpstr>
      <vt:lpstr>MODULE DESCRIPTION </vt:lpstr>
      <vt:lpstr>MODULE DESCRIPTION (contd..)</vt:lpstr>
      <vt:lpstr>MODULE DESCRIPTION (contd..)</vt:lpstr>
      <vt:lpstr>MODULE DESCRIPTION (contd..)</vt:lpstr>
      <vt:lpstr>MODULE DESCRIPTION (contd..)</vt:lpstr>
      <vt:lpstr>TESTCASES</vt:lpstr>
      <vt:lpstr>TESTCASES (contd..)</vt:lpstr>
      <vt:lpstr>SCREENSHOTS</vt:lpstr>
      <vt:lpstr>SCREENSHOTS (contd..)</vt:lpstr>
      <vt:lpstr>SCREENSHOTS (contd..)</vt:lpstr>
      <vt:lpstr>SCREENSHOTS (contd..)</vt:lpstr>
      <vt:lpstr>SCREENSHOTS (contd..)</vt:lpstr>
      <vt:lpstr>CONCLUSION/FUTURE ENHANCEMENT</vt:lpstr>
      <vt:lpstr>REFERENCES</vt:lpstr>
      <vt:lpstr>REFERENCES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SRIDHAYAA</cp:lastModifiedBy>
  <cp:revision>10</cp:revision>
  <dcterms:created xsi:type="dcterms:W3CDTF">2020-12-27T14:21:20Z</dcterms:created>
  <dcterms:modified xsi:type="dcterms:W3CDTF">2023-04-07T20:41:36Z</dcterms:modified>
</cp:coreProperties>
</file>