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8" r:id="rId2"/>
    <p:sldMasterId id="2147483708" r:id="rId3"/>
    <p:sldMasterId id="2147483711" r:id="rId4"/>
  </p:sldMasterIdLst>
  <p:notesMasterIdLst>
    <p:notesMasterId r:id="rId107"/>
  </p:notesMasterIdLst>
  <p:sldIdLst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98" r:id="rId16"/>
    <p:sldId id="288" r:id="rId17"/>
    <p:sldId id="311" r:id="rId18"/>
    <p:sldId id="269" r:id="rId19"/>
    <p:sldId id="273" r:id="rId20"/>
    <p:sldId id="286" r:id="rId21"/>
    <p:sldId id="299" r:id="rId22"/>
    <p:sldId id="300" r:id="rId23"/>
    <p:sldId id="301" r:id="rId24"/>
    <p:sldId id="271" r:id="rId25"/>
    <p:sldId id="297" r:id="rId26"/>
    <p:sldId id="272" r:id="rId27"/>
    <p:sldId id="302" r:id="rId28"/>
    <p:sldId id="303" r:id="rId29"/>
    <p:sldId id="304" r:id="rId30"/>
    <p:sldId id="305" r:id="rId31"/>
    <p:sldId id="306" r:id="rId32"/>
    <p:sldId id="274" r:id="rId33"/>
    <p:sldId id="275" r:id="rId34"/>
    <p:sldId id="310" r:id="rId35"/>
    <p:sldId id="276" r:id="rId36"/>
    <p:sldId id="307" r:id="rId37"/>
    <p:sldId id="308" r:id="rId38"/>
    <p:sldId id="309" r:id="rId39"/>
    <p:sldId id="312" r:id="rId40"/>
    <p:sldId id="313" r:id="rId41"/>
    <p:sldId id="321" r:id="rId42"/>
    <p:sldId id="322" r:id="rId43"/>
    <p:sldId id="324" r:id="rId44"/>
    <p:sldId id="323" r:id="rId45"/>
    <p:sldId id="314" r:id="rId46"/>
    <p:sldId id="315" r:id="rId47"/>
    <p:sldId id="316" r:id="rId48"/>
    <p:sldId id="317" r:id="rId49"/>
    <p:sldId id="325" r:id="rId50"/>
    <p:sldId id="318" r:id="rId51"/>
    <p:sldId id="319" r:id="rId52"/>
    <p:sldId id="287" r:id="rId53"/>
    <p:sldId id="320" r:id="rId54"/>
    <p:sldId id="326" r:id="rId55"/>
    <p:sldId id="327" r:id="rId56"/>
    <p:sldId id="328" r:id="rId57"/>
    <p:sldId id="329" r:id="rId58"/>
    <p:sldId id="331" r:id="rId59"/>
    <p:sldId id="330" r:id="rId60"/>
    <p:sldId id="285" r:id="rId61"/>
    <p:sldId id="332" r:id="rId62"/>
    <p:sldId id="333" r:id="rId63"/>
    <p:sldId id="335" r:id="rId64"/>
    <p:sldId id="334" r:id="rId65"/>
    <p:sldId id="336" r:id="rId66"/>
    <p:sldId id="337" r:id="rId67"/>
    <p:sldId id="338" r:id="rId68"/>
    <p:sldId id="366" r:id="rId69"/>
    <p:sldId id="346" r:id="rId70"/>
    <p:sldId id="370" r:id="rId71"/>
    <p:sldId id="371" r:id="rId72"/>
    <p:sldId id="372" r:id="rId73"/>
    <p:sldId id="373" r:id="rId74"/>
    <p:sldId id="374" r:id="rId75"/>
    <p:sldId id="375" r:id="rId76"/>
    <p:sldId id="369" r:id="rId77"/>
    <p:sldId id="355" r:id="rId78"/>
    <p:sldId id="368" r:id="rId79"/>
    <p:sldId id="376" r:id="rId80"/>
    <p:sldId id="377" r:id="rId81"/>
    <p:sldId id="365" r:id="rId82"/>
    <p:sldId id="367" r:id="rId83"/>
    <p:sldId id="295" r:id="rId84"/>
    <p:sldId id="349" r:id="rId85"/>
    <p:sldId id="289" r:id="rId86"/>
    <p:sldId id="296" r:id="rId87"/>
    <p:sldId id="290" r:id="rId88"/>
    <p:sldId id="348" r:id="rId89"/>
    <p:sldId id="291" r:id="rId90"/>
    <p:sldId id="350" r:id="rId91"/>
    <p:sldId id="353" r:id="rId92"/>
    <p:sldId id="351" r:id="rId93"/>
    <p:sldId id="352" r:id="rId94"/>
    <p:sldId id="339" r:id="rId95"/>
    <p:sldId id="293" r:id="rId96"/>
    <p:sldId id="340" r:id="rId97"/>
    <p:sldId id="354" r:id="rId98"/>
    <p:sldId id="341" r:id="rId99"/>
    <p:sldId id="342" r:id="rId100"/>
    <p:sldId id="343" r:id="rId101"/>
    <p:sldId id="344" r:id="rId102"/>
    <p:sldId id="292" r:id="rId103"/>
    <p:sldId id="345" r:id="rId104"/>
    <p:sldId id="294" r:id="rId105"/>
    <p:sldId id="358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D6E5"/>
    <a:srgbClr val="800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2" d="100"/>
          <a:sy n="62" d="100"/>
        </p:scale>
        <p:origin x="6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CCCFC-8B6E-49DD-8A37-0CF71AE2132F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A999E1-C05B-4BA7-8D4A-F30FB1DD566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sz="1800" dirty="0">
              <a:solidFill>
                <a:schemeClr val="tx1"/>
              </a:solidFill>
            </a:rPr>
            <a:t>Microsoft  SQL</a:t>
          </a:r>
          <a:endParaRPr lang="en-GB" sz="1300" dirty="0">
            <a:solidFill>
              <a:schemeClr val="tx1"/>
            </a:solidFill>
          </a:endParaRPr>
        </a:p>
      </dgm:t>
    </dgm:pt>
    <dgm:pt modelId="{5EF9A03C-9F0F-4B09-BD70-624D08549D6E}" type="parTrans" cxnId="{F93C0E1C-53A7-447F-A647-B08B868B350E}">
      <dgm:prSet/>
      <dgm:spPr/>
      <dgm:t>
        <a:bodyPr/>
        <a:lstStyle/>
        <a:p>
          <a:endParaRPr lang="en-GB"/>
        </a:p>
      </dgm:t>
    </dgm:pt>
    <dgm:pt modelId="{CD79E617-0532-4518-B726-CF5274B82188}" type="sibTrans" cxnId="{F93C0E1C-53A7-447F-A647-B08B868B350E}">
      <dgm:prSet/>
      <dgm:spPr/>
      <dgm:t>
        <a:bodyPr/>
        <a:lstStyle/>
        <a:p>
          <a:endParaRPr lang="en-GB"/>
        </a:p>
      </dgm:t>
    </dgm:pt>
    <dgm:pt modelId="{FE6489FB-BEC5-429C-8D90-80333088CA99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GB" sz="1800" dirty="0">
              <a:solidFill>
                <a:schemeClr val="tx1"/>
              </a:solidFill>
            </a:rPr>
            <a:t>No SQL</a:t>
          </a:r>
        </a:p>
      </dgm:t>
    </dgm:pt>
    <dgm:pt modelId="{313B87F1-D4FA-46D9-B4F1-7A937196D77F}" type="parTrans" cxnId="{2AA8BB65-9126-4A02-9F45-568D092931D2}">
      <dgm:prSet/>
      <dgm:spPr/>
      <dgm:t>
        <a:bodyPr/>
        <a:lstStyle/>
        <a:p>
          <a:endParaRPr lang="en-GB"/>
        </a:p>
      </dgm:t>
    </dgm:pt>
    <dgm:pt modelId="{8A5990DE-AA88-46A9-96EF-8A228C6876DB}" type="sibTrans" cxnId="{2AA8BB65-9126-4A02-9F45-568D092931D2}">
      <dgm:prSet/>
      <dgm:spPr/>
      <dgm:t>
        <a:bodyPr/>
        <a:lstStyle/>
        <a:p>
          <a:endParaRPr lang="en-GB"/>
        </a:p>
      </dgm:t>
    </dgm:pt>
    <dgm:pt modelId="{7656EE22-9D66-4839-9A86-3DA1963306D6}">
      <dgm:prSet phldrT="[Text]" custT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800" dirty="0" err="1">
              <a:solidFill>
                <a:schemeClr val="tx1"/>
              </a:solidFill>
            </a:rPr>
            <a:t>SQLite</a:t>
          </a:r>
          <a:endParaRPr lang="en-GB" sz="1800" dirty="0">
            <a:solidFill>
              <a:schemeClr val="tx1"/>
            </a:solidFill>
          </a:endParaRPr>
        </a:p>
      </dgm:t>
    </dgm:pt>
    <dgm:pt modelId="{80EF380B-DF12-4EDA-BA62-4174505FE511}" type="parTrans" cxnId="{FF89CEA6-0E9A-413A-B0F2-CF940FC7AE3D}">
      <dgm:prSet/>
      <dgm:spPr/>
      <dgm:t>
        <a:bodyPr/>
        <a:lstStyle/>
        <a:p>
          <a:endParaRPr lang="en-GB"/>
        </a:p>
      </dgm:t>
    </dgm:pt>
    <dgm:pt modelId="{4E24C5D2-94AE-4546-BF24-530A5812B42A}" type="sibTrans" cxnId="{FF89CEA6-0E9A-413A-B0F2-CF940FC7AE3D}">
      <dgm:prSet/>
      <dgm:spPr/>
      <dgm:t>
        <a:bodyPr/>
        <a:lstStyle/>
        <a:p>
          <a:endParaRPr lang="en-GB"/>
        </a:p>
      </dgm:t>
    </dgm:pt>
    <dgm:pt modelId="{39E84F33-074E-488D-83A7-821CCE0625E5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100C4B1D-ECEA-4C9E-BDE0-8F721D8659AF}" type="parTrans" cxnId="{5AA76CE2-CC0A-4918-A677-C41CB841D5C1}">
      <dgm:prSet/>
      <dgm:spPr/>
      <dgm:t>
        <a:bodyPr/>
        <a:lstStyle/>
        <a:p>
          <a:endParaRPr lang="en-GB"/>
        </a:p>
      </dgm:t>
    </dgm:pt>
    <dgm:pt modelId="{7AF79871-BC91-4A96-810B-4DE6DB331D3B}" type="sibTrans" cxnId="{5AA76CE2-CC0A-4918-A677-C41CB841D5C1}">
      <dgm:prSet/>
      <dgm:spPr/>
      <dgm:t>
        <a:bodyPr/>
        <a:lstStyle/>
        <a:p>
          <a:endParaRPr lang="en-GB"/>
        </a:p>
      </dgm:t>
    </dgm:pt>
    <dgm:pt modelId="{DE2A88C8-BE9F-4479-8857-63D8C87D086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GB"/>
        </a:p>
      </dgm:t>
    </dgm:pt>
    <dgm:pt modelId="{CFD8CD3A-0A69-4786-BA0B-49FACD3B29C5}" type="parTrans" cxnId="{A56BB3EA-B67D-44DB-A0EE-EE5A2566F259}">
      <dgm:prSet/>
      <dgm:spPr/>
      <dgm:t>
        <a:bodyPr/>
        <a:lstStyle/>
        <a:p>
          <a:endParaRPr lang="en-GB"/>
        </a:p>
      </dgm:t>
    </dgm:pt>
    <dgm:pt modelId="{C09660FB-8818-464C-9846-B65B44D7F67D}" type="sibTrans" cxnId="{A56BB3EA-B67D-44DB-A0EE-EE5A2566F259}">
      <dgm:prSet/>
      <dgm:spPr/>
      <dgm:t>
        <a:bodyPr/>
        <a:lstStyle/>
        <a:p>
          <a:endParaRPr lang="en-GB"/>
        </a:p>
      </dgm:t>
    </dgm:pt>
    <dgm:pt modelId="{AE223A14-9F3F-4080-9BF6-744712A4A079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en-GB"/>
        </a:p>
      </dgm:t>
    </dgm:pt>
    <dgm:pt modelId="{63B6DDD0-F9F6-48A3-A8DD-09E2669254FC}" type="parTrans" cxnId="{D75B07C5-D656-4FBE-832A-899B1015E5EC}">
      <dgm:prSet/>
      <dgm:spPr/>
      <dgm:t>
        <a:bodyPr/>
        <a:lstStyle/>
        <a:p>
          <a:endParaRPr lang="en-GB"/>
        </a:p>
      </dgm:t>
    </dgm:pt>
    <dgm:pt modelId="{FFE618B1-89F2-4803-B820-15EAE7735011}" type="sibTrans" cxnId="{D75B07C5-D656-4FBE-832A-899B1015E5EC}">
      <dgm:prSet/>
      <dgm:spPr/>
      <dgm:t>
        <a:bodyPr/>
        <a:lstStyle/>
        <a:p>
          <a:endParaRPr lang="en-GB"/>
        </a:p>
      </dgm:t>
    </dgm:pt>
    <dgm:pt modelId="{238FA2E8-525D-4CC4-A9CD-4322F3661CE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GB"/>
        </a:p>
      </dgm:t>
    </dgm:pt>
    <dgm:pt modelId="{8963EB29-65F8-4361-A2F4-CEE8B86B0667}" type="parTrans" cxnId="{34303A9D-A44E-4011-9467-485D0402ABA0}">
      <dgm:prSet/>
      <dgm:spPr/>
      <dgm:t>
        <a:bodyPr/>
        <a:lstStyle/>
        <a:p>
          <a:endParaRPr lang="en-GB"/>
        </a:p>
      </dgm:t>
    </dgm:pt>
    <dgm:pt modelId="{15D7461B-50DD-45D8-927A-3F858DC54D98}" type="sibTrans" cxnId="{34303A9D-A44E-4011-9467-485D0402ABA0}">
      <dgm:prSet/>
      <dgm:spPr/>
      <dgm:t>
        <a:bodyPr/>
        <a:lstStyle/>
        <a:p>
          <a:endParaRPr lang="en-GB"/>
        </a:p>
      </dgm:t>
    </dgm:pt>
    <dgm:pt modelId="{1CD4F3E8-0094-4621-8B4F-73A49D7461DA}" type="pres">
      <dgm:prSet presAssocID="{ADFCCCFC-8B6E-49DD-8A37-0CF71AE2132F}" presName="linear" presStyleCnt="0">
        <dgm:presLayoutVars>
          <dgm:dir/>
          <dgm:animLvl val="lvl"/>
          <dgm:resizeHandles val="exact"/>
        </dgm:presLayoutVars>
      </dgm:prSet>
      <dgm:spPr/>
    </dgm:pt>
    <dgm:pt modelId="{8DEFA505-D31F-4196-A2A1-6558EA915266}" type="pres">
      <dgm:prSet presAssocID="{23A999E1-C05B-4BA7-8D4A-F30FB1DD5666}" presName="parentLin" presStyleCnt="0"/>
      <dgm:spPr/>
    </dgm:pt>
    <dgm:pt modelId="{129BE4F6-B2FD-4D9E-AD33-2B7FC02AC5CA}" type="pres">
      <dgm:prSet presAssocID="{23A999E1-C05B-4BA7-8D4A-F30FB1DD5666}" presName="parentLeftMargin" presStyleLbl="node1" presStyleIdx="0" presStyleCnt="7"/>
      <dgm:spPr/>
    </dgm:pt>
    <dgm:pt modelId="{8D5A3EA5-431F-4063-9EDD-8B10A2AF2F48}" type="pres">
      <dgm:prSet presAssocID="{23A999E1-C05B-4BA7-8D4A-F30FB1DD5666}" presName="parentText" presStyleLbl="node1" presStyleIdx="0" presStyleCnt="7" custLinFactNeighborX="-19462" custLinFactNeighborY="7431">
        <dgm:presLayoutVars>
          <dgm:chMax val="0"/>
          <dgm:bulletEnabled val="1"/>
        </dgm:presLayoutVars>
      </dgm:prSet>
      <dgm:spPr/>
    </dgm:pt>
    <dgm:pt modelId="{B70CDE58-804A-41F0-9F20-77D7F9621FA0}" type="pres">
      <dgm:prSet presAssocID="{23A999E1-C05B-4BA7-8D4A-F30FB1DD5666}" presName="negativeSpace" presStyleCnt="0"/>
      <dgm:spPr/>
    </dgm:pt>
    <dgm:pt modelId="{BFE29090-DF48-44E1-982A-D2375BE7A174}" type="pres">
      <dgm:prSet presAssocID="{23A999E1-C05B-4BA7-8D4A-F30FB1DD5666}" presName="childText" presStyleLbl="conFgAcc1" presStyleIdx="0" presStyleCnt="7">
        <dgm:presLayoutVars>
          <dgm:bulletEnabled val="1"/>
        </dgm:presLayoutVars>
      </dgm:prSet>
      <dgm:spPr/>
    </dgm:pt>
    <dgm:pt modelId="{B01F89B7-FE75-4EFB-B4F0-F58B764B8F48}" type="pres">
      <dgm:prSet presAssocID="{CD79E617-0532-4518-B726-CF5274B82188}" presName="spaceBetweenRectangles" presStyleCnt="0"/>
      <dgm:spPr/>
    </dgm:pt>
    <dgm:pt modelId="{C5FB5D95-8DE4-4AAE-B8F8-D7E38DA0F740}" type="pres">
      <dgm:prSet presAssocID="{39E84F33-074E-488D-83A7-821CCE0625E5}" presName="parentLin" presStyleCnt="0"/>
      <dgm:spPr/>
    </dgm:pt>
    <dgm:pt modelId="{6E6A185F-755D-4191-A5C9-3D58852F03B0}" type="pres">
      <dgm:prSet presAssocID="{39E84F33-074E-488D-83A7-821CCE0625E5}" presName="parentLeftMargin" presStyleLbl="node1" presStyleIdx="0" presStyleCnt="7"/>
      <dgm:spPr/>
    </dgm:pt>
    <dgm:pt modelId="{3642A6A4-EBD2-40DB-B69D-CE4525E674EF}" type="pres">
      <dgm:prSet presAssocID="{39E84F33-074E-488D-83A7-821CCE0625E5}" presName="parentText" presStyleLbl="node1" presStyleIdx="1" presStyleCnt="7" custLinFactNeighborX="-19462" custLinFactNeighborY="2695">
        <dgm:presLayoutVars>
          <dgm:chMax val="0"/>
          <dgm:bulletEnabled val="1"/>
        </dgm:presLayoutVars>
      </dgm:prSet>
      <dgm:spPr/>
    </dgm:pt>
    <dgm:pt modelId="{1ECEA55E-55D5-4895-9048-982910225407}" type="pres">
      <dgm:prSet presAssocID="{39E84F33-074E-488D-83A7-821CCE0625E5}" presName="negativeSpace" presStyleCnt="0"/>
      <dgm:spPr/>
    </dgm:pt>
    <dgm:pt modelId="{015DAB79-5787-42C9-BB02-60D1A9971F1B}" type="pres">
      <dgm:prSet presAssocID="{39E84F33-074E-488D-83A7-821CCE0625E5}" presName="childText" presStyleLbl="conFgAcc1" presStyleIdx="1" presStyleCnt="7">
        <dgm:presLayoutVars>
          <dgm:bulletEnabled val="1"/>
        </dgm:presLayoutVars>
      </dgm:prSet>
      <dgm:spPr/>
    </dgm:pt>
    <dgm:pt modelId="{7C31D513-5D98-455D-BACF-CD0E3BC3B69C}" type="pres">
      <dgm:prSet presAssocID="{7AF79871-BC91-4A96-810B-4DE6DB331D3B}" presName="spaceBetweenRectangles" presStyleCnt="0"/>
      <dgm:spPr/>
    </dgm:pt>
    <dgm:pt modelId="{90DFCFB8-8C99-4192-986A-BD62AE9CAC2D}" type="pres">
      <dgm:prSet presAssocID="{DE2A88C8-BE9F-4479-8857-63D8C87D0860}" presName="parentLin" presStyleCnt="0"/>
      <dgm:spPr/>
    </dgm:pt>
    <dgm:pt modelId="{075D49BE-42E3-42F1-9C30-911C61A3BD0F}" type="pres">
      <dgm:prSet presAssocID="{DE2A88C8-BE9F-4479-8857-63D8C87D0860}" presName="parentLeftMargin" presStyleLbl="node1" presStyleIdx="1" presStyleCnt="7"/>
      <dgm:spPr/>
    </dgm:pt>
    <dgm:pt modelId="{19CB172A-0DA9-4418-A62A-953DCCFAF509}" type="pres">
      <dgm:prSet presAssocID="{DE2A88C8-BE9F-4479-8857-63D8C87D0860}" presName="parentText" presStyleLbl="node1" presStyleIdx="2" presStyleCnt="7" custLinFactNeighborX="-19462" custLinFactNeighborY="-2042">
        <dgm:presLayoutVars>
          <dgm:chMax val="0"/>
          <dgm:bulletEnabled val="1"/>
        </dgm:presLayoutVars>
      </dgm:prSet>
      <dgm:spPr/>
    </dgm:pt>
    <dgm:pt modelId="{BC3F740D-561B-4142-832F-444E79A01C0B}" type="pres">
      <dgm:prSet presAssocID="{DE2A88C8-BE9F-4479-8857-63D8C87D0860}" presName="negativeSpace" presStyleCnt="0"/>
      <dgm:spPr/>
    </dgm:pt>
    <dgm:pt modelId="{4CB89B3A-2507-4689-87FE-53369579FD4C}" type="pres">
      <dgm:prSet presAssocID="{DE2A88C8-BE9F-4479-8857-63D8C87D0860}" presName="childText" presStyleLbl="conFgAcc1" presStyleIdx="2" presStyleCnt="7">
        <dgm:presLayoutVars>
          <dgm:bulletEnabled val="1"/>
        </dgm:presLayoutVars>
      </dgm:prSet>
      <dgm:spPr/>
    </dgm:pt>
    <dgm:pt modelId="{EF78DCEA-B216-4592-A061-D8B08172AB0B}" type="pres">
      <dgm:prSet presAssocID="{C09660FB-8818-464C-9846-B65B44D7F67D}" presName="spaceBetweenRectangles" presStyleCnt="0"/>
      <dgm:spPr/>
    </dgm:pt>
    <dgm:pt modelId="{94A16272-D222-4728-8A39-C604345B531C}" type="pres">
      <dgm:prSet presAssocID="{AE223A14-9F3F-4080-9BF6-744712A4A079}" presName="parentLin" presStyleCnt="0"/>
      <dgm:spPr/>
    </dgm:pt>
    <dgm:pt modelId="{E186DFF2-9603-428C-92B7-DFED4B1DE8F9}" type="pres">
      <dgm:prSet presAssocID="{AE223A14-9F3F-4080-9BF6-744712A4A079}" presName="parentLeftMargin" presStyleLbl="node1" presStyleIdx="2" presStyleCnt="7"/>
      <dgm:spPr/>
    </dgm:pt>
    <dgm:pt modelId="{434F7770-2FF0-4B9A-B817-809C5CF0A3A2}" type="pres">
      <dgm:prSet presAssocID="{AE223A14-9F3F-4080-9BF6-744712A4A07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7F5E6D0-2BDF-452A-88FE-EB092D0281CB}" type="pres">
      <dgm:prSet presAssocID="{AE223A14-9F3F-4080-9BF6-744712A4A079}" presName="negativeSpace" presStyleCnt="0"/>
      <dgm:spPr/>
    </dgm:pt>
    <dgm:pt modelId="{0BDC8435-624F-4557-A980-470FC8E803D2}" type="pres">
      <dgm:prSet presAssocID="{AE223A14-9F3F-4080-9BF6-744712A4A079}" presName="childText" presStyleLbl="conFgAcc1" presStyleIdx="3" presStyleCnt="7">
        <dgm:presLayoutVars>
          <dgm:bulletEnabled val="1"/>
        </dgm:presLayoutVars>
      </dgm:prSet>
      <dgm:spPr/>
    </dgm:pt>
    <dgm:pt modelId="{F3297204-1BBB-4ABD-B054-9D1CB51F5923}" type="pres">
      <dgm:prSet presAssocID="{FFE618B1-89F2-4803-B820-15EAE7735011}" presName="spaceBetweenRectangles" presStyleCnt="0"/>
      <dgm:spPr/>
    </dgm:pt>
    <dgm:pt modelId="{41DF3ACA-D8CA-4600-8851-E087B1C58817}" type="pres">
      <dgm:prSet presAssocID="{238FA2E8-525D-4CC4-A9CD-4322F3661CE2}" presName="parentLin" presStyleCnt="0"/>
      <dgm:spPr/>
    </dgm:pt>
    <dgm:pt modelId="{4627D7CE-CCD2-471E-A862-AF1BC63CBF51}" type="pres">
      <dgm:prSet presAssocID="{238FA2E8-525D-4CC4-A9CD-4322F3661CE2}" presName="parentLeftMargin" presStyleLbl="node1" presStyleIdx="3" presStyleCnt="7"/>
      <dgm:spPr/>
    </dgm:pt>
    <dgm:pt modelId="{A5DDAFC3-F3FA-4744-8EE9-2330E54B2135}" type="pres">
      <dgm:prSet presAssocID="{238FA2E8-525D-4CC4-A9CD-4322F3661CE2}" presName="parentText" presStyleLbl="node1" presStyleIdx="4" presStyleCnt="7" custLinFactNeighborX="-19462" custLinFactNeighborY="-11514">
        <dgm:presLayoutVars>
          <dgm:chMax val="0"/>
          <dgm:bulletEnabled val="1"/>
        </dgm:presLayoutVars>
      </dgm:prSet>
      <dgm:spPr/>
    </dgm:pt>
    <dgm:pt modelId="{9A90548A-44B4-4650-B1F8-BF82EB8C5718}" type="pres">
      <dgm:prSet presAssocID="{238FA2E8-525D-4CC4-A9CD-4322F3661CE2}" presName="negativeSpace" presStyleCnt="0"/>
      <dgm:spPr/>
    </dgm:pt>
    <dgm:pt modelId="{5AAA4EBB-3C29-4B67-8B9B-959F4B31A759}" type="pres">
      <dgm:prSet presAssocID="{238FA2E8-525D-4CC4-A9CD-4322F3661CE2}" presName="childText" presStyleLbl="conFgAcc1" presStyleIdx="4" presStyleCnt="7">
        <dgm:presLayoutVars>
          <dgm:bulletEnabled val="1"/>
        </dgm:presLayoutVars>
      </dgm:prSet>
      <dgm:spPr/>
    </dgm:pt>
    <dgm:pt modelId="{EF62A9B9-68F1-403D-8B0A-0B7073481D1E}" type="pres">
      <dgm:prSet presAssocID="{15D7461B-50DD-45D8-927A-3F858DC54D98}" presName="spaceBetweenRectangles" presStyleCnt="0"/>
      <dgm:spPr/>
    </dgm:pt>
    <dgm:pt modelId="{D9A3FDD5-8954-4F3F-B674-A8A60AA44C6A}" type="pres">
      <dgm:prSet presAssocID="{FE6489FB-BEC5-429C-8D90-80333088CA99}" presName="parentLin" presStyleCnt="0"/>
      <dgm:spPr/>
    </dgm:pt>
    <dgm:pt modelId="{AC4B1D31-C9B1-4EF3-8F58-FEE24F301F73}" type="pres">
      <dgm:prSet presAssocID="{FE6489FB-BEC5-429C-8D90-80333088CA99}" presName="parentLeftMargin" presStyleLbl="node1" presStyleIdx="4" presStyleCnt="7"/>
      <dgm:spPr/>
    </dgm:pt>
    <dgm:pt modelId="{CB3C432B-E71A-4CDA-887D-E376B5D473B8}" type="pres">
      <dgm:prSet presAssocID="{FE6489FB-BEC5-429C-8D90-80333088CA99}" presName="parentText" presStyleLbl="node1" presStyleIdx="5" presStyleCnt="7" custLinFactNeighborX="20806" custLinFactNeighborY="2364">
        <dgm:presLayoutVars>
          <dgm:chMax val="0"/>
          <dgm:bulletEnabled val="1"/>
        </dgm:presLayoutVars>
      </dgm:prSet>
      <dgm:spPr/>
    </dgm:pt>
    <dgm:pt modelId="{94BC4737-B689-4227-AEFF-5ECE2AC72B66}" type="pres">
      <dgm:prSet presAssocID="{FE6489FB-BEC5-429C-8D90-80333088CA99}" presName="negativeSpace" presStyleCnt="0"/>
      <dgm:spPr/>
    </dgm:pt>
    <dgm:pt modelId="{21087717-747B-40B1-92F6-EA9A6198DC14}" type="pres">
      <dgm:prSet presAssocID="{FE6489FB-BEC5-429C-8D90-80333088CA99}" presName="childText" presStyleLbl="conFgAcc1" presStyleIdx="5" presStyleCnt="7">
        <dgm:presLayoutVars>
          <dgm:bulletEnabled val="1"/>
        </dgm:presLayoutVars>
      </dgm:prSet>
      <dgm:spPr/>
    </dgm:pt>
    <dgm:pt modelId="{89FA983F-2A73-40F1-9048-B4D672DE208E}" type="pres">
      <dgm:prSet presAssocID="{8A5990DE-AA88-46A9-96EF-8A228C6876DB}" presName="spaceBetweenRectangles" presStyleCnt="0"/>
      <dgm:spPr/>
    </dgm:pt>
    <dgm:pt modelId="{AFF7CC44-00F5-4370-970B-ADCBF1BA56D0}" type="pres">
      <dgm:prSet presAssocID="{7656EE22-9D66-4839-9A86-3DA1963306D6}" presName="parentLin" presStyleCnt="0"/>
      <dgm:spPr/>
    </dgm:pt>
    <dgm:pt modelId="{803C9C37-F835-410F-9E24-8C358C6EF123}" type="pres">
      <dgm:prSet presAssocID="{7656EE22-9D66-4839-9A86-3DA1963306D6}" presName="parentLeftMargin" presStyleLbl="node1" presStyleIdx="5" presStyleCnt="7"/>
      <dgm:spPr/>
    </dgm:pt>
    <dgm:pt modelId="{60F5AE7C-4582-4A4A-8B98-2B3462ADBAB9}" type="pres">
      <dgm:prSet presAssocID="{7656EE22-9D66-4839-9A86-3DA1963306D6}" presName="parentText" presStyleLbl="node1" presStyleIdx="6" presStyleCnt="7" custLinFactNeighborX="20806" custLinFactNeighborY="-2372">
        <dgm:presLayoutVars>
          <dgm:chMax val="0"/>
          <dgm:bulletEnabled val="1"/>
        </dgm:presLayoutVars>
      </dgm:prSet>
      <dgm:spPr/>
    </dgm:pt>
    <dgm:pt modelId="{CE0CBBE2-4130-441C-BCAC-B0052C0C72CB}" type="pres">
      <dgm:prSet presAssocID="{7656EE22-9D66-4839-9A86-3DA1963306D6}" presName="negativeSpace" presStyleCnt="0"/>
      <dgm:spPr/>
    </dgm:pt>
    <dgm:pt modelId="{CA02DD7E-7AC7-4128-97E2-C0324C262D68}" type="pres">
      <dgm:prSet presAssocID="{7656EE22-9D66-4839-9A86-3DA1963306D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93C0E1C-53A7-447F-A647-B08B868B350E}" srcId="{ADFCCCFC-8B6E-49DD-8A37-0CF71AE2132F}" destId="{23A999E1-C05B-4BA7-8D4A-F30FB1DD5666}" srcOrd="0" destOrd="0" parTransId="{5EF9A03C-9F0F-4B09-BD70-624D08549D6E}" sibTransId="{CD79E617-0532-4518-B726-CF5274B82188}"/>
    <dgm:cxn modelId="{A86FCA27-5511-47A6-A7C5-244C281873F9}" type="presOf" srcId="{AE223A14-9F3F-4080-9BF6-744712A4A079}" destId="{434F7770-2FF0-4B9A-B817-809C5CF0A3A2}" srcOrd="1" destOrd="0" presId="urn:microsoft.com/office/officeart/2005/8/layout/list1"/>
    <dgm:cxn modelId="{88E82F34-D089-4A83-BBDF-DBBCD7FCC64E}" type="presOf" srcId="{DE2A88C8-BE9F-4479-8857-63D8C87D0860}" destId="{19CB172A-0DA9-4418-A62A-953DCCFAF509}" srcOrd="1" destOrd="0" presId="urn:microsoft.com/office/officeart/2005/8/layout/list1"/>
    <dgm:cxn modelId="{DFB8A261-76DA-4937-A7BA-C9766118247C}" type="presOf" srcId="{7656EE22-9D66-4839-9A86-3DA1963306D6}" destId="{803C9C37-F835-410F-9E24-8C358C6EF123}" srcOrd="0" destOrd="0" presId="urn:microsoft.com/office/officeart/2005/8/layout/list1"/>
    <dgm:cxn modelId="{2AA8BB65-9126-4A02-9F45-568D092931D2}" srcId="{ADFCCCFC-8B6E-49DD-8A37-0CF71AE2132F}" destId="{FE6489FB-BEC5-429C-8D90-80333088CA99}" srcOrd="5" destOrd="0" parTransId="{313B87F1-D4FA-46D9-B4F1-7A937196D77F}" sibTransId="{8A5990DE-AA88-46A9-96EF-8A228C6876DB}"/>
    <dgm:cxn modelId="{06867A8C-AE26-4A26-ACAC-6D285446C230}" type="presOf" srcId="{FE6489FB-BEC5-429C-8D90-80333088CA99}" destId="{CB3C432B-E71A-4CDA-887D-E376B5D473B8}" srcOrd="1" destOrd="0" presId="urn:microsoft.com/office/officeart/2005/8/layout/list1"/>
    <dgm:cxn modelId="{A5988390-FB8C-4DFB-8806-ED9B40813AB0}" type="presOf" srcId="{238FA2E8-525D-4CC4-A9CD-4322F3661CE2}" destId="{4627D7CE-CCD2-471E-A862-AF1BC63CBF51}" srcOrd="0" destOrd="0" presId="urn:microsoft.com/office/officeart/2005/8/layout/list1"/>
    <dgm:cxn modelId="{CE083996-6E9E-4829-852B-763AFF46D477}" type="presOf" srcId="{23A999E1-C05B-4BA7-8D4A-F30FB1DD5666}" destId="{129BE4F6-B2FD-4D9E-AD33-2B7FC02AC5CA}" srcOrd="0" destOrd="0" presId="urn:microsoft.com/office/officeart/2005/8/layout/list1"/>
    <dgm:cxn modelId="{34303A9D-A44E-4011-9467-485D0402ABA0}" srcId="{ADFCCCFC-8B6E-49DD-8A37-0CF71AE2132F}" destId="{238FA2E8-525D-4CC4-A9CD-4322F3661CE2}" srcOrd="4" destOrd="0" parTransId="{8963EB29-65F8-4361-A2F4-CEE8B86B0667}" sibTransId="{15D7461B-50DD-45D8-927A-3F858DC54D98}"/>
    <dgm:cxn modelId="{56DB3CA3-0ACA-4F94-860D-2E93CAE93059}" type="presOf" srcId="{23A999E1-C05B-4BA7-8D4A-F30FB1DD5666}" destId="{8D5A3EA5-431F-4063-9EDD-8B10A2AF2F48}" srcOrd="1" destOrd="0" presId="urn:microsoft.com/office/officeart/2005/8/layout/list1"/>
    <dgm:cxn modelId="{FF89CEA6-0E9A-413A-B0F2-CF940FC7AE3D}" srcId="{ADFCCCFC-8B6E-49DD-8A37-0CF71AE2132F}" destId="{7656EE22-9D66-4839-9A86-3DA1963306D6}" srcOrd="6" destOrd="0" parTransId="{80EF380B-DF12-4EDA-BA62-4174505FE511}" sibTransId="{4E24C5D2-94AE-4546-BF24-530A5812B42A}"/>
    <dgm:cxn modelId="{5E5268C2-7638-4060-BBAE-D37E477B3AA2}" type="presOf" srcId="{FE6489FB-BEC5-429C-8D90-80333088CA99}" destId="{AC4B1D31-C9B1-4EF3-8F58-FEE24F301F73}" srcOrd="0" destOrd="0" presId="urn:microsoft.com/office/officeart/2005/8/layout/list1"/>
    <dgm:cxn modelId="{D4925BC3-8882-4869-A4E2-F6AB0B577E94}" type="presOf" srcId="{238FA2E8-525D-4CC4-A9CD-4322F3661CE2}" destId="{A5DDAFC3-F3FA-4744-8EE9-2330E54B2135}" srcOrd="1" destOrd="0" presId="urn:microsoft.com/office/officeart/2005/8/layout/list1"/>
    <dgm:cxn modelId="{6DDF6FC3-CC5D-45F3-AAA0-CC252020A8D9}" type="presOf" srcId="{DE2A88C8-BE9F-4479-8857-63D8C87D0860}" destId="{075D49BE-42E3-42F1-9C30-911C61A3BD0F}" srcOrd="0" destOrd="0" presId="urn:microsoft.com/office/officeart/2005/8/layout/list1"/>
    <dgm:cxn modelId="{D75B07C5-D656-4FBE-832A-899B1015E5EC}" srcId="{ADFCCCFC-8B6E-49DD-8A37-0CF71AE2132F}" destId="{AE223A14-9F3F-4080-9BF6-744712A4A079}" srcOrd="3" destOrd="0" parTransId="{63B6DDD0-F9F6-48A3-A8DD-09E2669254FC}" sibTransId="{FFE618B1-89F2-4803-B820-15EAE7735011}"/>
    <dgm:cxn modelId="{6B5BD4D4-1184-4528-96CC-AC9822739B7A}" type="presOf" srcId="{39E84F33-074E-488D-83A7-821CCE0625E5}" destId="{6E6A185F-755D-4191-A5C9-3D58852F03B0}" srcOrd="0" destOrd="0" presId="urn:microsoft.com/office/officeart/2005/8/layout/list1"/>
    <dgm:cxn modelId="{5AA76CE2-CC0A-4918-A677-C41CB841D5C1}" srcId="{ADFCCCFC-8B6E-49DD-8A37-0CF71AE2132F}" destId="{39E84F33-074E-488D-83A7-821CCE0625E5}" srcOrd="1" destOrd="0" parTransId="{100C4B1D-ECEA-4C9E-BDE0-8F721D8659AF}" sibTransId="{7AF79871-BC91-4A96-810B-4DE6DB331D3B}"/>
    <dgm:cxn modelId="{A56BB3EA-B67D-44DB-A0EE-EE5A2566F259}" srcId="{ADFCCCFC-8B6E-49DD-8A37-0CF71AE2132F}" destId="{DE2A88C8-BE9F-4479-8857-63D8C87D0860}" srcOrd="2" destOrd="0" parTransId="{CFD8CD3A-0A69-4786-BA0B-49FACD3B29C5}" sibTransId="{C09660FB-8818-464C-9846-B65B44D7F67D}"/>
    <dgm:cxn modelId="{86FB99EC-C293-47FF-BEEE-06FA9922E430}" type="presOf" srcId="{AE223A14-9F3F-4080-9BF6-744712A4A079}" destId="{E186DFF2-9603-428C-92B7-DFED4B1DE8F9}" srcOrd="0" destOrd="0" presId="urn:microsoft.com/office/officeart/2005/8/layout/list1"/>
    <dgm:cxn modelId="{7EB143F4-D99B-4ADD-9D04-5B1FA11A4847}" type="presOf" srcId="{ADFCCCFC-8B6E-49DD-8A37-0CF71AE2132F}" destId="{1CD4F3E8-0094-4621-8B4F-73A49D7461DA}" srcOrd="0" destOrd="0" presId="urn:microsoft.com/office/officeart/2005/8/layout/list1"/>
    <dgm:cxn modelId="{927C8FF9-0342-4744-A193-BE9270B35524}" type="presOf" srcId="{39E84F33-074E-488D-83A7-821CCE0625E5}" destId="{3642A6A4-EBD2-40DB-B69D-CE4525E674EF}" srcOrd="1" destOrd="0" presId="urn:microsoft.com/office/officeart/2005/8/layout/list1"/>
    <dgm:cxn modelId="{87B1E8FC-6FEE-4A28-AF3B-EE16A4EB56BF}" type="presOf" srcId="{7656EE22-9D66-4839-9A86-3DA1963306D6}" destId="{60F5AE7C-4582-4A4A-8B98-2B3462ADBAB9}" srcOrd="1" destOrd="0" presId="urn:microsoft.com/office/officeart/2005/8/layout/list1"/>
    <dgm:cxn modelId="{AB4D92A9-1B15-49BC-8F67-614DB313AA24}" type="presParOf" srcId="{1CD4F3E8-0094-4621-8B4F-73A49D7461DA}" destId="{8DEFA505-D31F-4196-A2A1-6558EA915266}" srcOrd="0" destOrd="0" presId="urn:microsoft.com/office/officeart/2005/8/layout/list1"/>
    <dgm:cxn modelId="{1FB96EE0-0DB8-4CC7-BA97-EBF55ECEA011}" type="presParOf" srcId="{8DEFA505-D31F-4196-A2A1-6558EA915266}" destId="{129BE4F6-B2FD-4D9E-AD33-2B7FC02AC5CA}" srcOrd="0" destOrd="0" presId="urn:microsoft.com/office/officeart/2005/8/layout/list1"/>
    <dgm:cxn modelId="{98AA93F1-9AB3-45E7-A90B-B261796A5680}" type="presParOf" srcId="{8DEFA505-D31F-4196-A2A1-6558EA915266}" destId="{8D5A3EA5-431F-4063-9EDD-8B10A2AF2F48}" srcOrd="1" destOrd="0" presId="urn:microsoft.com/office/officeart/2005/8/layout/list1"/>
    <dgm:cxn modelId="{FB5C2F19-9A57-4E8A-A809-BE36BF27B62F}" type="presParOf" srcId="{1CD4F3E8-0094-4621-8B4F-73A49D7461DA}" destId="{B70CDE58-804A-41F0-9F20-77D7F9621FA0}" srcOrd="1" destOrd="0" presId="urn:microsoft.com/office/officeart/2005/8/layout/list1"/>
    <dgm:cxn modelId="{4BF9556A-8E53-4C3E-B497-48267AF648CA}" type="presParOf" srcId="{1CD4F3E8-0094-4621-8B4F-73A49D7461DA}" destId="{BFE29090-DF48-44E1-982A-D2375BE7A174}" srcOrd="2" destOrd="0" presId="urn:microsoft.com/office/officeart/2005/8/layout/list1"/>
    <dgm:cxn modelId="{1CE3BD2F-30C3-414C-9CF3-6E7461816AB8}" type="presParOf" srcId="{1CD4F3E8-0094-4621-8B4F-73A49D7461DA}" destId="{B01F89B7-FE75-4EFB-B4F0-F58B764B8F48}" srcOrd="3" destOrd="0" presId="urn:microsoft.com/office/officeart/2005/8/layout/list1"/>
    <dgm:cxn modelId="{75B0D090-5FB5-4877-8D6B-6080B7CD581E}" type="presParOf" srcId="{1CD4F3E8-0094-4621-8B4F-73A49D7461DA}" destId="{C5FB5D95-8DE4-4AAE-B8F8-D7E38DA0F740}" srcOrd="4" destOrd="0" presId="urn:microsoft.com/office/officeart/2005/8/layout/list1"/>
    <dgm:cxn modelId="{FEE1AD94-C000-44FE-906F-D3CEDAC62006}" type="presParOf" srcId="{C5FB5D95-8DE4-4AAE-B8F8-D7E38DA0F740}" destId="{6E6A185F-755D-4191-A5C9-3D58852F03B0}" srcOrd="0" destOrd="0" presId="urn:microsoft.com/office/officeart/2005/8/layout/list1"/>
    <dgm:cxn modelId="{EBEB4985-BB7D-47FC-8651-AB34785A837D}" type="presParOf" srcId="{C5FB5D95-8DE4-4AAE-B8F8-D7E38DA0F740}" destId="{3642A6A4-EBD2-40DB-B69D-CE4525E674EF}" srcOrd="1" destOrd="0" presId="urn:microsoft.com/office/officeart/2005/8/layout/list1"/>
    <dgm:cxn modelId="{9A43218F-6CFA-41D2-925E-71705AF4E88E}" type="presParOf" srcId="{1CD4F3E8-0094-4621-8B4F-73A49D7461DA}" destId="{1ECEA55E-55D5-4895-9048-982910225407}" srcOrd="5" destOrd="0" presId="urn:microsoft.com/office/officeart/2005/8/layout/list1"/>
    <dgm:cxn modelId="{C59D33AC-B76D-4A0A-BD1E-7376FE98AE93}" type="presParOf" srcId="{1CD4F3E8-0094-4621-8B4F-73A49D7461DA}" destId="{015DAB79-5787-42C9-BB02-60D1A9971F1B}" srcOrd="6" destOrd="0" presId="urn:microsoft.com/office/officeart/2005/8/layout/list1"/>
    <dgm:cxn modelId="{F42A2E14-0A21-4F88-8EA9-BB49FE2A545F}" type="presParOf" srcId="{1CD4F3E8-0094-4621-8B4F-73A49D7461DA}" destId="{7C31D513-5D98-455D-BACF-CD0E3BC3B69C}" srcOrd="7" destOrd="0" presId="urn:microsoft.com/office/officeart/2005/8/layout/list1"/>
    <dgm:cxn modelId="{67535B2C-4105-4937-AAA4-995FFCF43D02}" type="presParOf" srcId="{1CD4F3E8-0094-4621-8B4F-73A49D7461DA}" destId="{90DFCFB8-8C99-4192-986A-BD62AE9CAC2D}" srcOrd="8" destOrd="0" presId="urn:microsoft.com/office/officeart/2005/8/layout/list1"/>
    <dgm:cxn modelId="{ED01CD04-29EE-44B6-9993-6DD7DAA93D1E}" type="presParOf" srcId="{90DFCFB8-8C99-4192-986A-BD62AE9CAC2D}" destId="{075D49BE-42E3-42F1-9C30-911C61A3BD0F}" srcOrd="0" destOrd="0" presId="urn:microsoft.com/office/officeart/2005/8/layout/list1"/>
    <dgm:cxn modelId="{12EB0EB2-2FD0-4D24-81DD-4E2D1E297C12}" type="presParOf" srcId="{90DFCFB8-8C99-4192-986A-BD62AE9CAC2D}" destId="{19CB172A-0DA9-4418-A62A-953DCCFAF509}" srcOrd="1" destOrd="0" presId="urn:microsoft.com/office/officeart/2005/8/layout/list1"/>
    <dgm:cxn modelId="{D82CEE69-9B95-4798-8C58-F0F7367EF305}" type="presParOf" srcId="{1CD4F3E8-0094-4621-8B4F-73A49D7461DA}" destId="{BC3F740D-561B-4142-832F-444E79A01C0B}" srcOrd="9" destOrd="0" presId="urn:microsoft.com/office/officeart/2005/8/layout/list1"/>
    <dgm:cxn modelId="{7F1446ED-E61D-48A5-A544-FD8DFDC7D9E8}" type="presParOf" srcId="{1CD4F3E8-0094-4621-8B4F-73A49D7461DA}" destId="{4CB89B3A-2507-4689-87FE-53369579FD4C}" srcOrd="10" destOrd="0" presId="urn:microsoft.com/office/officeart/2005/8/layout/list1"/>
    <dgm:cxn modelId="{4D56A94C-6B51-4798-B0C7-5E05AC6ED1FC}" type="presParOf" srcId="{1CD4F3E8-0094-4621-8B4F-73A49D7461DA}" destId="{EF78DCEA-B216-4592-A061-D8B08172AB0B}" srcOrd="11" destOrd="0" presId="urn:microsoft.com/office/officeart/2005/8/layout/list1"/>
    <dgm:cxn modelId="{DE59473C-C630-4B7B-9F9D-0FFC1CC1F626}" type="presParOf" srcId="{1CD4F3E8-0094-4621-8B4F-73A49D7461DA}" destId="{94A16272-D222-4728-8A39-C604345B531C}" srcOrd="12" destOrd="0" presId="urn:microsoft.com/office/officeart/2005/8/layout/list1"/>
    <dgm:cxn modelId="{1EB8EB1E-4515-4D66-BC30-3B50A86AA531}" type="presParOf" srcId="{94A16272-D222-4728-8A39-C604345B531C}" destId="{E186DFF2-9603-428C-92B7-DFED4B1DE8F9}" srcOrd="0" destOrd="0" presId="urn:microsoft.com/office/officeart/2005/8/layout/list1"/>
    <dgm:cxn modelId="{8BB7AA3D-929F-418F-9D0A-984D7A05B330}" type="presParOf" srcId="{94A16272-D222-4728-8A39-C604345B531C}" destId="{434F7770-2FF0-4B9A-B817-809C5CF0A3A2}" srcOrd="1" destOrd="0" presId="urn:microsoft.com/office/officeart/2005/8/layout/list1"/>
    <dgm:cxn modelId="{73C07016-4963-4332-B579-5A9235A12B04}" type="presParOf" srcId="{1CD4F3E8-0094-4621-8B4F-73A49D7461DA}" destId="{F7F5E6D0-2BDF-452A-88FE-EB092D0281CB}" srcOrd="13" destOrd="0" presId="urn:microsoft.com/office/officeart/2005/8/layout/list1"/>
    <dgm:cxn modelId="{CBFA3B42-92AB-4FCB-9B6A-572ECE3D5564}" type="presParOf" srcId="{1CD4F3E8-0094-4621-8B4F-73A49D7461DA}" destId="{0BDC8435-624F-4557-A980-470FC8E803D2}" srcOrd="14" destOrd="0" presId="urn:microsoft.com/office/officeart/2005/8/layout/list1"/>
    <dgm:cxn modelId="{007CD2FB-196B-429B-A7F6-0AB2B4063577}" type="presParOf" srcId="{1CD4F3E8-0094-4621-8B4F-73A49D7461DA}" destId="{F3297204-1BBB-4ABD-B054-9D1CB51F5923}" srcOrd="15" destOrd="0" presId="urn:microsoft.com/office/officeart/2005/8/layout/list1"/>
    <dgm:cxn modelId="{24C44BE7-5212-4709-9887-82014FB2BE26}" type="presParOf" srcId="{1CD4F3E8-0094-4621-8B4F-73A49D7461DA}" destId="{41DF3ACA-D8CA-4600-8851-E087B1C58817}" srcOrd="16" destOrd="0" presId="urn:microsoft.com/office/officeart/2005/8/layout/list1"/>
    <dgm:cxn modelId="{7A04853F-164B-493E-925D-950BC8704BCB}" type="presParOf" srcId="{41DF3ACA-D8CA-4600-8851-E087B1C58817}" destId="{4627D7CE-CCD2-471E-A862-AF1BC63CBF51}" srcOrd="0" destOrd="0" presId="urn:microsoft.com/office/officeart/2005/8/layout/list1"/>
    <dgm:cxn modelId="{11AA6A19-A2AF-4B91-85C7-5812E95D9A85}" type="presParOf" srcId="{41DF3ACA-D8CA-4600-8851-E087B1C58817}" destId="{A5DDAFC3-F3FA-4744-8EE9-2330E54B2135}" srcOrd="1" destOrd="0" presId="urn:microsoft.com/office/officeart/2005/8/layout/list1"/>
    <dgm:cxn modelId="{C2047F32-D0E7-46C8-B908-3159B27E1CB4}" type="presParOf" srcId="{1CD4F3E8-0094-4621-8B4F-73A49D7461DA}" destId="{9A90548A-44B4-4650-B1F8-BF82EB8C5718}" srcOrd="17" destOrd="0" presId="urn:microsoft.com/office/officeart/2005/8/layout/list1"/>
    <dgm:cxn modelId="{6DDB7135-A8FE-49D4-8F86-67F93D56677B}" type="presParOf" srcId="{1CD4F3E8-0094-4621-8B4F-73A49D7461DA}" destId="{5AAA4EBB-3C29-4B67-8B9B-959F4B31A759}" srcOrd="18" destOrd="0" presId="urn:microsoft.com/office/officeart/2005/8/layout/list1"/>
    <dgm:cxn modelId="{AB8AFDD5-588A-413A-9510-50EBB3E2D54A}" type="presParOf" srcId="{1CD4F3E8-0094-4621-8B4F-73A49D7461DA}" destId="{EF62A9B9-68F1-403D-8B0A-0B7073481D1E}" srcOrd="19" destOrd="0" presId="urn:microsoft.com/office/officeart/2005/8/layout/list1"/>
    <dgm:cxn modelId="{79697831-6768-4E59-BEDD-2062C81BAFAD}" type="presParOf" srcId="{1CD4F3E8-0094-4621-8B4F-73A49D7461DA}" destId="{D9A3FDD5-8954-4F3F-B674-A8A60AA44C6A}" srcOrd="20" destOrd="0" presId="urn:microsoft.com/office/officeart/2005/8/layout/list1"/>
    <dgm:cxn modelId="{A20BFC58-9AD1-4A36-AB59-6E8216703F47}" type="presParOf" srcId="{D9A3FDD5-8954-4F3F-B674-A8A60AA44C6A}" destId="{AC4B1D31-C9B1-4EF3-8F58-FEE24F301F73}" srcOrd="0" destOrd="0" presId="urn:microsoft.com/office/officeart/2005/8/layout/list1"/>
    <dgm:cxn modelId="{CFE81026-0522-4B21-AD23-37BF13D15FD9}" type="presParOf" srcId="{D9A3FDD5-8954-4F3F-B674-A8A60AA44C6A}" destId="{CB3C432B-E71A-4CDA-887D-E376B5D473B8}" srcOrd="1" destOrd="0" presId="urn:microsoft.com/office/officeart/2005/8/layout/list1"/>
    <dgm:cxn modelId="{961FBFED-B921-4FA2-AB4A-C0245935884C}" type="presParOf" srcId="{1CD4F3E8-0094-4621-8B4F-73A49D7461DA}" destId="{94BC4737-B689-4227-AEFF-5ECE2AC72B66}" srcOrd="21" destOrd="0" presId="urn:microsoft.com/office/officeart/2005/8/layout/list1"/>
    <dgm:cxn modelId="{683623FE-B4FD-4255-BF5A-AA584788CA1F}" type="presParOf" srcId="{1CD4F3E8-0094-4621-8B4F-73A49D7461DA}" destId="{21087717-747B-40B1-92F6-EA9A6198DC14}" srcOrd="22" destOrd="0" presId="urn:microsoft.com/office/officeart/2005/8/layout/list1"/>
    <dgm:cxn modelId="{CC294314-3071-41E8-BA70-CCF8CCE230BC}" type="presParOf" srcId="{1CD4F3E8-0094-4621-8B4F-73A49D7461DA}" destId="{89FA983F-2A73-40F1-9048-B4D672DE208E}" srcOrd="23" destOrd="0" presId="urn:microsoft.com/office/officeart/2005/8/layout/list1"/>
    <dgm:cxn modelId="{9572105E-4548-4071-8E86-299650FED1CE}" type="presParOf" srcId="{1CD4F3E8-0094-4621-8B4F-73A49D7461DA}" destId="{AFF7CC44-00F5-4370-970B-ADCBF1BA56D0}" srcOrd="24" destOrd="0" presId="urn:microsoft.com/office/officeart/2005/8/layout/list1"/>
    <dgm:cxn modelId="{9AB00144-26A5-4BF9-96D4-2BBCFB22B4C5}" type="presParOf" srcId="{AFF7CC44-00F5-4370-970B-ADCBF1BA56D0}" destId="{803C9C37-F835-410F-9E24-8C358C6EF123}" srcOrd="0" destOrd="0" presId="urn:microsoft.com/office/officeart/2005/8/layout/list1"/>
    <dgm:cxn modelId="{E4D41421-1707-4236-B244-6C0D286ADDD9}" type="presParOf" srcId="{AFF7CC44-00F5-4370-970B-ADCBF1BA56D0}" destId="{60F5AE7C-4582-4A4A-8B98-2B3462ADBAB9}" srcOrd="1" destOrd="0" presId="urn:microsoft.com/office/officeart/2005/8/layout/list1"/>
    <dgm:cxn modelId="{CE96245D-B52D-4001-BBF0-0E170049C392}" type="presParOf" srcId="{1CD4F3E8-0094-4621-8B4F-73A49D7461DA}" destId="{CE0CBBE2-4130-441C-BCAC-B0052C0C72CB}" srcOrd="25" destOrd="0" presId="urn:microsoft.com/office/officeart/2005/8/layout/list1"/>
    <dgm:cxn modelId="{43A8D3D3-BEAB-477D-8B11-AA2228E3C330}" type="presParOf" srcId="{1CD4F3E8-0094-4621-8B4F-73A49D7461DA}" destId="{CA02DD7E-7AC7-4128-97E2-C0324C262D6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29090-DF48-44E1-982A-D2375BE7A174}">
      <dsp:nvSpPr>
        <dsp:cNvPr id="0" name=""/>
        <dsp:cNvSpPr/>
      </dsp:nvSpPr>
      <dsp:spPr>
        <a:xfrm>
          <a:off x="0" y="306239"/>
          <a:ext cx="354806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A3EA5-431F-4063-9EDD-8B10A2AF2F48}">
      <dsp:nvSpPr>
        <dsp:cNvPr id="0" name=""/>
        <dsp:cNvSpPr/>
      </dsp:nvSpPr>
      <dsp:spPr>
        <a:xfrm>
          <a:off x="142877" y="142877"/>
          <a:ext cx="2483646" cy="38376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76" tIns="0" rIns="938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Microsoft  SQL</a:t>
          </a:r>
          <a:endParaRPr lang="en-GB" sz="1300" kern="1200" dirty="0">
            <a:solidFill>
              <a:schemeClr val="tx1"/>
            </a:solidFill>
          </a:endParaRPr>
        </a:p>
      </dsp:txBody>
      <dsp:txXfrm>
        <a:off x="161611" y="161611"/>
        <a:ext cx="2446178" cy="346292"/>
      </dsp:txXfrm>
    </dsp:sp>
    <dsp:sp modelId="{015DAB79-5787-42C9-BB02-60D1A9971F1B}">
      <dsp:nvSpPr>
        <dsp:cNvPr id="0" name=""/>
        <dsp:cNvSpPr/>
      </dsp:nvSpPr>
      <dsp:spPr>
        <a:xfrm>
          <a:off x="0" y="895919"/>
          <a:ext cx="354806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2A6A4-EBD2-40DB-B69D-CE4525E674EF}">
      <dsp:nvSpPr>
        <dsp:cNvPr id="0" name=""/>
        <dsp:cNvSpPr/>
      </dsp:nvSpPr>
      <dsp:spPr>
        <a:xfrm>
          <a:off x="142877" y="714382"/>
          <a:ext cx="2483646" cy="38376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76" tIns="0" rIns="9387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61611" y="733116"/>
        <a:ext cx="2446178" cy="346292"/>
      </dsp:txXfrm>
    </dsp:sp>
    <dsp:sp modelId="{4CB89B3A-2507-4689-87FE-53369579FD4C}">
      <dsp:nvSpPr>
        <dsp:cNvPr id="0" name=""/>
        <dsp:cNvSpPr/>
      </dsp:nvSpPr>
      <dsp:spPr>
        <a:xfrm>
          <a:off x="0" y="1485600"/>
          <a:ext cx="354806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B172A-0DA9-4418-A62A-953DCCFAF509}">
      <dsp:nvSpPr>
        <dsp:cNvPr id="0" name=""/>
        <dsp:cNvSpPr/>
      </dsp:nvSpPr>
      <dsp:spPr>
        <a:xfrm>
          <a:off x="142877" y="1285883"/>
          <a:ext cx="2483646" cy="38376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76" tIns="0" rIns="9387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61611" y="1304617"/>
        <a:ext cx="2446178" cy="346292"/>
      </dsp:txXfrm>
    </dsp:sp>
    <dsp:sp modelId="{0BDC8435-624F-4557-A980-470FC8E803D2}">
      <dsp:nvSpPr>
        <dsp:cNvPr id="0" name=""/>
        <dsp:cNvSpPr/>
      </dsp:nvSpPr>
      <dsp:spPr>
        <a:xfrm>
          <a:off x="0" y="2075280"/>
          <a:ext cx="354806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F7770-2FF0-4B9A-B817-809C5CF0A3A2}">
      <dsp:nvSpPr>
        <dsp:cNvPr id="0" name=""/>
        <dsp:cNvSpPr/>
      </dsp:nvSpPr>
      <dsp:spPr>
        <a:xfrm>
          <a:off x="177403" y="1883400"/>
          <a:ext cx="2483646" cy="38376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76" tIns="0" rIns="9387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96137" y="1902134"/>
        <a:ext cx="2446178" cy="346292"/>
      </dsp:txXfrm>
    </dsp:sp>
    <dsp:sp modelId="{5AAA4EBB-3C29-4B67-8B9B-959F4B31A759}">
      <dsp:nvSpPr>
        <dsp:cNvPr id="0" name=""/>
        <dsp:cNvSpPr/>
      </dsp:nvSpPr>
      <dsp:spPr>
        <a:xfrm>
          <a:off x="0" y="2664960"/>
          <a:ext cx="354806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DAFC3-F3FA-4744-8EE9-2330E54B2135}">
      <dsp:nvSpPr>
        <dsp:cNvPr id="0" name=""/>
        <dsp:cNvSpPr/>
      </dsp:nvSpPr>
      <dsp:spPr>
        <a:xfrm>
          <a:off x="142877" y="2428893"/>
          <a:ext cx="2483646" cy="38376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76" tIns="0" rIns="9387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61611" y="2447627"/>
        <a:ext cx="2446178" cy="346292"/>
      </dsp:txXfrm>
    </dsp:sp>
    <dsp:sp modelId="{21087717-747B-40B1-92F6-EA9A6198DC14}">
      <dsp:nvSpPr>
        <dsp:cNvPr id="0" name=""/>
        <dsp:cNvSpPr/>
      </dsp:nvSpPr>
      <dsp:spPr>
        <a:xfrm>
          <a:off x="0" y="3254640"/>
          <a:ext cx="354806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C432B-E71A-4CDA-887D-E376B5D473B8}">
      <dsp:nvSpPr>
        <dsp:cNvPr id="0" name=""/>
        <dsp:cNvSpPr/>
      </dsp:nvSpPr>
      <dsp:spPr>
        <a:xfrm>
          <a:off x="214313" y="3071832"/>
          <a:ext cx="2483646" cy="38376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76" tIns="0" rIns="938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No SQL</a:t>
          </a:r>
        </a:p>
      </dsp:txBody>
      <dsp:txXfrm>
        <a:off x="233047" y="3090566"/>
        <a:ext cx="2446178" cy="346292"/>
      </dsp:txXfrm>
    </dsp:sp>
    <dsp:sp modelId="{CA02DD7E-7AC7-4128-97E2-C0324C262D68}">
      <dsp:nvSpPr>
        <dsp:cNvPr id="0" name=""/>
        <dsp:cNvSpPr/>
      </dsp:nvSpPr>
      <dsp:spPr>
        <a:xfrm>
          <a:off x="0" y="3844320"/>
          <a:ext cx="354806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5AE7C-4582-4A4A-8B98-2B3462ADBAB9}">
      <dsp:nvSpPr>
        <dsp:cNvPr id="0" name=""/>
        <dsp:cNvSpPr/>
      </dsp:nvSpPr>
      <dsp:spPr>
        <a:xfrm>
          <a:off x="214313" y="3643337"/>
          <a:ext cx="2483646" cy="38376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76" tIns="0" rIns="938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>
              <a:solidFill>
                <a:schemeClr val="tx1"/>
              </a:solidFill>
            </a:rPr>
            <a:t>SQLite</a:t>
          </a:r>
          <a:endParaRPr lang="en-GB" sz="1800" kern="1200" dirty="0">
            <a:solidFill>
              <a:schemeClr val="tx1"/>
            </a:solidFill>
          </a:endParaRPr>
        </a:p>
      </dsp:txBody>
      <dsp:txXfrm>
        <a:off x="233047" y="3662071"/>
        <a:ext cx="244617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C1095-D022-4A46-A597-00AA19E523DB}" type="datetimeFigureOut">
              <a:rPr lang="en-US" smtClean="0"/>
              <a:pPr/>
              <a:t>5/7/2024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17C3-3E77-4480-8FE1-B2AFFAA96D25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95C29EB-2981-4FDB-BF96-49AB3D384A4B}"/>
              </a:ext>
            </a:extLst>
          </p:cNvPr>
          <p:cNvSpPr/>
          <p:nvPr userDrawn="1"/>
        </p:nvSpPr>
        <p:spPr>
          <a:xfrm>
            <a:off x="0" y="2253345"/>
            <a:ext cx="9144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A902D576-EA8F-40FF-9334-B3B7816C3BA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430" y="1580608"/>
            <a:ext cx="7458863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7B0C720-31EF-4BBF-AB09-A8E2000DAC1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3" y="4"/>
            <a:ext cx="9143997" cy="6100760"/>
          </a:xfrm>
          <a:custGeom>
            <a:avLst/>
            <a:gdLst>
              <a:gd name="connsiteX0" fmla="*/ 0 w 12191996"/>
              <a:gd name="connsiteY0" fmla="*/ 0 h 6100760"/>
              <a:gd name="connsiteX1" fmla="*/ 12191996 w 12191996"/>
              <a:gd name="connsiteY1" fmla="*/ 0 h 6100760"/>
              <a:gd name="connsiteX2" fmla="*/ 12191996 w 12191996"/>
              <a:gd name="connsiteY2" fmla="*/ 9523 h 6100760"/>
              <a:gd name="connsiteX3" fmla="*/ 6100759 w 12191996"/>
              <a:gd name="connsiteY3" fmla="*/ 6100760 h 6100760"/>
              <a:gd name="connsiteX4" fmla="*/ 0 w 12191996"/>
              <a:gd name="connsiteY4" fmla="*/ 2 h 61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6" h="6100760">
                <a:moveTo>
                  <a:pt x="0" y="0"/>
                </a:moveTo>
                <a:lnTo>
                  <a:pt x="12191996" y="0"/>
                </a:lnTo>
                <a:lnTo>
                  <a:pt x="12191996" y="9523"/>
                </a:lnTo>
                <a:lnTo>
                  <a:pt x="6100759" y="6100760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8560465-6CC9-4AE9-B608-7EC54AEBBD8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-3825"/>
            <a:ext cx="9144000" cy="3432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478BD656-D1C2-4E09-BB17-E4DC7654AD8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891797" y="2443355"/>
            <a:ext cx="2154679" cy="4414649"/>
          </a:xfrm>
          <a:custGeom>
            <a:avLst/>
            <a:gdLst>
              <a:gd name="connsiteX0" fmla="*/ 309018 w 2872905"/>
              <a:gd name="connsiteY0" fmla="*/ 0 h 4414649"/>
              <a:gd name="connsiteX1" fmla="*/ 582629 w 2872905"/>
              <a:gd name="connsiteY1" fmla="*/ 0 h 4414649"/>
              <a:gd name="connsiteX2" fmla="*/ 609152 w 2872905"/>
              <a:gd name="connsiteY2" fmla="*/ 25112 h 4414649"/>
              <a:gd name="connsiteX3" fmla="*/ 814392 w 2872905"/>
              <a:gd name="connsiteY3" fmla="*/ 219429 h 4414649"/>
              <a:gd name="connsiteX4" fmla="*/ 2045638 w 2872905"/>
              <a:gd name="connsiteY4" fmla="*/ 219429 h 4414649"/>
              <a:gd name="connsiteX5" fmla="*/ 2250877 w 2872905"/>
              <a:gd name="connsiteY5" fmla="*/ 25112 h 4414649"/>
              <a:gd name="connsiteX6" fmla="*/ 2277401 w 2872905"/>
              <a:gd name="connsiteY6" fmla="*/ 0 h 4414649"/>
              <a:gd name="connsiteX7" fmla="*/ 2563887 w 2872905"/>
              <a:gd name="connsiteY7" fmla="*/ 0 h 4414649"/>
              <a:gd name="connsiteX8" fmla="*/ 2872905 w 2872905"/>
              <a:gd name="connsiteY8" fmla="*/ 292571 h 4414649"/>
              <a:gd name="connsiteX9" fmla="*/ 2872905 w 2872905"/>
              <a:gd name="connsiteY9" fmla="*/ 4414649 h 4414649"/>
              <a:gd name="connsiteX10" fmla="*/ 0 w 2872905"/>
              <a:gd name="connsiteY10" fmla="*/ 4414649 h 4414649"/>
              <a:gd name="connsiteX11" fmla="*/ 0 w 2872905"/>
              <a:gd name="connsiteY11" fmla="*/ 292571 h 4414649"/>
              <a:gd name="connsiteX12" fmla="*/ 309018 w 2872905"/>
              <a:gd name="connsiteY12" fmla="*/ 0 h 441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2905" h="4414649">
                <a:moveTo>
                  <a:pt x="309018" y="0"/>
                </a:moveTo>
                <a:lnTo>
                  <a:pt x="582629" y="0"/>
                </a:lnTo>
                <a:cubicBezTo>
                  <a:pt x="597242" y="0"/>
                  <a:pt x="609152" y="11216"/>
                  <a:pt x="609152" y="25112"/>
                </a:cubicBezTo>
                <a:cubicBezTo>
                  <a:pt x="609152" y="132449"/>
                  <a:pt x="701086" y="219429"/>
                  <a:pt x="814392" y="219429"/>
                </a:cubicBezTo>
                <a:lnTo>
                  <a:pt x="2045638" y="219429"/>
                </a:lnTo>
                <a:cubicBezTo>
                  <a:pt x="2159009" y="219429"/>
                  <a:pt x="2250877" y="132388"/>
                  <a:pt x="2250877" y="25112"/>
                </a:cubicBezTo>
                <a:cubicBezTo>
                  <a:pt x="2250877" y="11277"/>
                  <a:pt x="2262722" y="0"/>
                  <a:pt x="2277401" y="0"/>
                </a:cubicBezTo>
                <a:lnTo>
                  <a:pt x="2563887" y="0"/>
                </a:lnTo>
                <a:cubicBezTo>
                  <a:pt x="2734555" y="0"/>
                  <a:pt x="2872905" y="130987"/>
                  <a:pt x="2872905" y="292571"/>
                </a:cubicBezTo>
                <a:lnTo>
                  <a:pt x="2872905" y="4414649"/>
                </a:lnTo>
                <a:lnTo>
                  <a:pt x="0" y="4414649"/>
                </a:lnTo>
                <a:lnTo>
                  <a:pt x="0" y="292571"/>
                </a:lnTo>
                <a:cubicBezTo>
                  <a:pt x="0" y="130987"/>
                  <a:pt x="138350" y="0"/>
                  <a:pt x="30901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3CD9E6-58C1-4032-B53F-2E5130EB8F5B}"/>
              </a:ext>
            </a:extLst>
          </p:cNvPr>
          <p:cNvSpPr/>
          <p:nvPr userDrawn="1"/>
        </p:nvSpPr>
        <p:spPr>
          <a:xfrm>
            <a:off x="0" y="828945"/>
            <a:ext cx="364691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3FDCF-E8A7-4B73-9310-F3D1A93F676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7416" y="-3824"/>
            <a:ext cx="2000000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C33ACA9-8199-4419-AABA-FAE5185F829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831127" y="1488116"/>
            <a:ext cx="2000000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34">
            <a:extLst>
              <a:ext uri="{FF2B5EF4-FFF2-40B4-BE49-F238E27FC236}">
                <a16:creationId xmlns:a16="http://schemas.microsoft.com/office/drawing/2014/main" id="{BEE65B7A-1893-470E-B1FB-6D98E47B355B}"/>
              </a:ext>
            </a:extLst>
          </p:cNvPr>
          <p:cNvSpPr/>
          <p:nvPr userDrawn="1"/>
        </p:nvSpPr>
        <p:spPr>
          <a:xfrm>
            <a:off x="-135922" y="4415711"/>
            <a:ext cx="5320876" cy="6185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80C6E5AA-F547-422D-AD49-FE5E5E2D951F}"/>
              </a:ext>
            </a:extLst>
          </p:cNvPr>
          <p:cNvGrpSpPr/>
          <p:nvPr userDrawn="1"/>
        </p:nvGrpSpPr>
        <p:grpSpPr>
          <a:xfrm>
            <a:off x="531130" y="1837593"/>
            <a:ext cx="3949431" cy="2893260"/>
            <a:chOff x="-548507" y="477868"/>
            <a:chExt cx="11570449" cy="6357177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8C6AFE4A-A0A6-4DE9-A550-61769196F0F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16">
              <a:extLst>
                <a:ext uri="{FF2B5EF4-FFF2-40B4-BE49-F238E27FC236}">
                  <a16:creationId xmlns:a16="http://schemas.microsoft.com/office/drawing/2014/main" id="{5EB5B970-6AFC-481B-ADBD-B1C36A6D246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17">
              <a:extLst>
                <a:ext uri="{FF2B5EF4-FFF2-40B4-BE49-F238E27FC236}">
                  <a16:creationId xmlns:a16="http://schemas.microsoft.com/office/drawing/2014/main" id="{9529032A-936F-4807-8F26-F416EE940FB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18">
              <a:extLst>
                <a:ext uri="{FF2B5EF4-FFF2-40B4-BE49-F238E27FC236}">
                  <a16:creationId xmlns:a16="http://schemas.microsoft.com/office/drawing/2014/main" id="{98CF9437-3560-4F42-8571-7267419FD3EC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31">
              <a:extLst>
                <a:ext uri="{FF2B5EF4-FFF2-40B4-BE49-F238E27FC236}">
                  <a16:creationId xmlns:a16="http://schemas.microsoft.com/office/drawing/2014/main" id="{4AC81868-4A71-4DF9-8828-1D32B716C6C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8" name="Group 32">
              <a:extLst>
                <a:ext uri="{FF2B5EF4-FFF2-40B4-BE49-F238E27FC236}">
                  <a16:creationId xmlns:a16="http://schemas.microsoft.com/office/drawing/2014/main" id="{A670D49C-3EAB-462B-B812-AF03D9F2351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37">
                <a:extLst>
                  <a:ext uri="{FF2B5EF4-FFF2-40B4-BE49-F238E27FC236}">
                    <a16:creationId xmlns:a16="http://schemas.microsoft.com/office/drawing/2014/main" id="{74560258-BE51-4EB4-AB29-1B7908E2745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: Rounded Corners 38">
                <a:extLst>
                  <a:ext uri="{FF2B5EF4-FFF2-40B4-BE49-F238E27FC236}">
                    <a16:creationId xmlns:a16="http://schemas.microsoft.com/office/drawing/2014/main" id="{2A94D653-0C6F-4B41-B1B6-B1C46556330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id="{21B0E498-DA54-4DB4-85C8-174D227ABE4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35">
                <a:extLst>
                  <a:ext uri="{FF2B5EF4-FFF2-40B4-BE49-F238E27FC236}">
                    <a16:creationId xmlns:a16="http://schemas.microsoft.com/office/drawing/2014/main" id="{3D06E4CC-F478-4088-93B4-56AD7ED542A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: Rounded Corners 36">
                <a:extLst>
                  <a:ext uri="{FF2B5EF4-FFF2-40B4-BE49-F238E27FC236}">
                    <a16:creationId xmlns:a16="http://schemas.microsoft.com/office/drawing/2014/main" id="{42633EBF-2B49-4902-BDC2-1896B4F7C14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34">
              <a:extLst>
                <a:ext uri="{FF2B5EF4-FFF2-40B4-BE49-F238E27FC236}">
                  <a16:creationId xmlns:a16="http://schemas.microsoft.com/office/drawing/2014/main" id="{5D529D0E-FD5D-42FC-8F13-A7AA6F94CD4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D146B698-1AAB-456A-BD4D-EF950EAE56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90751" y="1976846"/>
            <a:ext cx="2886892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4BB7A1EA-274A-47AB-9580-2FF5A0070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52" y="339512"/>
            <a:ext cx="86798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52" y="332485"/>
            <a:ext cx="86798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52" y="123481"/>
            <a:ext cx="86798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10" y="1131591"/>
            <a:ext cx="2670575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2" y="1347500"/>
            <a:ext cx="115401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07156" y="1362296"/>
            <a:ext cx="685849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7" y="1637214"/>
            <a:ext cx="167418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7" y="2127465"/>
            <a:ext cx="167418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1" y="5808441"/>
            <a:ext cx="1674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4450325"/>
            <a:ext cx="20379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493E083-8E6B-42CB-AE67-E14E09D480C0}" type="datetimeFigureOut">
              <a:rPr lang="en-US" smtClean="0"/>
              <a:pPr/>
              <a:t>5/7/2024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4952F079-CDDC-499B-A562-07B21DAA77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9524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2212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7472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4709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389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493E083-8E6B-42CB-AE67-E14E09D480C0}" type="datetimeFigureOut">
              <a:rPr lang="en-US" smtClean="0"/>
              <a:pPr/>
              <a:t>5/7/2024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4952F079-CDDC-499B-A562-07B21DAA774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1324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083-8E6B-42CB-AE67-E14E09D480C0}" type="datetimeFigureOut">
              <a:rPr lang="en-US" smtClean="0"/>
              <a:pPr/>
              <a:t>5/7/2024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F079-CDDC-499B-A562-07B21DAA774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22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65667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898721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0953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00592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7582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52" y="339512"/>
            <a:ext cx="86798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19491600-A586-49C4-A7A8-720E15460C85}"/>
              </a:ext>
            </a:extLst>
          </p:cNvPr>
          <p:cNvSpPr/>
          <p:nvPr userDrawn="1"/>
        </p:nvSpPr>
        <p:spPr>
          <a:xfrm>
            <a:off x="2679537" y="1699404"/>
            <a:ext cx="1709211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4C05B1B8-98AE-49F5-B9CB-31D36DAC5D42}"/>
              </a:ext>
            </a:extLst>
          </p:cNvPr>
          <p:cNvSpPr/>
          <p:nvPr userDrawn="1"/>
        </p:nvSpPr>
        <p:spPr>
          <a:xfrm>
            <a:off x="4744443" y="1699404"/>
            <a:ext cx="1709211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412F0EF8-454F-4A6A-A036-DFC4A4B8AB97}"/>
              </a:ext>
            </a:extLst>
          </p:cNvPr>
          <p:cNvSpPr/>
          <p:nvPr userDrawn="1"/>
        </p:nvSpPr>
        <p:spPr>
          <a:xfrm>
            <a:off x="6809347" y="1699404"/>
            <a:ext cx="1709211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27251283-7356-4462-9535-878EEAA2769B}"/>
              </a:ext>
            </a:extLst>
          </p:cNvPr>
          <p:cNvSpPr/>
          <p:nvPr userDrawn="1"/>
        </p:nvSpPr>
        <p:spPr>
          <a:xfrm>
            <a:off x="614632" y="1699404"/>
            <a:ext cx="1709211" cy="4188556"/>
          </a:xfrm>
          <a:prstGeom prst="roundRect">
            <a:avLst>
              <a:gd name="adj" fmla="val 4933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52" y="339512"/>
            <a:ext cx="86798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086DB48-BA60-462F-B659-47E6419FDD6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737643" y="1769412"/>
            <a:ext cx="1593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9A50FC-DDB9-417B-8780-F56E400ED0B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802548" y="1769412"/>
            <a:ext cx="1593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DDD0F08-75AB-44DC-8734-CA2BD1C4167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867452" y="1769412"/>
            <a:ext cx="1593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05C9347-B0FD-4936-B58A-5E50D2C70DC4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72737" y="1769412"/>
            <a:ext cx="1593000" cy="2124000"/>
          </a:xfrm>
          <a:prstGeom prst="round2SameRect">
            <a:avLst>
              <a:gd name="adj1" fmla="val 4314"/>
              <a:gd name="adj2" fmla="val 0"/>
            </a:avLst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70C27907-06E7-473B-8944-25980B3F629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" y="0"/>
            <a:ext cx="4427537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87F4067A-8191-4A51-9DD1-E7A3CFDECD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41507" y="764189"/>
            <a:ext cx="1739423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0D969E0-F39F-4808-8EB6-88ED4FAE64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80614" y="764193"/>
            <a:ext cx="1739423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1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0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tiled-bg.blogspot.com/2012/12/light-striped-background.html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d-bg.blogspot.com/2012/12/light-striped-background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43306" y="1785926"/>
            <a:ext cx="4714908" cy="14287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330200" dist="88900" dir="4740000" sx="94000" sy="94000" algn="ctr" rotWithShape="0">
              <a:schemeClr val="tx1"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MySQL   PROJECT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144" y="3643314"/>
            <a:ext cx="2935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- By Sridher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Data Types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7158" y="1071546"/>
            <a:ext cx="83728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      </a:t>
            </a:r>
            <a:r>
              <a:rPr lang="en-GB" spc="150" dirty="0"/>
              <a:t>     Each column in a database table is required to have a name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and a data type. In </a:t>
            </a:r>
            <a:r>
              <a:rPr lang="en-GB" spc="150" dirty="0" err="1"/>
              <a:t>MySQL</a:t>
            </a:r>
            <a:r>
              <a:rPr lang="en-GB" spc="150" dirty="0"/>
              <a:t> there are three main data types: string,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numeric and date and time.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282" y="2786058"/>
            <a:ext cx="8000908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String</a:t>
            </a:r>
            <a:r>
              <a:rPr lang="en-GB" spc="150" dirty="0"/>
              <a:t>  -   It can contain letters, numbers and special characters.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           </a:t>
            </a:r>
            <a:r>
              <a:rPr lang="en-GB" b="1" spc="150" dirty="0"/>
              <a:t>Types</a:t>
            </a:r>
            <a:r>
              <a:rPr lang="en-GB" spc="150" dirty="0"/>
              <a:t>- Char, </a:t>
            </a:r>
            <a:r>
              <a:rPr lang="en-GB" spc="150" dirty="0" err="1"/>
              <a:t>Varchar</a:t>
            </a:r>
            <a:r>
              <a:rPr lang="en-GB" spc="150" dirty="0"/>
              <a:t>, Binary, Text, etc.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282" y="4071942"/>
            <a:ext cx="6310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Numeric </a:t>
            </a:r>
            <a:r>
              <a:rPr lang="en-GB" spc="150" dirty="0"/>
              <a:t>- It contains only Numeric values.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          </a:t>
            </a:r>
            <a:r>
              <a:rPr lang="en-GB" b="1" spc="150" dirty="0"/>
              <a:t>Types</a:t>
            </a:r>
            <a:r>
              <a:rPr lang="en-GB" spc="150" dirty="0"/>
              <a:t>- Bit, </a:t>
            </a:r>
            <a:r>
              <a:rPr lang="en-GB" spc="150" dirty="0" err="1"/>
              <a:t>Int</a:t>
            </a:r>
            <a:r>
              <a:rPr lang="en-GB" spc="150" dirty="0"/>
              <a:t>, </a:t>
            </a:r>
            <a:r>
              <a:rPr lang="en-GB" spc="150" dirty="0" err="1"/>
              <a:t>Bigint</a:t>
            </a:r>
            <a:r>
              <a:rPr lang="en-GB" spc="150" dirty="0"/>
              <a:t>, Float, Double, etc.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461" y="5357826"/>
            <a:ext cx="9099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Date and Time </a:t>
            </a:r>
            <a:r>
              <a:rPr lang="en-GB" spc="150" dirty="0"/>
              <a:t>-  It contains date, time and combination of date and time.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                    </a:t>
            </a:r>
            <a:r>
              <a:rPr lang="en-GB" b="1" spc="150" dirty="0"/>
              <a:t>Types</a:t>
            </a:r>
            <a:r>
              <a:rPr lang="en-GB" spc="150" dirty="0"/>
              <a:t>- Date, </a:t>
            </a:r>
            <a:r>
              <a:rPr lang="en-GB" spc="150" dirty="0" err="1"/>
              <a:t>Datetime</a:t>
            </a:r>
            <a:r>
              <a:rPr lang="en-GB" spc="150" dirty="0"/>
              <a:t>, Time, Timestamp, etc.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Statement  Level Trigger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3116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1000108"/>
            <a:ext cx="7866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An event is Triggered at table level for each execution of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SQL statement.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472" y="3000372"/>
            <a:ext cx="8064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Delimiter //</a:t>
            </a:r>
          </a:p>
          <a:p>
            <a:r>
              <a:rPr lang="en-GB" b="1" spc="150" dirty="0"/>
              <a:t>Create trigger </a:t>
            </a:r>
            <a:r>
              <a:rPr lang="en-GB" b="1" spc="150" dirty="0" err="1"/>
              <a:t>Employee_det_Backup</a:t>
            </a:r>
            <a:r>
              <a:rPr lang="en-GB" b="1" spc="150" dirty="0"/>
              <a:t> after insert on</a:t>
            </a:r>
          </a:p>
          <a:p>
            <a:r>
              <a:rPr lang="en-GB" b="1" spc="150" dirty="0" err="1"/>
              <a:t>Employee_details</a:t>
            </a:r>
            <a:r>
              <a:rPr lang="en-GB" b="1" spc="150" dirty="0"/>
              <a:t> for each row</a:t>
            </a:r>
          </a:p>
          <a:p>
            <a:r>
              <a:rPr lang="en-GB" b="1" spc="150" dirty="0"/>
              <a:t>Begin</a:t>
            </a:r>
          </a:p>
          <a:p>
            <a:r>
              <a:rPr lang="en-GB" b="1" spc="150" dirty="0"/>
              <a:t>Insert into </a:t>
            </a:r>
            <a:r>
              <a:rPr lang="en-GB" b="1" spc="150" dirty="0" err="1"/>
              <a:t>Employee_Backup</a:t>
            </a:r>
            <a:r>
              <a:rPr lang="en-GB" b="1" spc="150" dirty="0"/>
              <a:t>(</a:t>
            </a:r>
            <a:r>
              <a:rPr lang="en-GB" b="1" spc="150" dirty="0" err="1"/>
              <a:t>Employee_ID</a:t>
            </a:r>
            <a:r>
              <a:rPr lang="en-GB" b="1" spc="150" dirty="0"/>
              <a:t>, </a:t>
            </a:r>
            <a:r>
              <a:rPr lang="en-GB" b="1" spc="150" dirty="0" err="1"/>
              <a:t>Employee_Name</a:t>
            </a:r>
            <a:r>
              <a:rPr lang="en-GB" b="1" spc="150" dirty="0"/>
              <a:t>,</a:t>
            </a:r>
          </a:p>
          <a:p>
            <a:r>
              <a:rPr lang="en-GB" b="1" spc="150" dirty="0" err="1"/>
              <a:t>Designation_ID,Dept_No</a:t>
            </a:r>
            <a:r>
              <a:rPr lang="en-GB" b="1" spc="150" dirty="0"/>
              <a:t>, </a:t>
            </a:r>
            <a:r>
              <a:rPr lang="en-GB" b="1" spc="150" dirty="0" err="1"/>
              <a:t>Date_Of_Join</a:t>
            </a:r>
            <a:r>
              <a:rPr lang="en-GB" b="1" spc="150" dirty="0"/>
              <a:t>) values</a:t>
            </a:r>
          </a:p>
          <a:p>
            <a:r>
              <a:rPr lang="en-GB" b="1" spc="150" dirty="0"/>
              <a:t>(</a:t>
            </a:r>
            <a:r>
              <a:rPr lang="en-GB" b="1" spc="150" dirty="0" err="1"/>
              <a:t>new.Employee_ID</a:t>
            </a:r>
            <a:r>
              <a:rPr lang="en-GB" b="1" spc="150" dirty="0"/>
              <a:t>, </a:t>
            </a:r>
            <a:r>
              <a:rPr lang="en-GB" b="1" spc="150" dirty="0" err="1"/>
              <a:t>new.Employee_Name,new.Designation_ID</a:t>
            </a:r>
            <a:r>
              <a:rPr lang="en-GB" b="1" spc="150" dirty="0"/>
              <a:t>,</a:t>
            </a:r>
          </a:p>
          <a:p>
            <a:r>
              <a:rPr lang="en-GB" b="1" spc="150" dirty="0" err="1"/>
              <a:t>new.Dept_No</a:t>
            </a:r>
            <a:r>
              <a:rPr lang="en-GB" b="1" spc="150" dirty="0"/>
              <a:t>, </a:t>
            </a:r>
            <a:r>
              <a:rPr lang="en-GB" b="1" spc="150" dirty="0" err="1"/>
              <a:t>new.Date_Of_Join</a:t>
            </a:r>
            <a:r>
              <a:rPr lang="en-GB" b="1" spc="150" dirty="0"/>
              <a:t>);</a:t>
            </a:r>
          </a:p>
          <a:p>
            <a:r>
              <a:rPr lang="en-GB" b="1" spc="150" dirty="0"/>
              <a:t>End //</a:t>
            </a:r>
          </a:p>
          <a:p>
            <a:r>
              <a:rPr lang="en-GB" b="1" spc="150" dirty="0"/>
              <a:t>delimiter ;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Users\user\Pictures\Screen recorder\Statement Level Trig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643050"/>
            <a:ext cx="8277551" cy="342583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428728" y="1643050"/>
            <a:ext cx="5629041" cy="2202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8000" b="1" dirty="0"/>
              <a:t>THANK 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Tables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14282" y="928670"/>
            <a:ext cx="840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Tables are used to store data in the database. We can insert,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Update and delete the data from the table.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0" y="2000240"/>
            <a:ext cx="307180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To create Table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0" y="3929066"/>
            <a:ext cx="307180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To view Table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5286388"/>
            <a:ext cx="307180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To drop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0294" y="2786058"/>
            <a:ext cx="8853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50" dirty="0"/>
              <a:t>QUERY:    </a:t>
            </a:r>
            <a:r>
              <a:rPr lang="en-GB" sz="1600" spc="150" dirty="0"/>
              <a:t>Create table </a:t>
            </a:r>
            <a:r>
              <a:rPr lang="en-GB" sz="1600" spc="150" dirty="0" err="1"/>
              <a:t>Employee_details</a:t>
            </a:r>
            <a:r>
              <a:rPr lang="en-GB" sz="1600" spc="150" dirty="0"/>
              <a:t>(</a:t>
            </a:r>
            <a:r>
              <a:rPr lang="en-GB" sz="1600" spc="150" dirty="0" err="1"/>
              <a:t>Employee_ID</a:t>
            </a:r>
            <a:r>
              <a:rPr lang="en-GB" sz="1600" spc="150" dirty="0"/>
              <a:t> </a:t>
            </a:r>
            <a:r>
              <a:rPr lang="en-GB" sz="1600" spc="150" dirty="0" err="1"/>
              <a:t>int</a:t>
            </a:r>
            <a:r>
              <a:rPr lang="en-GB" sz="1600" spc="150" dirty="0"/>
              <a:t>, </a:t>
            </a:r>
            <a:r>
              <a:rPr lang="en-GB" sz="1600" spc="150" dirty="0" err="1"/>
              <a:t>Employee_Name</a:t>
            </a:r>
            <a:r>
              <a:rPr lang="en-GB" sz="1600" spc="150" dirty="0"/>
              <a:t> </a:t>
            </a:r>
          </a:p>
          <a:p>
            <a:r>
              <a:rPr lang="en-GB" sz="1600" spc="150" dirty="0"/>
              <a:t>              </a:t>
            </a:r>
            <a:r>
              <a:rPr lang="en-GB" sz="1600" spc="150" dirty="0" err="1"/>
              <a:t>varchar</a:t>
            </a:r>
            <a:r>
              <a:rPr lang="en-GB" sz="1600" spc="150" dirty="0"/>
              <a:t>(100), </a:t>
            </a:r>
            <a:r>
              <a:rPr lang="en-GB" sz="1600" spc="150" dirty="0" err="1"/>
              <a:t>Designation_ID</a:t>
            </a:r>
            <a:r>
              <a:rPr lang="en-GB" sz="1600" spc="150" dirty="0"/>
              <a:t> </a:t>
            </a:r>
            <a:r>
              <a:rPr lang="en-GB" sz="1600" spc="150" dirty="0" err="1"/>
              <a:t>int</a:t>
            </a:r>
            <a:r>
              <a:rPr lang="en-GB" sz="1600" spc="150" dirty="0"/>
              <a:t>, </a:t>
            </a:r>
            <a:r>
              <a:rPr lang="en-GB" sz="1600" spc="150" dirty="0" err="1"/>
              <a:t>Dept_No</a:t>
            </a:r>
            <a:r>
              <a:rPr lang="en-GB" sz="1600" spc="150" dirty="0"/>
              <a:t> </a:t>
            </a:r>
            <a:r>
              <a:rPr lang="en-GB" sz="1600" spc="150" dirty="0" err="1"/>
              <a:t>int</a:t>
            </a:r>
            <a:r>
              <a:rPr lang="en-GB" sz="1600" spc="150" dirty="0"/>
              <a:t>, </a:t>
            </a:r>
            <a:r>
              <a:rPr lang="en-GB" sz="1600" spc="150" dirty="0" err="1"/>
              <a:t>Date_Of_Join</a:t>
            </a:r>
            <a:r>
              <a:rPr lang="en-GB" sz="1600" spc="150" dirty="0"/>
              <a:t> date, </a:t>
            </a:r>
          </a:p>
          <a:p>
            <a:r>
              <a:rPr lang="en-GB" sz="1600" spc="150" dirty="0"/>
              <a:t>              primary key(</a:t>
            </a:r>
            <a:r>
              <a:rPr lang="en-GB" sz="1600" spc="150" dirty="0" err="1"/>
              <a:t>Employee_ID</a:t>
            </a:r>
            <a:r>
              <a:rPr lang="en-GB" sz="1600" spc="150" dirty="0"/>
              <a:t>));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7158" y="4643446"/>
            <a:ext cx="2632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50" dirty="0"/>
              <a:t>QUERY:  </a:t>
            </a:r>
            <a:r>
              <a:rPr lang="en-GB" sz="1600" spc="150" dirty="0"/>
              <a:t>Show tables;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7158" y="5929330"/>
            <a:ext cx="4443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spc="150" dirty="0"/>
              <a:t>QUERY:</a:t>
            </a:r>
            <a:r>
              <a:rPr lang="en-GB" sz="1600" spc="150" dirty="0"/>
              <a:t>  Drop table </a:t>
            </a:r>
            <a:r>
              <a:rPr lang="en-GB" sz="1600" spc="150" dirty="0" err="1"/>
              <a:t>Employee_details</a:t>
            </a:r>
            <a:r>
              <a:rPr lang="en-GB" sz="1600" spc="150" dirty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290"/>
            <a:ext cx="271461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To Insert Values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844" y="1000108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QUERY: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1604" y="1214422"/>
            <a:ext cx="4525598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insert into </a:t>
            </a:r>
            <a:r>
              <a:rPr lang="en-GB" dirty="0" err="1"/>
              <a:t>Employee_details</a:t>
            </a:r>
            <a:r>
              <a:rPr lang="en-GB" dirty="0"/>
              <a:t> values</a:t>
            </a:r>
          </a:p>
          <a:p>
            <a:pPr>
              <a:lnSpc>
                <a:spcPct val="150000"/>
              </a:lnSpc>
            </a:pPr>
            <a:r>
              <a:rPr lang="en-GB" dirty="0"/>
              <a:t>(17001, '</a:t>
            </a:r>
            <a:r>
              <a:rPr lang="en-GB" dirty="0" err="1"/>
              <a:t>Geetha</a:t>
            </a:r>
            <a:r>
              <a:rPr lang="en-GB" dirty="0"/>
              <a:t>', 3001, 50, '2022-05-10'),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(17002, 'Guru', 3002, 50, '2022-05-12'),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(17003, '</a:t>
            </a:r>
            <a:r>
              <a:rPr lang="en-GB" dirty="0" err="1"/>
              <a:t>Gokul</a:t>
            </a:r>
            <a:r>
              <a:rPr lang="en-GB" dirty="0"/>
              <a:t>', 3003, 50, '2022-05-15'),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(17004, 'Mani', 3004, 60, '2022-05-20'),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(17005, '</a:t>
            </a:r>
            <a:r>
              <a:rPr lang="en-GB" dirty="0" err="1"/>
              <a:t>Moorthy</a:t>
            </a:r>
            <a:r>
              <a:rPr lang="en-GB" dirty="0"/>
              <a:t>', 3005, 50, '2022-05-23'),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(17006, '</a:t>
            </a:r>
            <a:r>
              <a:rPr lang="en-GB" dirty="0" err="1"/>
              <a:t>Amutha</a:t>
            </a:r>
            <a:r>
              <a:rPr lang="en-GB" dirty="0"/>
              <a:t>', 3006, 50, '2022-06-05'),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(17007, '</a:t>
            </a:r>
            <a:r>
              <a:rPr lang="en-GB" dirty="0" err="1"/>
              <a:t>Jaga</a:t>
            </a:r>
            <a:r>
              <a:rPr lang="en-GB" dirty="0"/>
              <a:t>', 3003, 70, '2022-06-06'),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(17008, '</a:t>
            </a:r>
            <a:r>
              <a:rPr lang="en-GB" dirty="0" err="1"/>
              <a:t>Pavithra</a:t>
            </a:r>
            <a:r>
              <a:rPr lang="en-GB" dirty="0"/>
              <a:t>', 3007, 60, '2022-06-07'),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(17009, '</a:t>
            </a:r>
            <a:r>
              <a:rPr lang="en-GB" dirty="0" err="1"/>
              <a:t>Arthi</a:t>
            </a:r>
            <a:r>
              <a:rPr lang="en-GB" dirty="0"/>
              <a:t>', 3005, 50, '2022-06-08'),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(17010, '</a:t>
            </a:r>
            <a:r>
              <a:rPr lang="en-GB" dirty="0" err="1"/>
              <a:t>Kabilan</a:t>
            </a:r>
            <a:r>
              <a:rPr lang="en-GB" dirty="0"/>
              <a:t>', 3006, 70, '2022-06-09'),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(17011, '</a:t>
            </a:r>
            <a:r>
              <a:rPr lang="en-GB" dirty="0" err="1"/>
              <a:t>Manasi</a:t>
            </a:r>
            <a:r>
              <a:rPr lang="en-GB" dirty="0"/>
              <a:t>', 3001, 70, '2022-06-10'),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(17012, '</a:t>
            </a:r>
            <a:r>
              <a:rPr lang="en-GB" dirty="0" err="1"/>
              <a:t>Suja</a:t>
            </a:r>
            <a:r>
              <a:rPr lang="en-GB" dirty="0"/>
              <a:t>', 3002, 50, '2022-06-11'),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85786" y="-159306"/>
            <a:ext cx="478214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(17013, '</a:t>
            </a:r>
            <a:r>
              <a:rPr lang="en-GB" dirty="0" err="1"/>
              <a:t>Arun</a:t>
            </a:r>
            <a:r>
              <a:rPr lang="en-GB" dirty="0"/>
              <a:t>', 3003, 60, '2022-06-12'),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(17014, '</a:t>
            </a:r>
            <a:r>
              <a:rPr lang="en-GB" dirty="0" err="1"/>
              <a:t>Deepa</a:t>
            </a:r>
            <a:r>
              <a:rPr lang="en-GB" dirty="0"/>
              <a:t>', 3004, 60, '2022-06-13'),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(17015, '</a:t>
            </a:r>
            <a:r>
              <a:rPr lang="en-GB" dirty="0" err="1"/>
              <a:t>Sindhu</a:t>
            </a:r>
            <a:r>
              <a:rPr lang="en-GB" dirty="0"/>
              <a:t>', 3005, 80, '2022-06-14'),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(17016, '</a:t>
            </a:r>
            <a:r>
              <a:rPr lang="en-GB" dirty="0" err="1"/>
              <a:t>Madhavi</a:t>
            </a:r>
            <a:r>
              <a:rPr lang="en-GB" dirty="0"/>
              <a:t>', 3002, 50, '2022-06-15'),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(17017, '</a:t>
            </a:r>
            <a:r>
              <a:rPr lang="en-GB" dirty="0" err="1"/>
              <a:t>Swetha</a:t>
            </a:r>
            <a:r>
              <a:rPr lang="en-GB" dirty="0"/>
              <a:t>', 3002, 70, '2022-06-16'),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(17018, '</a:t>
            </a:r>
            <a:r>
              <a:rPr lang="en-GB" dirty="0" err="1"/>
              <a:t>Selvi</a:t>
            </a:r>
            <a:r>
              <a:rPr lang="en-GB" dirty="0"/>
              <a:t>', 3002, 70, '2022-06-17'),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(17019, '</a:t>
            </a:r>
            <a:r>
              <a:rPr lang="en-GB" dirty="0" err="1"/>
              <a:t>Pooja</a:t>
            </a:r>
            <a:r>
              <a:rPr lang="en-GB" dirty="0"/>
              <a:t>', 3002, 70, '2022-06-18'),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(17020, '</a:t>
            </a:r>
            <a:r>
              <a:rPr lang="en-GB" dirty="0" err="1"/>
              <a:t>Lakshmi</a:t>
            </a:r>
            <a:r>
              <a:rPr lang="en-GB" dirty="0"/>
              <a:t>', 3002, 70, '2022-06-19'),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(17021, '</a:t>
            </a:r>
            <a:r>
              <a:rPr lang="en-GB" dirty="0" err="1"/>
              <a:t>Veeramani</a:t>
            </a:r>
            <a:r>
              <a:rPr lang="en-GB" dirty="0"/>
              <a:t>', 3002, 80, '2022-06-20'),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(17022, '</a:t>
            </a:r>
            <a:r>
              <a:rPr lang="en-GB" dirty="0" err="1"/>
              <a:t>Pandian</a:t>
            </a:r>
            <a:r>
              <a:rPr lang="en-GB" dirty="0"/>
              <a:t>', 3002, 80, '2022-06-21'),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(17023, '</a:t>
            </a:r>
            <a:r>
              <a:rPr lang="en-GB" dirty="0" err="1"/>
              <a:t>Veera</a:t>
            </a:r>
            <a:r>
              <a:rPr lang="en-GB" dirty="0"/>
              <a:t>', 3002, 80, '2022-06-22'),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(17024, 'Devi', 3005, 70, '2022-06-23'),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(17025, '</a:t>
            </a:r>
            <a:r>
              <a:rPr lang="en-GB" dirty="0" err="1"/>
              <a:t>Devan</a:t>
            </a:r>
            <a:r>
              <a:rPr lang="en-GB" dirty="0"/>
              <a:t>', 3006, 60, '2022-06-24'),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(17026, '</a:t>
            </a:r>
            <a:r>
              <a:rPr lang="en-GB" dirty="0" err="1"/>
              <a:t>Keerthi</a:t>
            </a:r>
            <a:r>
              <a:rPr lang="en-GB" dirty="0"/>
              <a:t>', 3001, 60, '2022-06-25'),</a:t>
            </a:r>
          </a:p>
          <a:p>
            <a:pPr>
              <a:lnSpc>
                <a:spcPct val="150000"/>
              </a:lnSpc>
            </a:pPr>
            <a:r>
              <a:rPr lang="en-GB" dirty="0"/>
              <a:t>(17027, '</a:t>
            </a:r>
            <a:r>
              <a:rPr lang="en-GB" dirty="0" err="1"/>
              <a:t>Venkatesh</a:t>
            </a:r>
            <a:r>
              <a:rPr lang="en-GB" dirty="0"/>
              <a:t>', 3003, 80, '2022-06-26');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user\Pictures\Screen recorder\Insert valu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785794"/>
            <a:ext cx="7547127" cy="5451490"/>
          </a:xfrm>
          <a:prstGeom prst="rect">
            <a:avLst/>
          </a:prstGeom>
          <a:noFill/>
          <a:effectLst>
            <a:outerShdw blurRad="317500" dir="5400000" algn="ctr" rotWithShape="0">
              <a:schemeClr val="tx1"/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Constraints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71472" y="1571612"/>
            <a:ext cx="8210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      </a:t>
            </a:r>
            <a:r>
              <a:rPr lang="en-GB" spc="150" dirty="0"/>
              <a:t>SQL  </a:t>
            </a:r>
            <a:r>
              <a:rPr lang="en-GB" b="1" spc="150" dirty="0"/>
              <a:t>constraints</a:t>
            </a:r>
            <a:r>
              <a:rPr lang="en-GB" spc="150" dirty="0"/>
              <a:t> are used to specify rules for data in a table.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There different types of constraints such as,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1736" y="2786058"/>
            <a:ext cx="2271840" cy="27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Not Null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Auto Increment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Default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Primary Key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Foreign Key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Not Null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500306"/>
            <a:ext cx="185735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43010" y="1571612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/>
              <a:t>It ensures that a column cannot have a </a:t>
            </a:r>
            <a:r>
              <a:rPr lang="en-GB" b="1" spc="150" dirty="0"/>
              <a:t>NULL</a:t>
            </a:r>
            <a:r>
              <a:rPr lang="en-GB" spc="150" dirty="0"/>
              <a:t> value.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3500438"/>
            <a:ext cx="8289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200" dirty="0"/>
              <a:t>Create table </a:t>
            </a:r>
            <a:r>
              <a:rPr lang="en-GB" b="1" spc="200" dirty="0" err="1"/>
              <a:t>Employee_details</a:t>
            </a:r>
            <a:r>
              <a:rPr lang="en-GB" spc="200" dirty="0"/>
              <a:t>(</a:t>
            </a:r>
            <a:r>
              <a:rPr lang="en-GB" spc="200" dirty="0" err="1"/>
              <a:t>Employee_ID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 </a:t>
            </a:r>
            <a:r>
              <a:rPr lang="en-GB" b="1" spc="200" dirty="0"/>
              <a:t>Not Null</a:t>
            </a:r>
            <a:r>
              <a:rPr lang="en-GB" spc="200" dirty="0"/>
              <a:t>,</a:t>
            </a:r>
          </a:p>
          <a:p>
            <a:pPr>
              <a:lnSpc>
                <a:spcPct val="200000"/>
              </a:lnSpc>
            </a:pPr>
            <a:r>
              <a:rPr lang="en-GB" spc="200" dirty="0" err="1"/>
              <a:t>Employee_Name</a:t>
            </a:r>
            <a:r>
              <a:rPr lang="en-GB" spc="200" dirty="0"/>
              <a:t> </a:t>
            </a:r>
            <a:r>
              <a:rPr lang="en-GB" spc="200" dirty="0" err="1"/>
              <a:t>varchar</a:t>
            </a:r>
            <a:r>
              <a:rPr lang="en-GB" spc="200" dirty="0"/>
              <a:t>(40), </a:t>
            </a:r>
            <a:r>
              <a:rPr lang="en-GB" spc="200" dirty="0" err="1"/>
              <a:t>Designation_ID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Dept_No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</a:t>
            </a:r>
          </a:p>
          <a:p>
            <a:pPr>
              <a:lnSpc>
                <a:spcPct val="200000"/>
              </a:lnSpc>
            </a:pPr>
            <a:r>
              <a:rPr lang="en-GB" spc="200" dirty="0" err="1"/>
              <a:t>Date_Of_Join</a:t>
            </a:r>
            <a:r>
              <a:rPr lang="en-GB" spc="200" dirty="0"/>
              <a:t> date, primary key(</a:t>
            </a:r>
            <a:r>
              <a:rPr lang="en-GB" spc="200" dirty="0" err="1"/>
              <a:t>Employee_ID</a:t>
            </a:r>
            <a:r>
              <a:rPr lang="en-GB" spc="200" dirty="0"/>
              <a:t>));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Auto Increment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0" y="2500306"/>
            <a:ext cx="185735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2910" y="3500438"/>
            <a:ext cx="7929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200" dirty="0"/>
              <a:t>Create table </a:t>
            </a:r>
            <a:r>
              <a:rPr lang="en-GB" b="1" spc="200" dirty="0" err="1"/>
              <a:t>Employee_details</a:t>
            </a:r>
            <a:r>
              <a:rPr lang="en-GB" spc="200" dirty="0"/>
              <a:t>(</a:t>
            </a:r>
            <a:r>
              <a:rPr lang="en-GB" spc="200" dirty="0" err="1"/>
              <a:t>SI.No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 </a:t>
            </a:r>
            <a:r>
              <a:rPr lang="en-GB" b="1" spc="200" dirty="0" err="1"/>
              <a:t>auto_increment</a:t>
            </a:r>
            <a:r>
              <a:rPr lang="en-GB" spc="200" dirty="0"/>
              <a:t>, </a:t>
            </a:r>
          </a:p>
          <a:p>
            <a:pPr>
              <a:lnSpc>
                <a:spcPct val="200000"/>
              </a:lnSpc>
            </a:pPr>
            <a:r>
              <a:rPr lang="en-GB" spc="200" dirty="0" err="1"/>
              <a:t>Employee_ID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Employee_Name</a:t>
            </a:r>
            <a:r>
              <a:rPr lang="en-GB" spc="200" dirty="0"/>
              <a:t> </a:t>
            </a:r>
            <a:r>
              <a:rPr lang="en-GB" spc="200" dirty="0" err="1"/>
              <a:t>varchar</a:t>
            </a:r>
            <a:r>
              <a:rPr lang="en-GB" spc="200" dirty="0"/>
              <a:t>(40), </a:t>
            </a:r>
          </a:p>
          <a:p>
            <a:pPr>
              <a:lnSpc>
                <a:spcPct val="200000"/>
              </a:lnSpc>
            </a:pPr>
            <a:r>
              <a:rPr lang="en-GB" spc="200" dirty="0" err="1"/>
              <a:t>Designation_ID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Dept_No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Date_Of_Join</a:t>
            </a:r>
            <a:r>
              <a:rPr lang="en-GB" spc="200" dirty="0"/>
              <a:t> date, </a:t>
            </a:r>
          </a:p>
          <a:p>
            <a:pPr>
              <a:lnSpc>
                <a:spcPct val="200000"/>
              </a:lnSpc>
            </a:pPr>
            <a:r>
              <a:rPr lang="en-GB" spc="200" dirty="0"/>
              <a:t>primary key(</a:t>
            </a:r>
            <a:r>
              <a:rPr lang="en-GB" spc="200" dirty="0" err="1"/>
              <a:t>Employee_ID</a:t>
            </a:r>
            <a:r>
              <a:rPr lang="en-GB" spc="200" dirty="0"/>
              <a:t>));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85820" y="1357298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/>
              <a:t>It will do increment in the values automatically such as </a:t>
            </a:r>
            <a:r>
              <a:rPr lang="en-GB" spc="150" dirty="0" err="1"/>
              <a:t>SI.No</a:t>
            </a:r>
            <a:r>
              <a:rPr lang="en-GB" spc="15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DEFAULT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714620"/>
            <a:ext cx="200023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4414" y="1571612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/>
              <a:t>It Sets a default value for a column if no value is specified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0034" y="3571876"/>
            <a:ext cx="91440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200" dirty="0"/>
              <a:t>Create table </a:t>
            </a:r>
            <a:r>
              <a:rPr lang="en-GB" b="1" spc="200" dirty="0" err="1"/>
              <a:t>Employee_details</a:t>
            </a:r>
            <a:r>
              <a:rPr lang="en-GB" spc="200" dirty="0"/>
              <a:t>(</a:t>
            </a:r>
            <a:r>
              <a:rPr lang="en-GB" spc="200" dirty="0" err="1"/>
              <a:t>SI.No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Employee_ID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Employee_Name</a:t>
            </a:r>
            <a:r>
              <a:rPr lang="en-GB" spc="200" dirty="0"/>
              <a:t> </a:t>
            </a:r>
            <a:r>
              <a:rPr lang="en-GB" spc="200" dirty="0" err="1"/>
              <a:t>varchar</a:t>
            </a:r>
            <a:r>
              <a:rPr lang="en-GB" spc="200" dirty="0"/>
              <a:t>(40), </a:t>
            </a:r>
            <a:r>
              <a:rPr lang="en-GB" spc="200" dirty="0" err="1"/>
              <a:t>Designation_ID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Dept_No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Date_Of_Join</a:t>
            </a:r>
            <a:r>
              <a:rPr lang="en-GB" spc="200" dirty="0"/>
              <a:t> date, Branch </a:t>
            </a:r>
            <a:r>
              <a:rPr lang="en-GB" spc="200" dirty="0" err="1"/>
              <a:t>varchar</a:t>
            </a:r>
            <a:r>
              <a:rPr lang="en-GB" spc="200" dirty="0"/>
              <a:t>(30) </a:t>
            </a:r>
            <a:r>
              <a:rPr lang="en-GB" b="1" spc="200" dirty="0"/>
              <a:t>Default ‘Chennai’</a:t>
            </a:r>
            <a:r>
              <a:rPr lang="en-GB" spc="200" dirty="0"/>
              <a:t>,</a:t>
            </a:r>
          </a:p>
          <a:p>
            <a:pPr>
              <a:lnSpc>
                <a:spcPct val="200000"/>
              </a:lnSpc>
            </a:pPr>
            <a:r>
              <a:rPr lang="en-GB" spc="200" dirty="0"/>
              <a:t>primary key(</a:t>
            </a:r>
            <a:r>
              <a:rPr lang="en-GB" spc="200" dirty="0" err="1"/>
              <a:t>Employee_ID</a:t>
            </a:r>
            <a:r>
              <a:rPr lang="en-GB" spc="200" dirty="0"/>
              <a:t>));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Primary Key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3143248"/>
            <a:ext cx="200023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0034" y="3857628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200" dirty="0"/>
              <a:t>Create table </a:t>
            </a:r>
            <a:r>
              <a:rPr lang="en-GB" b="1" spc="200" dirty="0" err="1"/>
              <a:t>Employee_details</a:t>
            </a:r>
            <a:r>
              <a:rPr lang="en-GB" spc="200" dirty="0"/>
              <a:t>(</a:t>
            </a:r>
            <a:r>
              <a:rPr lang="en-GB" spc="200" dirty="0" err="1"/>
              <a:t>SI.No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Employee_ID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Employee_Name</a:t>
            </a:r>
            <a:r>
              <a:rPr lang="en-GB" spc="200" dirty="0"/>
              <a:t> </a:t>
            </a:r>
            <a:r>
              <a:rPr lang="en-GB" spc="200" dirty="0" err="1"/>
              <a:t>varchar</a:t>
            </a:r>
            <a:r>
              <a:rPr lang="en-GB" spc="200" dirty="0"/>
              <a:t>(40), </a:t>
            </a:r>
            <a:r>
              <a:rPr lang="en-GB" spc="200" dirty="0" err="1"/>
              <a:t>Designation_ID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Dept_No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Date_Of_Join</a:t>
            </a:r>
            <a:r>
              <a:rPr lang="en-GB" spc="200" dirty="0"/>
              <a:t> date, Branch </a:t>
            </a:r>
            <a:r>
              <a:rPr lang="en-GB" spc="200" dirty="0" err="1"/>
              <a:t>varchar</a:t>
            </a:r>
            <a:r>
              <a:rPr lang="en-GB" spc="200" dirty="0"/>
              <a:t>(30) Default ‘Chennai’,</a:t>
            </a:r>
          </a:p>
          <a:p>
            <a:pPr>
              <a:lnSpc>
                <a:spcPct val="200000"/>
              </a:lnSpc>
            </a:pPr>
            <a:r>
              <a:rPr lang="en-GB" b="1" spc="200" dirty="0"/>
              <a:t>primary key(</a:t>
            </a:r>
            <a:r>
              <a:rPr lang="en-GB" b="1" spc="200" dirty="0" err="1"/>
              <a:t>Employee_ID</a:t>
            </a:r>
            <a:r>
              <a:rPr lang="en-GB" b="1" spc="200" dirty="0"/>
              <a:t>)</a:t>
            </a:r>
            <a:r>
              <a:rPr lang="en-GB" spc="200" dirty="0"/>
              <a:t>);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7224" y="1285860"/>
            <a:ext cx="7572428" cy="1114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/>
              <a:t>       A combination of a </a:t>
            </a:r>
            <a:r>
              <a:rPr lang="en-GB" b="1" spc="150" dirty="0"/>
              <a:t>Not Null</a:t>
            </a:r>
            <a:r>
              <a:rPr lang="en-GB" spc="150" dirty="0"/>
              <a:t> and </a:t>
            </a:r>
            <a:r>
              <a:rPr lang="en-GB" b="1" spc="150" dirty="0"/>
              <a:t>Unique</a:t>
            </a:r>
            <a:r>
              <a:rPr lang="en-GB" spc="150" dirty="0"/>
              <a:t>. Uniquely identifies each row in a table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28662" y="214290"/>
            <a:ext cx="7286676" cy="785818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CONTENTS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642910" y="1785926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301312" y="635389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763553" y="1675520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42976" y="1142984"/>
            <a:ext cx="300915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SQL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SQL Servers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DBMS &amp; RDBMS system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Databases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Data Types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Tables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Constraints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Alter and Update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General Functions</a:t>
            </a:r>
          </a:p>
          <a:p>
            <a:pPr>
              <a:lnSpc>
                <a:spcPct val="200000"/>
              </a:lnSpc>
              <a:buClr>
                <a:srgbClr val="000000"/>
              </a:buClr>
              <a:buSzPct val="100000"/>
              <a:buFont typeface="Wingdings" pitchFamily="2" charset="2"/>
              <a:buChar char="Ø"/>
            </a:pPr>
            <a:r>
              <a:rPr lang="en-GB" dirty="0"/>
              <a:t> Calculate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Foreign Key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714620"/>
            <a:ext cx="200023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7158" y="3500438"/>
            <a:ext cx="8143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200" dirty="0"/>
              <a:t>Create table </a:t>
            </a:r>
            <a:r>
              <a:rPr lang="en-GB" b="1" spc="200" dirty="0" err="1"/>
              <a:t>Employee_details</a:t>
            </a:r>
            <a:r>
              <a:rPr lang="en-GB" spc="200" dirty="0"/>
              <a:t>(</a:t>
            </a:r>
            <a:r>
              <a:rPr lang="en-GB" spc="200" dirty="0" err="1"/>
              <a:t>SI.No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Employee_ID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Employee_Name</a:t>
            </a:r>
            <a:r>
              <a:rPr lang="en-GB" spc="200" dirty="0"/>
              <a:t> </a:t>
            </a:r>
            <a:r>
              <a:rPr lang="en-GB" spc="200" dirty="0" err="1"/>
              <a:t>varchar</a:t>
            </a:r>
            <a:r>
              <a:rPr lang="en-GB" spc="200" dirty="0"/>
              <a:t>(40), </a:t>
            </a:r>
            <a:r>
              <a:rPr lang="en-GB" spc="200" dirty="0" err="1"/>
              <a:t>Designation_ID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Dept_No</a:t>
            </a:r>
            <a:r>
              <a:rPr lang="en-GB" spc="200" dirty="0"/>
              <a:t> </a:t>
            </a:r>
            <a:r>
              <a:rPr lang="en-GB" spc="200" dirty="0" err="1"/>
              <a:t>int</a:t>
            </a:r>
            <a:r>
              <a:rPr lang="en-GB" spc="200" dirty="0"/>
              <a:t>, </a:t>
            </a:r>
            <a:r>
              <a:rPr lang="en-GB" spc="200" dirty="0" err="1"/>
              <a:t>Date_Of_Join</a:t>
            </a:r>
            <a:r>
              <a:rPr lang="en-GB" spc="200" dirty="0"/>
              <a:t> date, Branch </a:t>
            </a:r>
            <a:r>
              <a:rPr lang="en-GB" spc="200" dirty="0" err="1"/>
              <a:t>varchar</a:t>
            </a:r>
            <a:r>
              <a:rPr lang="en-GB" spc="200" dirty="0"/>
              <a:t>(30) Default ‘Chennai’,</a:t>
            </a:r>
          </a:p>
          <a:p>
            <a:pPr>
              <a:lnSpc>
                <a:spcPct val="200000"/>
              </a:lnSpc>
            </a:pPr>
            <a:r>
              <a:rPr lang="en-GB" spc="200" dirty="0"/>
              <a:t>primary key(</a:t>
            </a:r>
            <a:r>
              <a:rPr lang="en-GB" spc="200" dirty="0" err="1"/>
              <a:t>Employee_ID</a:t>
            </a:r>
            <a:r>
              <a:rPr lang="en-GB" spc="200" dirty="0"/>
              <a:t>), </a:t>
            </a:r>
            <a:r>
              <a:rPr lang="en-GB" b="1" spc="200" dirty="0"/>
              <a:t>Foreign Key(</a:t>
            </a:r>
            <a:r>
              <a:rPr lang="en-GB" b="1" spc="200" dirty="0" err="1"/>
              <a:t>Dept_no</a:t>
            </a:r>
            <a:r>
              <a:rPr lang="en-GB" b="1" spc="200" dirty="0"/>
              <a:t>) references</a:t>
            </a:r>
          </a:p>
          <a:p>
            <a:pPr>
              <a:lnSpc>
                <a:spcPct val="200000"/>
              </a:lnSpc>
            </a:pPr>
            <a:r>
              <a:rPr lang="en-GB" b="1" spc="200" dirty="0" err="1"/>
              <a:t>Dept_details</a:t>
            </a:r>
            <a:r>
              <a:rPr lang="en-GB" b="1" spc="200" dirty="0"/>
              <a:t>(</a:t>
            </a:r>
            <a:r>
              <a:rPr lang="en-GB" b="1" spc="200" dirty="0" err="1"/>
              <a:t>Dept_no</a:t>
            </a:r>
            <a:r>
              <a:rPr lang="en-GB" b="1" spc="200" dirty="0"/>
              <a:t>)</a:t>
            </a:r>
            <a:r>
              <a:rPr lang="en-GB" spc="200" dirty="0"/>
              <a:t>);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357298"/>
            <a:ext cx="8929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         A </a:t>
            </a:r>
            <a:r>
              <a:rPr lang="en-GB" b="1" spc="150" dirty="0"/>
              <a:t>Foreign Key</a:t>
            </a:r>
            <a:r>
              <a:rPr lang="en-GB" spc="150" dirty="0"/>
              <a:t> is a field in one table, that refers to the 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        Primary Key</a:t>
            </a:r>
            <a:r>
              <a:rPr lang="en-GB" spc="150" dirty="0"/>
              <a:t> in another table.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Alter and Update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357298"/>
            <a:ext cx="2285984" cy="50006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150" dirty="0">
                <a:solidFill>
                  <a:schemeClr val="tx1"/>
                </a:solidFill>
              </a:rPr>
              <a:t>ALTER</a:t>
            </a:r>
            <a:endParaRPr lang="en-GB" sz="1400" b="1" spc="1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2071678"/>
            <a:ext cx="7614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     The </a:t>
            </a:r>
            <a:r>
              <a:rPr lang="en-GB" b="1" spc="150" dirty="0"/>
              <a:t>Alter</a:t>
            </a:r>
            <a:r>
              <a:rPr lang="en-GB" spc="150" dirty="0"/>
              <a:t> Table statement is used to add, delete or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Modify columns in an existing table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3108" y="3286124"/>
            <a:ext cx="274305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Single Add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Multiple Add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Rename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Modify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Drop Column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Add Primary Key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Drop Primary Key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Single Add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5852" y="1214422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50" dirty="0"/>
              <a:t>We can </a:t>
            </a:r>
            <a:r>
              <a:rPr lang="en-GB" b="1" spc="150" dirty="0"/>
              <a:t>add a column</a:t>
            </a:r>
            <a:r>
              <a:rPr lang="en-GB" spc="150" dirty="0"/>
              <a:t> in the created table by using </a:t>
            </a:r>
            <a:r>
              <a:rPr lang="en-GB" b="1" spc="150" dirty="0"/>
              <a:t>alter</a:t>
            </a:r>
            <a:r>
              <a:rPr lang="en-GB" spc="15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224" y="2857496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50" dirty="0"/>
              <a:t>Alter table </a:t>
            </a:r>
            <a:r>
              <a:rPr lang="en-GB" spc="150" dirty="0" err="1"/>
              <a:t>employee_details</a:t>
            </a:r>
            <a:r>
              <a:rPr lang="en-GB" spc="150" dirty="0"/>
              <a:t> </a:t>
            </a:r>
            <a:r>
              <a:rPr lang="en-GB" b="1" spc="150" dirty="0"/>
              <a:t>add</a:t>
            </a:r>
            <a:r>
              <a:rPr lang="en-GB" spc="150" dirty="0"/>
              <a:t> Gender </a:t>
            </a:r>
            <a:r>
              <a:rPr lang="en-GB" spc="150" dirty="0" err="1"/>
              <a:t>varchar</a:t>
            </a:r>
            <a:r>
              <a:rPr lang="en-GB" spc="150" dirty="0"/>
              <a:t>(15);</a:t>
            </a:r>
          </a:p>
        </p:txBody>
      </p:sp>
      <p:pic>
        <p:nvPicPr>
          <p:cNvPr id="1026" name="Picture 2" descr="C:\Users\user\Pictures\Screen recorder\Alter-Single ad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929066"/>
            <a:ext cx="5711838" cy="2083717"/>
          </a:xfrm>
          <a:prstGeom prst="rect">
            <a:avLst/>
          </a:prstGeom>
          <a:noFill/>
          <a:effectLst>
            <a:outerShdw blurRad="317500" dir="5400000" algn="ctr" rotWithShape="0">
              <a:schemeClr val="tx1"/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Multiple Add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786" y="928670"/>
            <a:ext cx="8358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We can </a:t>
            </a:r>
            <a:r>
              <a:rPr lang="en-GB" b="1" spc="150" dirty="0"/>
              <a:t>add multiple column</a:t>
            </a:r>
            <a:r>
              <a:rPr lang="en-GB" spc="150" dirty="0"/>
              <a:t> in the created table by using </a:t>
            </a:r>
            <a:r>
              <a:rPr lang="en-GB" b="1" spc="150" dirty="0"/>
              <a:t>alter </a:t>
            </a:r>
            <a:r>
              <a:rPr lang="en-GB" spc="150" dirty="0"/>
              <a:t>at the same time.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596" y="2643182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/>
              <a:t>Alter table </a:t>
            </a:r>
            <a:r>
              <a:rPr lang="en-GB" spc="150" dirty="0" err="1"/>
              <a:t>employee_details</a:t>
            </a:r>
            <a:r>
              <a:rPr lang="en-GB" spc="150" dirty="0"/>
              <a:t> </a:t>
            </a:r>
            <a:r>
              <a:rPr lang="en-GB" b="1" spc="150" dirty="0"/>
              <a:t>add</a:t>
            </a:r>
            <a:r>
              <a:rPr lang="en-GB" spc="150" dirty="0"/>
              <a:t> </a:t>
            </a:r>
            <a:r>
              <a:rPr lang="en-GB" b="1" spc="150" dirty="0"/>
              <a:t>Gender </a:t>
            </a:r>
            <a:r>
              <a:rPr lang="en-GB" b="1" spc="150" dirty="0" err="1"/>
              <a:t>varchar</a:t>
            </a:r>
            <a:r>
              <a:rPr lang="en-GB" b="1" spc="150" dirty="0"/>
              <a:t>(15)</a:t>
            </a:r>
            <a:r>
              <a:rPr lang="en-GB" spc="150" dirty="0"/>
              <a:t>,</a:t>
            </a:r>
          </a:p>
          <a:p>
            <a:r>
              <a:rPr lang="en-GB" b="1" spc="150" dirty="0"/>
              <a:t>add Age </a:t>
            </a:r>
            <a:r>
              <a:rPr lang="en-GB" b="1" spc="150" dirty="0" err="1"/>
              <a:t>int</a:t>
            </a:r>
            <a:r>
              <a:rPr lang="en-GB" spc="150" dirty="0"/>
              <a:t>;</a:t>
            </a:r>
          </a:p>
        </p:txBody>
      </p:sp>
      <p:pic>
        <p:nvPicPr>
          <p:cNvPr id="2051" name="Picture 3" descr="C:\Users\user\Pictures\Screen recorder\Alter-Multiple ad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714752"/>
            <a:ext cx="5786478" cy="253705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Rename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214554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14414" y="1285860"/>
            <a:ext cx="83582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We can </a:t>
            </a:r>
            <a:r>
              <a:rPr lang="en-GB" b="1" spc="150" dirty="0"/>
              <a:t>Rename</a:t>
            </a:r>
            <a:r>
              <a:rPr lang="en-GB" spc="150" dirty="0"/>
              <a:t> to the table using </a:t>
            </a:r>
            <a:r>
              <a:rPr lang="en-GB" b="1" spc="150" dirty="0"/>
              <a:t>Alter</a:t>
            </a:r>
            <a:r>
              <a:rPr lang="en-GB" spc="150" dirty="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7224" y="3214686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/>
              <a:t>Alter table </a:t>
            </a:r>
            <a:r>
              <a:rPr lang="en-GB" spc="150" dirty="0" err="1"/>
              <a:t>employee_details</a:t>
            </a:r>
            <a:r>
              <a:rPr lang="en-GB" spc="150" dirty="0"/>
              <a:t> </a:t>
            </a:r>
            <a:r>
              <a:rPr lang="en-GB" b="1" spc="150" dirty="0"/>
              <a:t>Rename</a:t>
            </a:r>
            <a:r>
              <a:rPr lang="en-GB" spc="150" dirty="0"/>
              <a:t> to </a:t>
            </a:r>
            <a:r>
              <a:rPr lang="en-GB" spc="150" dirty="0" err="1"/>
              <a:t>employee_det</a:t>
            </a:r>
            <a:r>
              <a:rPr lang="en-GB" spc="150" dirty="0"/>
              <a:t>; </a:t>
            </a:r>
          </a:p>
        </p:txBody>
      </p:sp>
      <p:pic>
        <p:nvPicPr>
          <p:cNvPr id="3074" name="Picture 2" descr="C:\Users\user\Pictures\Screen recorder\Alter-renam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071942"/>
            <a:ext cx="6504002" cy="235221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Modify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786" y="928670"/>
            <a:ext cx="835821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We can </a:t>
            </a:r>
            <a:r>
              <a:rPr lang="en-GB" b="1" spc="150" dirty="0"/>
              <a:t>Modify</a:t>
            </a:r>
            <a:r>
              <a:rPr lang="en-GB" spc="150" dirty="0"/>
              <a:t> the created table by using </a:t>
            </a:r>
            <a:r>
              <a:rPr lang="en-GB" b="1" spc="150" dirty="0"/>
              <a:t>alter</a:t>
            </a:r>
            <a:r>
              <a:rPr lang="en-GB" spc="150" dirty="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0034" y="3071810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/>
              <a:t>Alter table </a:t>
            </a:r>
            <a:r>
              <a:rPr lang="en-GB" spc="150" dirty="0" err="1"/>
              <a:t>employee_details</a:t>
            </a:r>
            <a:r>
              <a:rPr lang="en-GB" spc="150" dirty="0"/>
              <a:t> </a:t>
            </a:r>
            <a:r>
              <a:rPr lang="en-GB" b="1" spc="150" dirty="0"/>
              <a:t>Modify </a:t>
            </a:r>
            <a:r>
              <a:rPr lang="en-GB" spc="150" dirty="0" err="1"/>
              <a:t>Employee_ID</a:t>
            </a:r>
            <a:r>
              <a:rPr lang="en-GB" spc="150" dirty="0"/>
              <a:t> </a:t>
            </a:r>
            <a:r>
              <a:rPr lang="en-GB" spc="150" dirty="0" err="1"/>
              <a:t>varchar</a:t>
            </a:r>
            <a:r>
              <a:rPr lang="en-GB" spc="150" dirty="0"/>
              <a:t>(20);</a:t>
            </a:r>
          </a:p>
        </p:txBody>
      </p:sp>
      <p:pic>
        <p:nvPicPr>
          <p:cNvPr id="4099" name="Picture 3" descr="C:\Users\user\Pictures\Screen recorder\Alter-modif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000504"/>
            <a:ext cx="5677606" cy="2141553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Drop Column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472" y="1142984"/>
            <a:ext cx="835821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We can </a:t>
            </a:r>
            <a:r>
              <a:rPr lang="en-GB" b="1" spc="150" dirty="0"/>
              <a:t>Drop </a:t>
            </a:r>
            <a:r>
              <a:rPr lang="en-GB" spc="150" dirty="0"/>
              <a:t>a column from the created table by using </a:t>
            </a:r>
            <a:r>
              <a:rPr lang="en-GB" b="1" spc="150" dirty="0"/>
              <a:t>alter</a:t>
            </a:r>
            <a:r>
              <a:rPr lang="en-GB" spc="150" dirty="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0034" y="3071810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/>
              <a:t>Alter table </a:t>
            </a:r>
            <a:r>
              <a:rPr lang="en-GB" spc="150" dirty="0" err="1"/>
              <a:t>employee_details</a:t>
            </a:r>
            <a:r>
              <a:rPr lang="en-GB" spc="150" dirty="0"/>
              <a:t> </a:t>
            </a:r>
            <a:r>
              <a:rPr lang="en-GB" b="1" spc="150" dirty="0"/>
              <a:t>Drop </a:t>
            </a:r>
            <a:r>
              <a:rPr lang="en-GB" spc="150" dirty="0"/>
              <a:t>Gender;</a:t>
            </a:r>
          </a:p>
        </p:txBody>
      </p:sp>
      <p:pic>
        <p:nvPicPr>
          <p:cNvPr id="5122" name="Picture 2" descr="C:\Users\user\Pictures\Screen recorder\Alter-dro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857628"/>
            <a:ext cx="5938854" cy="2138503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Add Primary Key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786" y="928670"/>
            <a:ext cx="8358214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We can Add Primary Key in the created table by using </a:t>
            </a:r>
            <a:r>
              <a:rPr lang="en-GB" b="1" spc="150" dirty="0"/>
              <a:t>alter</a:t>
            </a:r>
            <a:r>
              <a:rPr lang="en-GB" spc="150" dirty="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0034" y="2928934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/>
              <a:t>Alter table </a:t>
            </a:r>
            <a:r>
              <a:rPr lang="en-GB" spc="150" dirty="0" err="1"/>
              <a:t>employee_details</a:t>
            </a:r>
            <a:r>
              <a:rPr lang="en-GB" spc="150" dirty="0"/>
              <a:t> </a:t>
            </a:r>
            <a:r>
              <a:rPr lang="en-GB" b="1" spc="150" dirty="0"/>
              <a:t>Add Primary key(</a:t>
            </a:r>
            <a:r>
              <a:rPr lang="en-GB" b="1" spc="150" dirty="0" err="1"/>
              <a:t>Employee_ID</a:t>
            </a:r>
            <a:r>
              <a:rPr lang="en-GB" b="1" spc="150" dirty="0"/>
              <a:t>)</a:t>
            </a:r>
            <a:r>
              <a:rPr lang="en-GB" spc="150" dirty="0"/>
              <a:t>;</a:t>
            </a:r>
          </a:p>
        </p:txBody>
      </p:sp>
      <p:pic>
        <p:nvPicPr>
          <p:cNvPr id="6146" name="Picture 2" descr="C:\Users\user\Pictures\Screen recorder\Alter-add pri ke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3786190"/>
            <a:ext cx="6550496" cy="2390793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Drop Primary Key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0" y="2000240"/>
            <a:ext cx="142872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786" y="1071546"/>
            <a:ext cx="83582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We can Drop Primary Key from the created table by using </a:t>
            </a:r>
            <a:r>
              <a:rPr lang="en-GB" b="1" spc="150" dirty="0"/>
              <a:t>alter</a:t>
            </a:r>
            <a:r>
              <a:rPr lang="en-GB" spc="150" dirty="0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0034" y="3071810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150" dirty="0"/>
              <a:t>Alter table </a:t>
            </a:r>
            <a:r>
              <a:rPr lang="en-GB" spc="150" dirty="0" err="1"/>
              <a:t>employee_details</a:t>
            </a:r>
            <a:r>
              <a:rPr lang="en-GB" spc="150" dirty="0"/>
              <a:t> </a:t>
            </a:r>
            <a:r>
              <a:rPr lang="en-GB" b="1" spc="150" dirty="0"/>
              <a:t>Drop primary key</a:t>
            </a:r>
            <a:r>
              <a:rPr lang="en-GB" spc="150" dirty="0"/>
              <a:t>;</a:t>
            </a:r>
          </a:p>
        </p:txBody>
      </p:sp>
      <p:pic>
        <p:nvPicPr>
          <p:cNvPr id="7170" name="Picture 2" descr="C:\Users\user\Pictures\Screen recorder\Alter-Drop pri ke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857628"/>
            <a:ext cx="6932617" cy="247175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UPDATE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2976" y="1285860"/>
            <a:ext cx="693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50" dirty="0"/>
              <a:t>We can </a:t>
            </a:r>
            <a:r>
              <a:rPr lang="en-GB" b="1" spc="150" dirty="0"/>
              <a:t>Update</a:t>
            </a:r>
            <a:r>
              <a:rPr lang="en-GB" spc="150" dirty="0"/>
              <a:t> the table data by using Update keyword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204" y="3000372"/>
            <a:ext cx="89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Update</a:t>
            </a:r>
            <a:r>
              <a:rPr lang="en-GB" spc="150" dirty="0"/>
              <a:t> </a:t>
            </a:r>
            <a:r>
              <a:rPr lang="en-GB" spc="150" dirty="0" err="1"/>
              <a:t>employee_details</a:t>
            </a:r>
            <a:r>
              <a:rPr lang="en-GB" spc="150" dirty="0"/>
              <a:t> </a:t>
            </a:r>
            <a:r>
              <a:rPr lang="en-GB" b="1" spc="150" dirty="0"/>
              <a:t>set</a:t>
            </a:r>
            <a:r>
              <a:rPr lang="en-GB" spc="150" dirty="0"/>
              <a:t> gender='Male' where </a:t>
            </a:r>
            <a:r>
              <a:rPr lang="en-GB" spc="150" dirty="0" err="1"/>
              <a:t>employee_id</a:t>
            </a:r>
            <a:r>
              <a:rPr lang="en-GB" spc="150" dirty="0"/>
              <a:t>=17002;</a:t>
            </a:r>
          </a:p>
        </p:txBody>
      </p:sp>
      <p:pic>
        <p:nvPicPr>
          <p:cNvPr id="8194" name="Picture 2" descr="C:\Users\user\Pictures\Screen recorder\upd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286256"/>
            <a:ext cx="6411045" cy="157005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500166" y="928670"/>
            <a:ext cx="2748381" cy="4992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String </a:t>
            </a:r>
            <a:r>
              <a:rPr lang="en-GB" dirty="0" err="1"/>
              <a:t>Funtions</a:t>
            </a:r>
            <a:r>
              <a:rPr lang="en-GB" dirty="0"/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Date Functions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Logical Functions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RDBMS System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Join Queries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Case Statements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Procedures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Variables in Procedure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 Triggers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General Functions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28596" y="1428736"/>
            <a:ext cx="4142481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Where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AND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IN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NOT IN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“&gt;” (Greater than)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“&lt;“ (Lesser than)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“&gt;=“ (Greater than or equal to)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“&lt;=“ (Lesser than or equal to)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“&lt;&gt;” (Not equal to)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“!” (Not)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3504" y="1357298"/>
            <a:ext cx="3415359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COUNT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DISTINCT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COUNT WITH DISTINCT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ORDER BY ASC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ORDER BY DESC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GROUP BY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LIMIT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DESC LIMIT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LIKE (_%)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NOT LIKE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BETWEEN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WHERE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3116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224" y="1000108"/>
            <a:ext cx="794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      The Where clause is used to filter records. It is used 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To extract only those records that </a:t>
            </a:r>
            <a:r>
              <a:rPr lang="en-GB" spc="150" dirty="0" err="1"/>
              <a:t>fulfill</a:t>
            </a:r>
            <a:r>
              <a:rPr lang="en-GB" spc="150" dirty="0"/>
              <a:t> a specified condition.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7356" y="2143116"/>
            <a:ext cx="66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=50;</a:t>
            </a:r>
          </a:p>
        </p:txBody>
      </p:sp>
      <p:pic>
        <p:nvPicPr>
          <p:cNvPr id="2050" name="Picture 2" descr="C:\Users\user\Pictures\Screen recorder\Whe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357562"/>
            <a:ext cx="7251752" cy="296864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142844" y="2000240"/>
            <a:ext cx="1500198" cy="4286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573" y="1000108"/>
            <a:ext cx="900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     The OR operator are used to filter records based on more than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One condition and it displays a record if any of the conditions is TRUE.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7158" y="271462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=50 or </a:t>
            </a:r>
            <a:r>
              <a:rPr lang="en-GB" b="1" spc="150" dirty="0" err="1"/>
              <a:t>dept_no</a:t>
            </a:r>
            <a:r>
              <a:rPr lang="en-GB" b="1" spc="150" dirty="0"/>
              <a:t>=60;</a:t>
            </a:r>
          </a:p>
        </p:txBody>
      </p:sp>
      <p:pic>
        <p:nvPicPr>
          <p:cNvPr id="3074" name="Picture 2" descr="C:\Users\user\Pictures\Screen recorder\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786190"/>
            <a:ext cx="7657653" cy="278608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AND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3116"/>
            <a:ext cx="135732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8596" y="928670"/>
            <a:ext cx="9072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The OR operator are used to filter records based on more than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One condition and it displays a record if all the conditions are TRUE.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1604" y="2643182"/>
            <a:ext cx="698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20" dirty="0"/>
              <a:t>select * from </a:t>
            </a:r>
            <a:r>
              <a:rPr lang="en-GB" b="1" spc="120" dirty="0" err="1"/>
              <a:t>employee_details</a:t>
            </a:r>
            <a:r>
              <a:rPr lang="en-GB" b="1" spc="120" dirty="0"/>
              <a:t> where </a:t>
            </a:r>
            <a:r>
              <a:rPr lang="en-GB" b="1" spc="120" dirty="0" err="1"/>
              <a:t>dept_no</a:t>
            </a:r>
            <a:r>
              <a:rPr lang="en-GB" b="1" spc="120" dirty="0"/>
              <a:t>=50 and </a:t>
            </a:r>
          </a:p>
          <a:p>
            <a:r>
              <a:rPr lang="en-GB" b="1" spc="120" dirty="0" err="1"/>
              <a:t>date_of_join</a:t>
            </a:r>
            <a:r>
              <a:rPr lang="en-GB" b="1" spc="120" dirty="0"/>
              <a:t>&lt;'2022-06-01';</a:t>
            </a:r>
          </a:p>
        </p:txBody>
      </p:sp>
      <p:pic>
        <p:nvPicPr>
          <p:cNvPr id="4098" name="Picture 2" descr="C:\Users\user\Pictures\Screen recorder\A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071942"/>
            <a:ext cx="7267361" cy="219710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WHERE, AND </a:t>
            </a:r>
            <a:r>
              <a:rPr lang="en-GB" sz="2400" b="1" dirty="0" err="1">
                <a:solidFill>
                  <a:schemeClr val="bg1"/>
                </a:solidFill>
              </a:rPr>
              <a:t>and</a:t>
            </a:r>
            <a:r>
              <a:rPr lang="en-GB" sz="2400" b="1" dirty="0">
                <a:solidFill>
                  <a:schemeClr val="bg1"/>
                </a:solidFill>
              </a:rPr>
              <a:t> OR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857364"/>
            <a:ext cx="171451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0166" y="2571744"/>
            <a:ext cx="718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</a:p>
          <a:p>
            <a:r>
              <a:rPr lang="en-GB" b="1" spc="150" dirty="0"/>
              <a:t>(</a:t>
            </a:r>
            <a:r>
              <a:rPr lang="en-GB" b="1" spc="150" dirty="0" err="1"/>
              <a:t>dept_no</a:t>
            </a:r>
            <a:r>
              <a:rPr lang="en-GB" b="1" spc="150" dirty="0"/>
              <a:t>=50 or </a:t>
            </a:r>
            <a:r>
              <a:rPr lang="en-GB" b="1" spc="150" dirty="0" err="1"/>
              <a:t>dept_no</a:t>
            </a:r>
            <a:r>
              <a:rPr lang="en-GB" b="1" spc="150" dirty="0"/>
              <a:t>=60) and </a:t>
            </a:r>
            <a:r>
              <a:rPr lang="en-GB" b="1" spc="150" dirty="0" err="1"/>
              <a:t>Employee_id</a:t>
            </a:r>
            <a:r>
              <a:rPr lang="en-GB" b="1" spc="150" dirty="0"/>
              <a:t>&lt;=17005;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0166" y="1214422"/>
            <a:ext cx="673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50" dirty="0"/>
              <a:t>Combination of Where, AND </a:t>
            </a:r>
            <a:r>
              <a:rPr lang="en-GB" spc="150" dirty="0" err="1"/>
              <a:t>and</a:t>
            </a:r>
            <a:r>
              <a:rPr lang="en-GB" spc="150" dirty="0"/>
              <a:t> OR at the same time.</a:t>
            </a:r>
          </a:p>
        </p:txBody>
      </p:sp>
      <p:pic>
        <p:nvPicPr>
          <p:cNvPr id="5122" name="Picture 2" descr="C:\Users\user\Pictures\Screen recorder\Where or a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143380"/>
            <a:ext cx="6648466" cy="209248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0019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1142984"/>
            <a:ext cx="822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The IN operator allows to specify multiple values in a WHERE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Clause. It is a shorthand for multiple OR conditions.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1538" y="2928934"/>
            <a:ext cx="7552067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 in (50, 60);</a:t>
            </a:r>
          </a:p>
        </p:txBody>
      </p:sp>
      <p:pic>
        <p:nvPicPr>
          <p:cNvPr id="6146" name="Picture 2" descr="C:\Users\user\Pictures\Screen recorder\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000504"/>
            <a:ext cx="6640034" cy="231828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NOT 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000240"/>
            <a:ext cx="150016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43042" y="1214422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50" dirty="0"/>
              <a:t>The </a:t>
            </a:r>
            <a:r>
              <a:rPr lang="en-GB" b="1" spc="150" dirty="0"/>
              <a:t>NOT IN </a:t>
            </a:r>
            <a:r>
              <a:rPr lang="en-GB" spc="150" dirty="0"/>
              <a:t>provides the output as Contradiction of </a:t>
            </a:r>
            <a:r>
              <a:rPr lang="en-GB" b="1" spc="150" dirty="0"/>
              <a:t>IN.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2786058"/>
            <a:ext cx="805220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 not in (50, 60);</a:t>
            </a:r>
          </a:p>
        </p:txBody>
      </p:sp>
      <p:pic>
        <p:nvPicPr>
          <p:cNvPr id="7170" name="Picture 2" descr="C:\Users\user\Pictures\Screen recorder\Not 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857628"/>
            <a:ext cx="6602797" cy="235599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“&gt;” - Greater than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348" y="1071546"/>
            <a:ext cx="7618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         </a:t>
            </a:r>
            <a:r>
              <a:rPr lang="en-GB" spc="150" dirty="0"/>
              <a:t>The “</a:t>
            </a:r>
            <a:r>
              <a:rPr lang="en-GB" b="1" spc="150" dirty="0"/>
              <a:t>&gt;</a:t>
            </a:r>
            <a:r>
              <a:rPr lang="en-GB" spc="150" dirty="0"/>
              <a:t>” Greater than operator displays the output which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Satisfies </a:t>
            </a:r>
            <a:r>
              <a:rPr lang="en-GB" b="1" spc="150" dirty="0"/>
              <a:t>strictly greater than </a:t>
            </a:r>
            <a:r>
              <a:rPr lang="en-GB" spc="150" dirty="0"/>
              <a:t>the specified condition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3143248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&gt;70;</a:t>
            </a:r>
          </a:p>
        </p:txBody>
      </p:sp>
      <p:pic>
        <p:nvPicPr>
          <p:cNvPr id="8195" name="Picture 3" descr="C:\Users\user\Pictures\Screen recorder\Greater tha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071942"/>
            <a:ext cx="6572296" cy="235890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“&lt;” - Lesser than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348" y="1071546"/>
            <a:ext cx="7509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         </a:t>
            </a:r>
            <a:r>
              <a:rPr lang="en-GB" spc="150" dirty="0"/>
              <a:t>The “</a:t>
            </a:r>
            <a:r>
              <a:rPr lang="en-GB" b="1" spc="150" dirty="0"/>
              <a:t>&lt;</a:t>
            </a:r>
            <a:r>
              <a:rPr lang="en-GB" spc="150" dirty="0"/>
              <a:t>” Lesser than operator displays the output which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Satisfies </a:t>
            </a:r>
            <a:r>
              <a:rPr lang="en-GB" b="1" spc="150" dirty="0"/>
              <a:t>strictly lesser than </a:t>
            </a:r>
            <a:r>
              <a:rPr lang="en-GB" spc="150" dirty="0"/>
              <a:t>the specified condition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1538" y="3143248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&lt;60;</a:t>
            </a:r>
          </a:p>
        </p:txBody>
      </p:sp>
      <p:pic>
        <p:nvPicPr>
          <p:cNvPr id="9218" name="Picture 2" descr="C:\Users\user\Pictures\Screen recorder\Lesser tha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071942"/>
            <a:ext cx="6143668" cy="2418983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5429288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“&gt;=” - Greater than or equal to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348" y="1071546"/>
            <a:ext cx="8073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         </a:t>
            </a:r>
            <a:r>
              <a:rPr lang="en-GB" spc="150" dirty="0"/>
              <a:t>The “</a:t>
            </a:r>
            <a:r>
              <a:rPr lang="en-GB" b="1" spc="150" dirty="0"/>
              <a:t>&gt;=</a:t>
            </a:r>
            <a:r>
              <a:rPr lang="en-GB" spc="150" dirty="0"/>
              <a:t>” Greater than or equal operator displays the output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which Satisfies</a:t>
            </a:r>
            <a:r>
              <a:rPr lang="en-GB" b="1" spc="150" dirty="0"/>
              <a:t> greater than or equal to </a:t>
            </a:r>
            <a:r>
              <a:rPr lang="en-GB" spc="150" dirty="0"/>
              <a:t>the specified condition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3214686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&gt;=70;</a:t>
            </a:r>
          </a:p>
        </p:txBody>
      </p:sp>
      <p:pic>
        <p:nvPicPr>
          <p:cNvPr id="10242" name="Picture 2" descr="C:\Users\user\Pictures\Screen recorder\Greater than or equal t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286256"/>
            <a:ext cx="5929354" cy="224575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SQL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57158" y="1357298"/>
            <a:ext cx="88729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GB" dirty="0"/>
              <a:t>   </a:t>
            </a:r>
            <a:r>
              <a:rPr lang="en-GB" b="1" spc="150" dirty="0"/>
              <a:t>SQL</a:t>
            </a:r>
            <a:r>
              <a:rPr lang="en-GB" spc="150" dirty="0"/>
              <a:t> stands for  </a:t>
            </a:r>
            <a:r>
              <a:rPr lang="en-GB" b="1" spc="150" dirty="0"/>
              <a:t>S</a:t>
            </a:r>
            <a:r>
              <a:rPr lang="en-GB" spc="150" dirty="0"/>
              <a:t>tructured </a:t>
            </a:r>
            <a:r>
              <a:rPr lang="en-GB" b="1" spc="150" dirty="0"/>
              <a:t>Q</a:t>
            </a:r>
            <a:r>
              <a:rPr lang="en-GB" spc="150" dirty="0"/>
              <a:t>uery </a:t>
            </a:r>
            <a:r>
              <a:rPr lang="en-GB" b="1" spc="150" dirty="0"/>
              <a:t>L</a:t>
            </a:r>
            <a:r>
              <a:rPr lang="en-GB" spc="150" dirty="0"/>
              <a:t>anguage is a programming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pc="150" dirty="0"/>
              <a:t>     Language for storing, manipulating and retrieving data in databases.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7158" y="2357430"/>
            <a:ext cx="865813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 </a:t>
            </a:r>
            <a:r>
              <a:rPr lang="en-GB" b="1" spc="150" dirty="0"/>
              <a:t>SQL</a:t>
            </a:r>
            <a:r>
              <a:rPr lang="en-GB" spc="150" dirty="0"/>
              <a:t> was invented in the 1970s based on the relational data model.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It Was initially known as the Structured English Query Language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(</a:t>
            </a:r>
            <a:r>
              <a:rPr lang="en-GB" b="1" spc="150" dirty="0"/>
              <a:t>SEQUEL</a:t>
            </a:r>
            <a:r>
              <a:rPr lang="en-GB" spc="15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58" y="3786190"/>
            <a:ext cx="84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   </a:t>
            </a:r>
            <a:r>
              <a:rPr lang="en-GB" spc="150" dirty="0"/>
              <a:t>SQL can do,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71538" y="4143380"/>
            <a:ext cx="6375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/>
              <a:t> </a:t>
            </a:r>
            <a:r>
              <a:rPr lang="en-GB" b="1" spc="150" dirty="0"/>
              <a:t>Execute</a:t>
            </a:r>
            <a:r>
              <a:rPr lang="en-GB" spc="150" dirty="0"/>
              <a:t> queries against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pc="150" dirty="0"/>
              <a:t> </a:t>
            </a:r>
            <a:r>
              <a:rPr lang="en-GB" b="1" spc="150" dirty="0" err="1"/>
              <a:t>Retrive</a:t>
            </a:r>
            <a:r>
              <a:rPr lang="en-GB" b="1" spc="150" dirty="0"/>
              <a:t> data </a:t>
            </a:r>
            <a:r>
              <a:rPr lang="en-GB" spc="150" dirty="0"/>
              <a:t>from a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pc="150" dirty="0"/>
              <a:t> </a:t>
            </a:r>
            <a:r>
              <a:rPr lang="en-GB" b="1" spc="150" dirty="0"/>
              <a:t>Create</a:t>
            </a:r>
            <a:r>
              <a:rPr lang="en-GB" spc="150" dirty="0"/>
              <a:t> new databases and tables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pc="150" dirty="0"/>
              <a:t> </a:t>
            </a:r>
            <a:r>
              <a:rPr lang="en-GB" b="1" spc="150" dirty="0"/>
              <a:t>Insert, Update and Delete</a:t>
            </a:r>
            <a:r>
              <a:rPr lang="en-GB" spc="150" dirty="0"/>
              <a:t> records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pc="150" dirty="0"/>
              <a:t> Create </a:t>
            </a:r>
            <a:r>
              <a:rPr lang="en-GB" b="1" spc="150" dirty="0"/>
              <a:t>stored procedures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spc="150" dirty="0"/>
              <a:t> </a:t>
            </a:r>
            <a:r>
              <a:rPr lang="en-GB" b="1" spc="150" dirty="0"/>
              <a:t>Set permissions</a:t>
            </a:r>
            <a:r>
              <a:rPr lang="en-GB" spc="150" dirty="0"/>
              <a:t> on tables, procedures and views </a:t>
            </a:r>
            <a:endParaRPr lang="en-GB" dirty="0"/>
          </a:p>
          <a:p>
            <a:pPr>
              <a:buFont typeface="Wingdings" pitchFamily="2" charset="2"/>
              <a:buChar char="§"/>
            </a:pP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5429288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“&lt;=” - Lesser than or equal to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348" y="1071546"/>
            <a:ext cx="8073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         </a:t>
            </a:r>
            <a:r>
              <a:rPr lang="en-GB" spc="150" dirty="0"/>
              <a:t>The “</a:t>
            </a:r>
            <a:r>
              <a:rPr lang="en-GB" b="1" spc="150" dirty="0"/>
              <a:t>&lt;=</a:t>
            </a:r>
            <a:r>
              <a:rPr lang="en-GB" spc="150" dirty="0"/>
              <a:t>” Lesser than or equal operator displays the output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which Satisfies</a:t>
            </a:r>
            <a:r>
              <a:rPr lang="en-GB" b="1" spc="150" dirty="0"/>
              <a:t> lesser than or equal to </a:t>
            </a:r>
            <a:r>
              <a:rPr lang="en-GB" spc="150" dirty="0"/>
              <a:t>the specified condition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3214686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&lt;=60;</a:t>
            </a:r>
          </a:p>
        </p:txBody>
      </p:sp>
      <p:pic>
        <p:nvPicPr>
          <p:cNvPr id="11266" name="Picture 2" descr="C:\Users\user\Pictures\Screen recorder\Lesser than or equal t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286256"/>
            <a:ext cx="6215106" cy="2132911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“&lt;&gt;” and “!”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20" y="1000108"/>
            <a:ext cx="7263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</a:t>
            </a:r>
            <a:r>
              <a:rPr lang="en-GB" spc="150" dirty="0"/>
              <a:t> </a:t>
            </a:r>
            <a:r>
              <a:rPr lang="en-GB" b="1" spc="150" dirty="0"/>
              <a:t>“&lt;&gt;”</a:t>
            </a:r>
            <a:r>
              <a:rPr lang="en-GB" spc="150" dirty="0"/>
              <a:t>- It represents </a:t>
            </a:r>
            <a:r>
              <a:rPr lang="en-GB" b="1" spc="150" dirty="0"/>
              <a:t>Not equal to</a:t>
            </a:r>
            <a:r>
              <a:rPr lang="en-GB" spc="150" dirty="0"/>
              <a:t> the Specified condition.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</a:t>
            </a:r>
            <a:r>
              <a:rPr lang="en-GB" b="1" spc="150" dirty="0"/>
              <a:t>“!”</a:t>
            </a:r>
            <a:r>
              <a:rPr lang="en-GB" spc="150" dirty="0"/>
              <a:t> – It represents </a:t>
            </a:r>
            <a:r>
              <a:rPr lang="en-GB" b="1" spc="150" dirty="0"/>
              <a:t>Not equal to</a:t>
            </a:r>
            <a:r>
              <a:rPr lang="en-GB" spc="150" dirty="0"/>
              <a:t> when combine with </a:t>
            </a:r>
            <a:r>
              <a:rPr lang="en-GB" b="1" spc="150" dirty="0"/>
              <a:t>“=”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1604" y="2786058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 &lt;&gt;50;</a:t>
            </a:r>
          </a:p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 !=50;</a:t>
            </a:r>
          </a:p>
        </p:txBody>
      </p:sp>
      <p:pic>
        <p:nvPicPr>
          <p:cNvPr id="12290" name="Picture 2" descr="C:\Users\user\Pictures\Screen recorder\Not equal 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214818"/>
            <a:ext cx="6000792" cy="2073001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COUNT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1071546"/>
            <a:ext cx="8407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</a:t>
            </a:r>
            <a:r>
              <a:rPr lang="en-GB" b="1" spc="150" dirty="0"/>
              <a:t>COUNT</a:t>
            </a:r>
            <a:r>
              <a:rPr lang="en-GB" spc="150" dirty="0"/>
              <a:t> function returns the number of rows that matches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a specified criterion.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100" y="3214686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count(</a:t>
            </a:r>
            <a:r>
              <a:rPr lang="en-GB" b="1" spc="150" dirty="0" err="1"/>
              <a:t>Employee_id</a:t>
            </a:r>
            <a:r>
              <a:rPr lang="en-GB" b="1" spc="150" dirty="0"/>
              <a:t>)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13314" name="Picture 2" descr="C:\Users\user\Pictures\Screen recorder\Cou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4214818"/>
            <a:ext cx="4000528" cy="1675897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DISTINCT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500306"/>
            <a:ext cx="150019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20" y="1142984"/>
            <a:ext cx="847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 The </a:t>
            </a:r>
            <a:r>
              <a:rPr lang="en-GB" b="1" spc="150" dirty="0"/>
              <a:t>DISTINCT</a:t>
            </a:r>
            <a:r>
              <a:rPr lang="en-GB" spc="150" dirty="0"/>
              <a:t> function returns the unique rows that satisfies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the specified condition.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1538" y="3286124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distinct </a:t>
            </a:r>
            <a:r>
              <a:rPr lang="en-GB" b="1" spc="150" dirty="0" err="1"/>
              <a:t>designation_id</a:t>
            </a:r>
            <a:r>
              <a:rPr lang="en-GB" b="1" spc="150" dirty="0"/>
              <a:t>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14338" name="Picture 2" descr="C:\Users\user\Pictures\Screen recorder\Distinc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500570"/>
            <a:ext cx="4429156" cy="200366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Count with Distinct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8596" y="1142984"/>
            <a:ext cx="821537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combination of </a:t>
            </a:r>
            <a:r>
              <a:rPr lang="en-GB" b="1" spc="150" dirty="0"/>
              <a:t>DISTINCT</a:t>
            </a:r>
            <a:r>
              <a:rPr lang="en-GB" spc="150" dirty="0"/>
              <a:t> and </a:t>
            </a:r>
            <a:r>
              <a:rPr lang="en-GB" b="1" spc="150" dirty="0"/>
              <a:t>COUNT </a:t>
            </a:r>
            <a:r>
              <a:rPr lang="en-GB" spc="150" dirty="0"/>
              <a:t>function returns the number of unique rows that satisfies the specified condition.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910" y="3500438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count(distinct </a:t>
            </a:r>
            <a:r>
              <a:rPr lang="en-GB" b="1" spc="150" dirty="0" err="1"/>
              <a:t>designation_id</a:t>
            </a:r>
            <a:r>
              <a:rPr lang="en-GB" b="1" spc="150" dirty="0"/>
              <a:t>)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15362" name="Picture 2" descr="C:\Users\user\Pictures\Screen recorder\Count with Distinc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4643446"/>
            <a:ext cx="4572032" cy="1625611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Order by </a:t>
            </a:r>
            <a:r>
              <a:rPr lang="en-GB" sz="2400" b="1" dirty="0" err="1">
                <a:solidFill>
                  <a:schemeClr val="bg1"/>
                </a:solidFill>
              </a:rPr>
              <a:t>Asc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85992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34" y="1214422"/>
            <a:ext cx="8458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The </a:t>
            </a:r>
            <a:r>
              <a:rPr lang="en-GB" b="1" spc="150" dirty="0"/>
              <a:t>ORDER BY ASC</a:t>
            </a:r>
            <a:r>
              <a:rPr lang="en-GB" spc="150" dirty="0"/>
              <a:t> display the output in the </a:t>
            </a:r>
            <a:r>
              <a:rPr lang="en-GB" b="1" spc="150" dirty="0"/>
              <a:t>ascending order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of satisfying the specified condition.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3286124"/>
            <a:ext cx="769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order by </a:t>
            </a:r>
            <a:r>
              <a:rPr lang="en-GB" b="1" spc="150" dirty="0" err="1"/>
              <a:t>employee_id</a:t>
            </a:r>
            <a:r>
              <a:rPr lang="en-GB" b="1" spc="150" dirty="0"/>
              <a:t> </a:t>
            </a:r>
            <a:r>
              <a:rPr lang="en-GB" b="1" spc="150" dirty="0" err="1"/>
              <a:t>asc</a:t>
            </a:r>
            <a:r>
              <a:rPr lang="en-GB" b="1" spc="150" dirty="0"/>
              <a:t>; </a:t>
            </a:r>
          </a:p>
        </p:txBody>
      </p:sp>
      <p:pic>
        <p:nvPicPr>
          <p:cNvPr id="16386" name="Picture 2" descr="C:\Users\user\Pictures\Screen recorder\Order by as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500570"/>
            <a:ext cx="5649919" cy="189577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Order by </a:t>
            </a:r>
            <a:r>
              <a:rPr lang="en-GB" sz="2400" b="1" dirty="0" err="1">
                <a:solidFill>
                  <a:schemeClr val="bg1"/>
                </a:solidFill>
              </a:rPr>
              <a:t>Desc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85992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514" y="1142984"/>
            <a:ext cx="8800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The </a:t>
            </a:r>
            <a:r>
              <a:rPr lang="en-GB" b="1" spc="150" dirty="0"/>
              <a:t>ORDER BY DESC</a:t>
            </a:r>
            <a:r>
              <a:rPr lang="en-GB" spc="150" dirty="0"/>
              <a:t> display the output in the </a:t>
            </a:r>
            <a:r>
              <a:rPr lang="en-GB" b="1" spc="150" dirty="0"/>
              <a:t>descending order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of satisfying the specified condition.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3143248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order by </a:t>
            </a:r>
            <a:r>
              <a:rPr lang="en-GB" b="1" spc="150" dirty="0" err="1"/>
              <a:t>employee_id</a:t>
            </a:r>
            <a:r>
              <a:rPr lang="en-GB" b="1" spc="150" dirty="0"/>
              <a:t> </a:t>
            </a:r>
            <a:r>
              <a:rPr lang="en-GB" b="1" spc="150" dirty="0" err="1"/>
              <a:t>desc</a:t>
            </a:r>
            <a:r>
              <a:rPr lang="en-GB" b="1" spc="150" dirty="0"/>
              <a:t>; </a:t>
            </a:r>
          </a:p>
        </p:txBody>
      </p:sp>
      <p:pic>
        <p:nvPicPr>
          <p:cNvPr id="17410" name="Picture 2" descr="C:\Users\user\Pictures\Screen recorder\Order by des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286256"/>
            <a:ext cx="5857916" cy="2012067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GROUP BY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34" y="1214422"/>
            <a:ext cx="8129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The GROUP BY statement groups rows that have the same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values into summary rows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282" y="2928934"/>
            <a:ext cx="872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Designation_id</a:t>
            </a:r>
            <a:r>
              <a:rPr lang="en-GB" b="1" spc="150" dirty="0"/>
              <a:t>, count(</a:t>
            </a:r>
            <a:r>
              <a:rPr lang="en-GB" b="1" spc="150" dirty="0" err="1"/>
              <a:t>employee_id</a:t>
            </a:r>
            <a:r>
              <a:rPr lang="en-GB" b="1" spc="150" dirty="0"/>
              <a:t>)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Group by </a:t>
            </a:r>
            <a:r>
              <a:rPr lang="en-GB" b="1" spc="150" dirty="0" err="1"/>
              <a:t>designation_id</a:t>
            </a:r>
            <a:r>
              <a:rPr lang="en-GB" b="1" spc="150" dirty="0"/>
              <a:t>;</a:t>
            </a:r>
          </a:p>
        </p:txBody>
      </p:sp>
      <p:pic>
        <p:nvPicPr>
          <p:cNvPr id="18434" name="Picture 2" descr="C:\Users\user\Pictures\Screen recorder\Group b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286256"/>
            <a:ext cx="5337193" cy="210563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LIKE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14282" y="1214422"/>
            <a:ext cx="797109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The </a:t>
            </a:r>
            <a:r>
              <a:rPr lang="en-GB" b="1" spc="150" dirty="0"/>
              <a:t>LIKE </a:t>
            </a:r>
            <a:r>
              <a:rPr lang="en-GB" spc="150" dirty="0"/>
              <a:t>operator is used in where clause to search for a 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Specified pattern in a column.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     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     There are two wildcards often used in conjunction with the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LIKE operator: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290" y="3714752"/>
            <a:ext cx="761522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</a:t>
            </a:r>
            <a:r>
              <a:rPr lang="en-GB" b="1" spc="150" dirty="0"/>
              <a:t>“%”</a:t>
            </a:r>
            <a:r>
              <a:rPr lang="en-GB" spc="150" dirty="0"/>
              <a:t> - The percentage sign represents zero, one or multiple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         characters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</a:t>
            </a:r>
            <a:r>
              <a:rPr lang="en-GB" b="1" spc="150" dirty="0"/>
              <a:t>“_”</a:t>
            </a:r>
            <a:r>
              <a:rPr lang="en-GB" spc="150" dirty="0"/>
              <a:t> - The underscore sign represents one, single character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786" y="5572140"/>
            <a:ext cx="7810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The percent sign and the underscore can also be used in 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combination.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142852"/>
            <a:ext cx="139063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158" y="571480"/>
            <a:ext cx="84305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employee_name</a:t>
            </a:r>
            <a:r>
              <a:rPr lang="en-GB" b="1" spc="150" dirty="0"/>
              <a:t> like 'G%';</a:t>
            </a:r>
          </a:p>
        </p:txBody>
      </p:sp>
      <p:pic>
        <p:nvPicPr>
          <p:cNvPr id="19458" name="Picture 2" descr="C:\Users\user\Pictures\Screen recorder\Lik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1285860"/>
            <a:ext cx="4725992" cy="159633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sp>
        <p:nvSpPr>
          <p:cNvPr id="16" name="Rounded Rectangle 15"/>
          <p:cNvSpPr/>
          <p:nvPr/>
        </p:nvSpPr>
        <p:spPr>
          <a:xfrm>
            <a:off x="0" y="3143248"/>
            <a:ext cx="307180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NOT LIKE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3857628"/>
            <a:ext cx="139063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71670" y="3643314"/>
            <a:ext cx="6643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employee_name</a:t>
            </a:r>
            <a:r>
              <a:rPr lang="en-GB" b="1" spc="150" dirty="0"/>
              <a:t> not like 'G%';</a:t>
            </a:r>
          </a:p>
        </p:txBody>
      </p:sp>
      <p:pic>
        <p:nvPicPr>
          <p:cNvPr id="19459" name="Picture 3" descr="C:\Users\user\Pictures\Screen recorder\Not lik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4857760"/>
            <a:ext cx="5173667" cy="175514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bg1"/>
                </a:solidFill>
              </a:rPr>
              <a:t>MySQL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785786" y="1071546"/>
            <a:ext cx="827123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</a:t>
            </a:r>
            <a:r>
              <a:rPr lang="en-GB" spc="150" dirty="0" err="1"/>
              <a:t>MySQL</a:t>
            </a:r>
            <a:r>
              <a:rPr lang="en-GB" spc="150" dirty="0"/>
              <a:t> is a </a:t>
            </a:r>
            <a:r>
              <a:rPr lang="en-GB" b="1" spc="150" dirty="0"/>
              <a:t>R</a:t>
            </a:r>
            <a:r>
              <a:rPr lang="en-GB" spc="150" dirty="0"/>
              <a:t>elational </a:t>
            </a:r>
            <a:r>
              <a:rPr lang="en-GB" b="1" spc="150" dirty="0" err="1"/>
              <a:t>D</a:t>
            </a:r>
            <a:r>
              <a:rPr lang="en-GB" spc="150" dirty="0" err="1"/>
              <a:t>ata</a:t>
            </a:r>
            <a:r>
              <a:rPr lang="en-GB" b="1" spc="150" dirty="0" err="1"/>
              <a:t>B</a:t>
            </a:r>
            <a:r>
              <a:rPr lang="en-GB" spc="150" dirty="0" err="1"/>
              <a:t>ase</a:t>
            </a:r>
            <a:r>
              <a:rPr lang="en-GB" spc="150" dirty="0"/>
              <a:t> </a:t>
            </a:r>
            <a:r>
              <a:rPr lang="en-GB" b="1" spc="150" dirty="0"/>
              <a:t>M</a:t>
            </a:r>
            <a:r>
              <a:rPr lang="en-GB" spc="150" dirty="0"/>
              <a:t>anagement </a:t>
            </a:r>
            <a:r>
              <a:rPr lang="en-GB" b="1" spc="150" dirty="0"/>
              <a:t>S</a:t>
            </a:r>
            <a:r>
              <a:rPr lang="en-GB" spc="150" dirty="0"/>
              <a:t>ystem (RDBMS).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pc="15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</a:t>
            </a:r>
            <a:r>
              <a:rPr lang="en-GB" spc="150" dirty="0" err="1"/>
              <a:t>MySQL</a:t>
            </a:r>
            <a:r>
              <a:rPr lang="en-GB" spc="150" dirty="0"/>
              <a:t> is ideal for both small and large application.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pc="15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</a:t>
            </a:r>
            <a:r>
              <a:rPr lang="en-GB" spc="150" dirty="0" err="1"/>
              <a:t>MySQL</a:t>
            </a:r>
            <a:r>
              <a:rPr lang="en-GB" spc="150" dirty="0"/>
              <a:t> is very fast, reliable, scalable and easy to use.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3643314"/>
            <a:ext cx="3214678" cy="428628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bg1"/>
                </a:solidFill>
              </a:rPr>
              <a:t>MySQL</a:t>
            </a:r>
            <a:r>
              <a:rPr lang="en-GB" sz="2400" b="1" dirty="0">
                <a:solidFill>
                  <a:schemeClr val="bg1"/>
                </a:solidFill>
              </a:rPr>
              <a:t>  Users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224" y="4357694"/>
            <a:ext cx="7794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  </a:t>
            </a:r>
            <a:r>
              <a:rPr lang="en-GB" spc="150" dirty="0"/>
              <a:t>Huge websites like </a:t>
            </a:r>
            <a:r>
              <a:rPr lang="en-GB" spc="150" dirty="0" err="1"/>
              <a:t>Facebook</a:t>
            </a:r>
            <a:r>
              <a:rPr lang="en-GB" spc="150" dirty="0"/>
              <a:t>, Twitter, </a:t>
            </a:r>
            <a:r>
              <a:rPr lang="en-GB" spc="150" dirty="0" err="1"/>
              <a:t>Airbnb</a:t>
            </a:r>
            <a:r>
              <a:rPr lang="en-GB" spc="150" dirty="0"/>
              <a:t>, Booking.com, 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</a:t>
            </a:r>
            <a:r>
              <a:rPr lang="en-GB" spc="150" dirty="0" err="1"/>
              <a:t>Uber</a:t>
            </a:r>
            <a:r>
              <a:rPr lang="en-GB" spc="150" dirty="0"/>
              <a:t>, </a:t>
            </a:r>
            <a:r>
              <a:rPr lang="en-GB" spc="150" dirty="0" err="1"/>
              <a:t>GitHub</a:t>
            </a:r>
            <a:r>
              <a:rPr lang="en-GB" spc="150" dirty="0"/>
              <a:t>, YouTube, etc.</a:t>
            </a:r>
          </a:p>
          <a:p>
            <a:pPr>
              <a:lnSpc>
                <a:spcPct val="150000"/>
              </a:lnSpc>
            </a:pPr>
            <a:endParaRPr lang="en-GB" spc="15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 A very large number of web developers around the world.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BETWEEN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857496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20" y="1214422"/>
            <a:ext cx="843051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The BETWEEN operator selects values within a given range.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The values can be numbers, text, or dates. It includes the begin and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end values.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5918" y="3000372"/>
            <a:ext cx="6680034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date_of_join</a:t>
            </a:r>
            <a:endParaRPr lang="en-GB" b="1" spc="150" dirty="0"/>
          </a:p>
          <a:p>
            <a:pPr>
              <a:lnSpc>
                <a:spcPct val="150000"/>
              </a:lnSpc>
            </a:pPr>
            <a:r>
              <a:rPr lang="en-GB" b="1" spc="150" dirty="0"/>
              <a:t>between '2022-05-01' and '2022-05-31';</a:t>
            </a:r>
          </a:p>
        </p:txBody>
      </p:sp>
      <p:pic>
        <p:nvPicPr>
          <p:cNvPr id="20482" name="Picture 2" descr="C:\Users\user\Pictures\Screen recorder\Betwee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429132"/>
            <a:ext cx="5643602" cy="1893577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Calculate Functions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85786" y="1500174"/>
            <a:ext cx="77251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The Calculate Functions are Mathematical operations such as: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00298" y="2500306"/>
            <a:ext cx="16712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SUM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AVERAGE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COUNT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MIN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MAX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SUM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85992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4348" y="1142984"/>
            <a:ext cx="789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SUM function returns the total sum of numeric values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under specified condition.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158" y="3000372"/>
            <a:ext cx="8052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Branch_id</a:t>
            </a:r>
            <a:r>
              <a:rPr lang="en-GB" b="1" spc="150" dirty="0"/>
              <a:t>, sum(amount) as </a:t>
            </a:r>
            <a:r>
              <a:rPr lang="en-GB" b="1" spc="150" dirty="0" err="1"/>
              <a:t>Branch_total_amount</a:t>
            </a:r>
            <a:r>
              <a:rPr lang="en-GB" b="1" spc="150" dirty="0"/>
              <a:t> from</a:t>
            </a:r>
          </a:p>
          <a:p>
            <a:pPr>
              <a:lnSpc>
                <a:spcPct val="150000"/>
              </a:lnSpc>
            </a:pPr>
            <a:r>
              <a:rPr lang="en-GB" b="1" spc="150" dirty="0" err="1"/>
              <a:t>salary_details</a:t>
            </a:r>
            <a:r>
              <a:rPr lang="en-GB" b="1" spc="150" dirty="0"/>
              <a:t> group by </a:t>
            </a:r>
            <a:r>
              <a:rPr lang="en-GB" b="1" spc="150" dirty="0" err="1"/>
              <a:t>Branch_id</a:t>
            </a:r>
            <a:r>
              <a:rPr lang="en-GB" b="1" spc="150" dirty="0"/>
              <a:t>;</a:t>
            </a:r>
          </a:p>
        </p:txBody>
      </p:sp>
      <p:pic>
        <p:nvPicPr>
          <p:cNvPr id="21506" name="Picture 2" descr="C:\Users\user\Pictures\Screen recorder\SU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4429132"/>
            <a:ext cx="4071966" cy="190212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AVERAGE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34" y="1071546"/>
            <a:ext cx="807249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The AVERAGE function returns the average of numeric values under specified condition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3000372"/>
            <a:ext cx="733187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Branch_id</a:t>
            </a:r>
            <a:r>
              <a:rPr lang="en-GB" b="1" spc="150" dirty="0"/>
              <a:t>, </a:t>
            </a:r>
            <a:r>
              <a:rPr lang="en-GB" b="1" spc="150" dirty="0" err="1"/>
              <a:t>avg</a:t>
            </a:r>
            <a:r>
              <a:rPr lang="en-GB" b="1" spc="150" dirty="0"/>
              <a:t>(amount) as </a:t>
            </a:r>
            <a:r>
              <a:rPr lang="en-GB" b="1" spc="150" dirty="0" err="1"/>
              <a:t>Branch_Average</a:t>
            </a:r>
            <a:r>
              <a:rPr lang="en-GB" b="1" spc="150" dirty="0"/>
              <a:t> from</a:t>
            </a:r>
          </a:p>
          <a:p>
            <a:pPr>
              <a:lnSpc>
                <a:spcPct val="150000"/>
              </a:lnSpc>
            </a:pPr>
            <a:r>
              <a:rPr lang="en-GB" b="1" spc="150" dirty="0" err="1"/>
              <a:t>salary_details</a:t>
            </a:r>
            <a:r>
              <a:rPr lang="en-GB" b="1" spc="150" dirty="0"/>
              <a:t> group by </a:t>
            </a:r>
            <a:r>
              <a:rPr lang="en-GB" b="1" spc="150" dirty="0" err="1"/>
              <a:t>Branch_id</a:t>
            </a:r>
            <a:r>
              <a:rPr lang="en-GB" b="1" spc="150" dirty="0"/>
              <a:t>;</a:t>
            </a:r>
          </a:p>
        </p:txBody>
      </p:sp>
      <p:pic>
        <p:nvPicPr>
          <p:cNvPr id="22531" name="Picture 3" descr="C:\Users\user\Pictures\Screen recorder\A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500570"/>
            <a:ext cx="4500594" cy="191896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720" y="1142984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The MIN function returns the Minimum of numeric values under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the specified condition.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3214686"/>
            <a:ext cx="783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min(amount) as </a:t>
            </a:r>
            <a:r>
              <a:rPr lang="en-GB" b="1" spc="150" dirty="0" err="1"/>
              <a:t>Minimum_salary</a:t>
            </a:r>
            <a:r>
              <a:rPr lang="en-GB" b="1" spc="150" dirty="0"/>
              <a:t> from </a:t>
            </a:r>
            <a:r>
              <a:rPr lang="en-GB" b="1" spc="150" dirty="0" err="1"/>
              <a:t>salary_details</a:t>
            </a:r>
            <a:r>
              <a:rPr lang="en-GB" b="1" spc="150" dirty="0"/>
              <a:t>;</a:t>
            </a:r>
          </a:p>
        </p:txBody>
      </p:sp>
      <p:pic>
        <p:nvPicPr>
          <p:cNvPr id="23554" name="Picture 2" descr="C:\Users\user\Pictures\Screen recorder\M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572008"/>
            <a:ext cx="3500462" cy="1674731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MAX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720" y="1142984"/>
            <a:ext cx="885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The MAX function returns the Maximum of numeric values under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the specified condition.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3214686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max(amount) as </a:t>
            </a:r>
            <a:r>
              <a:rPr lang="en-GB" b="1" spc="150" dirty="0" err="1"/>
              <a:t>Maximum_salary</a:t>
            </a:r>
            <a:r>
              <a:rPr lang="en-GB" b="1" spc="150" dirty="0"/>
              <a:t> from </a:t>
            </a:r>
            <a:r>
              <a:rPr lang="en-GB" b="1" spc="150" dirty="0" err="1"/>
              <a:t>salary_details</a:t>
            </a:r>
            <a:r>
              <a:rPr lang="en-GB" b="1" spc="150" dirty="0"/>
              <a:t>;</a:t>
            </a:r>
          </a:p>
        </p:txBody>
      </p:sp>
      <p:pic>
        <p:nvPicPr>
          <p:cNvPr id="24578" name="Picture 2" descr="C:\Users\user\Pictures\Screen recorder\MA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357694"/>
            <a:ext cx="3857652" cy="164938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STRING Functions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792620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The STRING functions are used to perform various actions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deals with Strings. Let us see some of string functions that are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used most: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5984" y="2500306"/>
            <a:ext cx="1919115" cy="3780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</a:t>
            </a:r>
            <a:r>
              <a:rPr lang="en-GB" spc="150" dirty="0" err="1"/>
              <a:t>Lcase</a:t>
            </a:r>
            <a:endParaRPr lang="en-GB" spc="15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</a:t>
            </a:r>
            <a:r>
              <a:rPr lang="en-GB" spc="150" dirty="0" err="1"/>
              <a:t>Ucase</a:t>
            </a:r>
            <a:endParaRPr lang="en-GB" spc="15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Left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Right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</a:t>
            </a:r>
            <a:r>
              <a:rPr lang="en-GB" spc="150" dirty="0" err="1"/>
              <a:t>Concat</a:t>
            </a:r>
            <a:endParaRPr lang="en-GB" spc="15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Trim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Mid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</a:t>
            </a:r>
            <a:r>
              <a:rPr lang="en-GB" spc="150" dirty="0" err="1"/>
              <a:t>Char_length</a:t>
            </a:r>
            <a:endParaRPr lang="en-GB" spc="15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Length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LCASE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754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LCASE function is used to make all the characters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into Lowercase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1604" y="2928934"/>
            <a:ext cx="6314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Employee_name</a:t>
            </a:r>
            <a:r>
              <a:rPr lang="en-GB" b="1" spc="150" dirty="0"/>
              <a:t>, </a:t>
            </a:r>
            <a:r>
              <a:rPr lang="en-GB" b="1" spc="150" dirty="0" err="1"/>
              <a:t>Lcase</a:t>
            </a:r>
            <a:r>
              <a:rPr lang="en-GB" b="1" spc="150" dirty="0"/>
              <a:t>(</a:t>
            </a:r>
            <a:r>
              <a:rPr lang="en-GB" b="1" spc="150" dirty="0" err="1"/>
              <a:t>Employee_name</a:t>
            </a:r>
            <a:r>
              <a:rPr lang="en-GB" b="1" spc="150" dirty="0"/>
              <a:t>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25602" name="Picture 2" descr="C:\Users\user\Pictures\Screen recorder\Lcas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4429132"/>
            <a:ext cx="4643470" cy="199005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UCASE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7579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UCASE function is used to make all the characters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into Uppercase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0166" y="2928934"/>
            <a:ext cx="6314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Employee_name</a:t>
            </a:r>
            <a:r>
              <a:rPr lang="en-GB" b="1" spc="150" dirty="0"/>
              <a:t>, </a:t>
            </a:r>
            <a:r>
              <a:rPr lang="en-GB" b="1" spc="150" dirty="0" err="1"/>
              <a:t>Ucase</a:t>
            </a:r>
            <a:r>
              <a:rPr lang="en-GB" b="1" spc="150" dirty="0"/>
              <a:t>(</a:t>
            </a:r>
            <a:r>
              <a:rPr lang="en-GB" b="1" spc="150" dirty="0" err="1"/>
              <a:t>Employee_name</a:t>
            </a:r>
            <a:r>
              <a:rPr lang="en-GB" b="1" spc="150" dirty="0"/>
              <a:t>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26626" name="Picture 2" descr="C:\Users\user\Pictures\Screen recorder\Ucas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4500570"/>
            <a:ext cx="4143404" cy="186639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LEFT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8338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LEFT function is used to get the selected length of string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From the left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290" y="3000372"/>
            <a:ext cx="621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Employee_name</a:t>
            </a:r>
            <a:r>
              <a:rPr lang="en-GB" b="1" spc="150" dirty="0"/>
              <a:t>, left(Employee_name,4)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27650" name="Picture 2" descr="C:\Users\user\Pictures\Screen recorder\Lef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429132"/>
            <a:ext cx="3857652" cy="192882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2" y="3547792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Servers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7158" y="1000108"/>
            <a:ext cx="858876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         </a:t>
            </a:r>
            <a:r>
              <a:rPr lang="en-GB" spc="150" dirty="0"/>
              <a:t>Various servers available across the web. The most famous such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as Microsoft SQL, </a:t>
            </a:r>
            <a:r>
              <a:rPr lang="en-GB" spc="150" dirty="0" err="1"/>
              <a:t>MySQL</a:t>
            </a:r>
            <a:r>
              <a:rPr lang="en-GB" spc="150" dirty="0"/>
              <a:t>, </a:t>
            </a:r>
            <a:r>
              <a:rPr lang="en-GB" spc="150" dirty="0" err="1"/>
              <a:t>PostgreSQL</a:t>
            </a:r>
            <a:r>
              <a:rPr lang="en-GB" spc="150" dirty="0"/>
              <a:t>, Oracle, </a:t>
            </a:r>
            <a:r>
              <a:rPr lang="en-GB" spc="150" dirty="0" err="1"/>
              <a:t>MongoDB</a:t>
            </a:r>
            <a:r>
              <a:rPr lang="en-GB" spc="150" dirty="0"/>
              <a:t>,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no SQL, </a:t>
            </a:r>
            <a:r>
              <a:rPr lang="en-GB" spc="150" dirty="0" err="1"/>
              <a:t>SQLite</a:t>
            </a:r>
            <a:r>
              <a:rPr lang="en-GB" spc="150" dirty="0"/>
              <a:t> etc.</a:t>
            </a:r>
          </a:p>
        </p:txBody>
      </p:sp>
      <p:sp>
        <p:nvSpPr>
          <p:cNvPr id="15" name="Oval 14"/>
          <p:cNvSpPr/>
          <p:nvPr/>
        </p:nvSpPr>
        <p:spPr>
          <a:xfrm>
            <a:off x="1214414" y="4000504"/>
            <a:ext cx="1857388" cy="7143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Server</a:t>
            </a:r>
            <a:endParaRPr lang="en-GB" b="1" dirty="0"/>
          </a:p>
        </p:txBody>
      </p:sp>
      <p:graphicFrame>
        <p:nvGraphicFramePr>
          <p:cNvPr id="16" name="Diagram 15"/>
          <p:cNvGraphicFramePr/>
          <p:nvPr/>
        </p:nvGraphicFramePr>
        <p:xfrm>
          <a:off x="4286248" y="2357430"/>
          <a:ext cx="3548066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00562" y="3071810"/>
            <a:ext cx="11430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MySQL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0562" y="364331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PostgreSQL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500562" y="421481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Oracle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00562" y="478632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MongoDB</a:t>
            </a:r>
            <a:endParaRPr lang="en-GB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715274" y="4571214"/>
            <a:ext cx="35711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00430" y="278605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00430" y="3429000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00430" y="400050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00430" y="457200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500430" y="5214950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00430" y="578645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00430" y="6357958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6"/>
          </p:cNvCxnSpPr>
          <p:nvPr/>
        </p:nvCxnSpPr>
        <p:spPr>
          <a:xfrm>
            <a:off x="3071802" y="4357694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RIGHT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8511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RIGHT function is used to get the selected length of string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From the right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290" y="2928934"/>
            <a:ext cx="6378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Employee_name</a:t>
            </a:r>
            <a:r>
              <a:rPr lang="en-GB" b="1" spc="150" dirty="0"/>
              <a:t>, right(Employee_name,4)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28674" name="Picture 2" descr="C:\Users\user\Pictures\Screen recorder\Righ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4429132"/>
            <a:ext cx="4000528" cy="186858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CONCAT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8219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CONCAT function is used to concatenate more than one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column into single column.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1469" y="2285992"/>
            <a:ext cx="737253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Employee_id</a:t>
            </a:r>
            <a:r>
              <a:rPr lang="en-GB" b="1" spc="150" dirty="0"/>
              <a:t>, </a:t>
            </a:r>
            <a:r>
              <a:rPr lang="en-GB" b="1" spc="150" dirty="0" err="1"/>
              <a:t>Employee_name</a:t>
            </a:r>
            <a:r>
              <a:rPr lang="en-GB" b="1" spc="150" dirty="0"/>
              <a:t>,</a:t>
            </a:r>
          </a:p>
          <a:p>
            <a:pPr>
              <a:lnSpc>
                <a:spcPct val="150000"/>
              </a:lnSpc>
            </a:pPr>
            <a:r>
              <a:rPr lang="en-GB" b="1" spc="150" dirty="0" err="1"/>
              <a:t>concat</a:t>
            </a:r>
            <a:r>
              <a:rPr lang="en-GB" b="1" spc="150" dirty="0"/>
              <a:t>(</a:t>
            </a:r>
            <a:r>
              <a:rPr lang="en-GB" b="1" spc="150" dirty="0" err="1"/>
              <a:t>Employee_id</a:t>
            </a:r>
            <a:r>
              <a:rPr lang="en-GB" b="1" spc="150" dirty="0"/>
              <a:t>, </a:t>
            </a:r>
            <a:r>
              <a:rPr lang="en-GB" b="1" spc="150" dirty="0" err="1"/>
              <a:t>employee_name</a:t>
            </a:r>
            <a:r>
              <a:rPr lang="en-GB" b="1" spc="150" dirty="0"/>
              <a:t>) as </a:t>
            </a:r>
            <a:r>
              <a:rPr lang="en-GB" b="1" spc="150" dirty="0" err="1"/>
              <a:t>Emp_ID_Name</a:t>
            </a:r>
            <a:endParaRPr lang="en-GB" b="1" spc="150" dirty="0"/>
          </a:p>
          <a:p>
            <a:pPr>
              <a:lnSpc>
                <a:spcPct val="150000"/>
              </a:lnSpc>
            </a:pPr>
            <a:r>
              <a:rPr lang="en-GB" b="1" spc="150" dirty="0"/>
              <a:t>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29698" name="Picture 2" descr="C:\Users\user\Pictures\Screen recorder\Conc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4357694"/>
            <a:ext cx="4251842" cy="1957403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TRIM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00024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75757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TRIM function is used to remove the Extra spaces.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5918" y="1857364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Employee_name</a:t>
            </a:r>
            <a:r>
              <a:rPr lang="en-GB" b="1" spc="150" dirty="0"/>
              <a:t>, length(trim(</a:t>
            </a:r>
            <a:r>
              <a:rPr lang="en-GB" b="1" spc="150" dirty="0" err="1"/>
              <a:t>Employee_name</a:t>
            </a:r>
            <a:r>
              <a:rPr lang="en-GB" b="1" spc="150" dirty="0"/>
              <a:t>))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Employee_id</a:t>
            </a:r>
            <a:r>
              <a:rPr lang="en-GB" b="1" spc="150" dirty="0"/>
              <a:t>=17001;</a:t>
            </a:r>
          </a:p>
        </p:txBody>
      </p:sp>
      <p:pic>
        <p:nvPicPr>
          <p:cNvPr id="30722" name="Picture 2" descr="C:\Users\user\Pictures\Screen recorder\Before Tri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071810"/>
            <a:ext cx="4248009" cy="142876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pic>
        <p:nvPicPr>
          <p:cNvPr id="30723" name="Picture 3" descr="C:\Users\user\Pictures\Screen recorder\After trim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4643446"/>
            <a:ext cx="4107685" cy="1643074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4714876" y="3286124"/>
            <a:ext cx="2000264" cy="71438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Before Trim</a:t>
            </a:r>
          </a:p>
        </p:txBody>
      </p:sp>
      <p:sp>
        <p:nvSpPr>
          <p:cNvPr id="20" name="Left Arrow 19"/>
          <p:cNvSpPr/>
          <p:nvPr/>
        </p:nvSpPr>
        <p:spPr>
          <a:xfrm flipH="1">
            <a:off x="2071670" y="5214950"/>
            <a:ext cx="1928794" cy="714380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After Trim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20" y="1071546"/>
            <a:ext cx="852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MID function is used to get a piece of string by mentioning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the </a:t>
            </a:r>
            <a:r>
              <a:rPr lang="en-GB" spc="150" dirty="0" err="1"/>
              <a:t>begining</a:t>
            </a:r>
            <a:r>
              <a:rPr lang="en-GB" spc="150" dirty="0"/>
              <a:t> and ending.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3042" y="2714620"/>
            <a:ext cx="6494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Employee_name</a:t>
            </a:r>
            <a:r>
              <a:rPr lang="en-GB" b="1" spc="150" dirty="0"/>
              <a:t>, mid(Employee_name,2,6)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31746" name="Picture 2" descr="C:\Users\user\Pictures\Screen recorder\Mi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286256"/>
            <a:ext cx="5051438" cy="210019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Length an </a:t>
            </a:r>
            <a:r>
              <a:rPr lang="en-GB" sz="2400" b="1" dirty="0" err="1">
                <a:solidFill>
                  <a:schemeClr val="bg1"/>
                </a:solidFill>
              </a:rPr>
              <a:t>Char_Length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1071546"/>
            <a:ext cx="808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Both LENGTH and CHAR_LENGTH function is used to find 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the length of a String.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7356" y="2214554"/>
            <a:ext cx="6372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Employee_name</a:t>
            </a:r>
            <a:r>
              <a:rPr lang="en-GB" b="1" spc="150" dirty="0"/>
              <a:t>, length(</a:t>
            </a:r>
            <a:r>
              <a:rPr lang="en-GB" b="1" spc="150" dirty="0" err="1"/>
              <a:t>Employee_name</a:t>
            </a:r>
            <a:r>
              <a:rPr lang="en-GB" b="1" spc="150" dirty="0"/>
              <a:t>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57356" y="3143248"/>
            <a:ext cx="7083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</a:t>
            </a:r>
            <a:r>
              <a:rPr lang="en-GB" b="1" spc="150" dirty="0" err="1"/>
              <a:t>Employee_name</a:t>
            </a:r>
            <a:r>
              <a:rPr lang="en-GB" b="1" spc="150" dirty="0"/>
              <a:t>, </a:t>
            </a:r>
            <a:r>
              <a:rPr lang="en-GB" b="1" spc="150" dirty="0" err="1"/>
              <a:t>char_length</a:t>
            </a:r>
            <a:r>
              <a:rPr lang="en-GB" b="1" spc="150" dirty="0"/>
              <a:t>(</a:t>
            </a:r>
            <a:r>
              <a:rPr lang="en-GB" b="1" spc="150" dirty="0" err="1"/>
              <a:t>Employee_name</a:t>
            </a:r>
            <a:r>
              <a:rPr lang="en-GB" b="1" spc="150" dirty="0"/>
              <a:t>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32770" name="Picture 2" descr="C:\Users\user\Pictures\Screen recorder\Length &amp; Char_lengt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500570"/>
            <a:ext cx="4143404" cy="216903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Date Function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714480" y="857232"/>
            <a:ext cx="2254848" cy="5511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/>
              <a:t> Day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/>
              <a:t> Month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/>
              <a:t> Year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/>
              <a:t> Now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/>
              <a:t> Date Add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/>
              <a:t> </a:t>
            </a:r>
            <a:r>
              <a:rPr lang="en-GB" spc="150" dirty="0" err="1"/>
              <a:t>Datediff</a:t>
            </a:r>
            <a:endParaRPr lang="en-GB" spc="150" dirty="0"/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/>
              <a:t> Timestamp Diff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GB" spc="150" dirty="0"/>
              <a:t> Date Format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Day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728" y="1214422"/>
            <a:ext cx="5780300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The </a:t>
            </a:r>
            <a:r>
              <a:rPr lang="en-GB" b="1" spc="150" dirty="0"/>
              <a:t>DAY</a:t>
            </a:r>
            <a:r>
              <a:rPr lang="en-GB" spc="150" dirty="0"/>
              <a:t> keyword is used to filter only on 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3286124"/>
            <a:ext cx="794961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Day(</a:t>
            </a:r>
            <a:r>
              <a:rPr lang="en-GB" b="1" spc="150" dirty="0" err="1"/>
              <a:t>Date_of_join</a:t>
            </a:r>
            <a:r>
              <a:rPr lang="en-GB" b="1" spc="150" dirty="0"/>
              <a:t>)=12;</a:t>
            </a:r>
          </a:p>
        </p:txBody>
      </p:sp>
      <p:pic>
        <p:nvPicPr>
          <p:cNvPr id="1026" name="Picture 2" descr="C:\Users\user\Pictures\Screen recorder\Date-Da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357694"/>
            <a:ext cx="6881472" cy="174626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Month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728" y="1214422"/>
            <a:ext cx="65069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The </a:t>
            </a:r>
            <a:r>
              <a:rPr lang="en-GB" b="1" spc="150" dirty="0"/>
              <a:t>MONTH</a:t>
            </a:r>
            <a:r>
              <a:rPr lang="en-GB" spc="150" dirty="0"/>
              <a:t> keyword is used to filter only on Month.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" y="3214686"/>
            <a:ext cx="835356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Month(</a:t>
            </a:r>
            <a:r>
              <a:rPr lang="en-GB" b="1" spc="150" dirty="0" err="1"/>
              <a:t>Date_of_join</a:t>
            </a:r>
            <a:r>
              <a:rPr lang="en-GB" b="1" spc="150" dirty="0"/>
              <a:t>)=05;</a:t>
            </a:r>
          </a:p>
        </p:txBody>
      </p:sp>
      <p:pic>
        <p:nvPicPr>
          <p:cNvPr id="2050" name="Picture 2" descr="C:\Users\user\Pictures\Screen recorder\Date-Mont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214818"/>
            <a:ext cx="6259616" cy="194311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Year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21455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728" y="1214422"/>
            <a:ext cx="60712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The </a:t>
            </a:r>
            <a:r>
              <a:rPr lang="en-GB" b="1" spc="150" dirty="0"/>
              <a:t>YEAR</a:t>
            </a:r>
            <a:r>
              <a:rPr lang="en-GB" spc="150" dirty="0"/>
              <a:t> keyword is used to filter only on Year.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472" y="3214686"/>
            <a:ext cx="8323817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Year(</a:t>
            </a:r>
            <a:r>
              <a:rPr lang="en-GB" b="1" spc="150" dirty="0" err="1"/>
              <a:t>Date_of_join</a:t>
            </a:r>
            <a:r>
              <a:rPr lang="en-GB" b="1" spc="150" dirty="0"/>
              <a:t>)=2022;</a:t>
            </a:r>
          </a:p>
        </p:txBody>
      </p:sp>
      <p:pic>
        <p:nvPicPr>
          <p:cNvPr id="3074" name="Picture 2" descr="C:\Users\user\Pictures\Screen recorder\Date-Yea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357694"/>
            <a:ext cx="6532001" cy="189231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Date Add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643182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1142984"/>
            <a:ext cx="817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The </a:t>
            </a:r>
            <a:r>
              <a:rPr lang="en-GB" b="1" spc="150" dirty="0"/>
              <a:t>DATE_ADD</a:t>
            </a:r>
            <a:r>
              <a:rPr lang="en-GB" spc="150" dirty="0"/>
              <a:t> keyword is used to add the specified days,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Months or years.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7356" y="2500306"/>
            <a:ext cx="7032694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*, </a:t>
            </a:r>
            <a:r>
              <a:rPr lang="en-GB" b="1" spc="150" dirty="0" err="1"/>
              <a:t>date_add</a:t>
            </a:r>
            <a:r>
              <a:rPr lang="en-GB" b="1" spc="150" dirty="0"/>
              <a:t>(</a:t>
            </a:r>
            <a:r>
              <a:rPr lang="en-GB" b="1" spc="150" dirty="0" err="1"/>
              <a:t>Date_of_join</a:t>
            </a:r>
            <a:r>
              <a:rPr lang="en-GB" b="1" spc="150" dirty="0"/>
              <a:t>, interval 3 month) as 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Add_3months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4098" name="Picture 2" descr="C:\Users\user\Pictures\Screen recorder\Date-DateAd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143380"/>
            <a:ext cx="6860456" cy="2357454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DBMS &amp; RDBMS System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80062" y="1571612"/>
            <a:ext cx="87639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DBMS  -   </a:t>
            </a:r>
            <a:r>
              <a:rPr lang="en-GB" b="1" spc="150" dirty="0" err="1"/>
              <a:t>D</a:t>
            </a:r>
            <a:r>
              <a:rPr lang="en-GB" spc="150" dirty="0" err="1"/>
              <a:t>ata</a:t>
            </a:r>
            <a:r>
              <a:rPr lang="en-GB" b="1" spc="150" dirty="0" err="1"/>
              <a:t>B</a:t>
            </a:r>
            <a:r>
              <a:rPr lang="en-GB" spc="150" dirty="0" err="1"/>
              <a:t>ase</a:t>
            </a:r>
            <a:r>
              <a:rPr lang="en-GB" spc="150" dirty="0"/>
              <a:t> </a:t>
            </a:r>
            <a:r>
              <a:rPr lang="en-GB" b="1" spc="150" dirty="0"/>
              <a:t>M</a:t>
            </a:r>
            <a:r>
              <a:rPr lang="en-GB" spc="150" dirty="0"/>
              <a:t>anagement </a:t>
            </a:r>
            <a:r>
              <a:rPr lang="en-GB" b="1" spc="150" dirty="0"/>
              <a:t>S</a:t>
            </a:r>
            <a:r>
              <a:rPr lang="en-GB" spc="150" dirty="0"/>
              <a:t>ystem, is used to manage a 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           database. It uses the file system to store data. DBMS are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           often used in small organisations to deal with a small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           amount of data handled by a single user.</a:t>
            </a:r>
          </a:p>
          <a:p>
            <a:pPr>
              <a:lnSpc>
                <a:spcPct val="150000"/>
              </a:lnSpc>
            </a:pPr>
            <a:endParaRPr lang="en-GB" spc="150" dirty="0"/>
          </a:p>
          <a:p>
            <a:pPr>
              <a:lnSpc>
                <a:spcPct val="150000"/>
              </a:lnSpc>
            </a:pPr>
            <a:endParaRPr lang="en-GB" b="1" spc="150" dirty="0"/>
          </a:p>
          <a:p>
            <a:pPr>
              <a:lnSpc>
                <a:spcPct val="150000"/>
              </a:lnSpc>
            </a:pPr>
            <a:r>
              <a:rPr lang="en-GB" b="1" spc="150" dirty="0"/>
              <a:t>RDBMS-  R</a:t>
            </a:r>
            <a:r>
              <a:rPr lang="en-GB" spc="150" dirty="0"/>
              <a:t>elational </a:t>
            </a:r>
            <a:r>
              <a:rPr lang="en-GB" b="1" spc="150" dirty="0" err="1"/>
              <a:t>D</a:t>
            </a:r>
            <a:r>
              <a:rPr lang="en-GB" spc="150" dirty="0" err="1"/>
              <a:t>ata</a:t>
            </a:r>
            <a:r>
              <a:rPr lang="en-GB" b="1" spc="150" dirty="0" err="1"/>
              <a:t>B</a:t>
            </a:r>
            <a:r>
              <a:rPr lang="en-GB" spc="150" dirty="0" err="1"/>
              <a:t>ase</a:t>
            </a:r>
            <a:r>
              <a:rPr lang="en-GB" spc="150" dirty="0"/>
              <a:t> </a:t>
            </a:r>
            <a:r>
              <a:rPr lang="en-GB" b="1" spc="150" dirty="0"/>
              <a:t>M</a:t>
            </a:r>
            <a:r>
              <a:rPr lang="en-GB" spc="150" dirty="0"/>
              <a:t>anagement </a:t>
            </a:r>
            <a:r>
              <a:rPr lang="en-GB" b="1" spc="150" dirty="0"/>
              <a:t>S</a:t>
            </a:r>
            <a:r>
              <a:rPr lang="en-GB" spc="150" dirty="0"/>
              <a:t>ystem, is a type of DBMS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               </a:t>
            </a:r>
            <a:r>
              <a:rPr lang="en-GB" spc="150" dirty="0"/>
              <a:t>that is based on the relational model of data.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               </a:t>
            </a:r>
            <a:r>
              <a:rPr lang="en-GB" spc="150" dirty="0"/>
              <a:t>RDBMS are primarily designed to handle large amount of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               related data that can be handled by multiple users.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bg1"/>
                </a:solidFill>
              </a:rPr>
              <a:t>Datediff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57174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1142984"/>
            <a:ext cx="7680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</a:t>
            </a:r>
            <a:r>
              <a:rPr lang="en-GB" b="1" spc="150" dirty="0"/>
              <a:t>DATEDIFF</a:t>
            </a:r>
            <a:r>
              <a:rPr lang="en-GB" spc="150" dirty="0"/>
              <a:t> keyword is used to find the difference of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two dates.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3108" y="2500306"/>
            <a:ext cx="5795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*, </a:t>
            </a:r>
            <a:r>
              <a:rPr lang="en-GB" b="1" spc="150" dirty="0" err="1"/>
              <a:t>datediff</a:t>
            </a:r>
            <a:r>
              <a:rPr lang="en-GB" b="1" spc="150" dirty="0"/>
              <a:t>(</a:t>
            </a:r>
            <a:r>
              <a:rPr lang="en-GB" b="1" spc="150" dirty="0" err="1"/>
              <a:t>Curdate</a:t>
            </a:r>
            <a:r>
              <a:rPr lang="en-GB" b="1" spc="150" dirty="0"/>
              <a:t>(),</a:t>
            </a:r>
            <a:r>
              <a:rPr lang="en-GB" b="1" spc="150" dirty="0" err="1"/>
              <a:t>Date_of_join</a:t>
            </a:r>
            <a:r>
              <a:rPr lang="en-GB" b="1" spc="150" dirty="0"/>
              <a:t>) as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 </a:t>
            </a:r>
            <a:r>
              <a:rPr lang="en-GB" b="1" spc="150" dirty="0" err="1"/>
              <a:t>Emp_Experience</a:t>
            </a:r>
            <a:r>
              <a:rPr lang="en-GB" b="1" spc="150" dirty="0"/>
              <a:t>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5122" name="Picture 2" descr="C:\Users\user\Pictures\Screen recorder\Date-Datedif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214818"/>
            <a:ext cx="7510879" cy="218600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bg1"/>
                </a:solidFill>
              </a:rPr>
              <a:t>Timestampdiff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71462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1142984"/>
            <a:ext cx="8276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The </a:t>
            </a:r>
            <a:r>
              <a:rPr lang="en-GB" b="1" spc="150" dirty="0"/>
              <a:t>TIMESTAMPDIFF</a:t>
            </a:r>
            <a:r>
              <a:rPr lang="en-GB" spc="150" dirty="0"/>
              <a:t> keyword is used to find the difference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of two dates in the </a:t>
            </a:r>
            <a:r>
              <a:rPr lang="en-GB" spc="150" dirty="0" err="1"/>
              <a:t>reuied</a:t>
            </a:r>
            <a:r>
              <a:rPr lang="en-GB" spc="150" dirty="0"/>
              <a:t> terms such as days, months or years.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5918" y="2571744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*, </a:t>
            </a:r>
            <a:r>
              <a:rPr lang="en-GB" b="1" spc="150" dirty="0" err="1"/>
              <a:t>timestampdiff</a:t>
            </a:r>
            <a:r>
              <a:rPr lang="en-GB" b="1" spc="150" dirty="0"/>
              <a:t>(</a:t>
            </a:r>
            <a:r>
              <a:rPr lang="en-GB" b="1" spc="150" dirty="0" err="1"/>
              <a:t>month,Date_of_join,Curdate</a:t>
            </a:r>
            <a:r>
              <a:rPr lang="en-GB" b="1" spc="150" dirty="0"/>
              <a:t>())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as </a:t>
            </a:r>
            <a:r>
              <a:rPr lang="en-GB" b="1" spc="150" dirty="0" err="1"/>
              <a:t>Emp_Exp_in_months</a:t>
            </a:r>
            <a:r>
              <a:rPr lang="en-GB" b="1" spc="150" dirty="0"/>
              <a:t>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6146" name="Picture 2" descr="C:\Users\user\Pictures\Screen recorder\Date-Timestampdif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071942"/>
            <a:ext cx="7643866" cy="2111565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314327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Date Format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71462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82" y="1071546"/>
            <a:ext cx="8719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The </a:t>
            </a:r>
            <a:r>
              <a:rPr lang="en-GB" b="1" spc="150" dirty="0"/>
              <a:t>DATE_FORMAT</a:t>
            </a:r>
            <a:r>
              <a:rPr lang="en-GB" spc="150" dirty="0"/>
              <a:t> keyword is used to convert the date to the 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required format such as weekdays(</a:t>
            </a:r>
            <a:r>
              <a:rPr lang="en-GB" b="1" spc="150" dirty="0"/>
              <a:t>'%a')</a:t>
            </a:r>
            <a:r>
              <a:rPr lang="en-GB" spc="150" dirty="0"/>
              <a:t>, months(</a:t>
            </a:r>
            <a:r>
              <a:rPr lang="en-GB" b="1" spc="150" dirty="0"/>
              <a:t>'%a')</a:t>
            </a:r>
            <a:r>
              <a:rPr lang="en-GB" spc="150" dirty="0"/>
              <a:t>, etc.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8794" y="2571744"/>
            <a:ext cx="574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*, </a:t>
            </a:r>
            <a:r>
              <a:rPr lang="en-GB" b="1" spc="150" dirty="0" err="1"/>
              <a:t>date_format</a:t>
            </a:r>
            <a:r>
              <a:rPr lang="en-GB" b="1" spc="150" dirty="0"/>
              <a:t>(</a:t>
            </a:r>
            <a:r>
              <a:rPr lang="en-GB" b="1" spc="150" dirty="0" err="1"/>
              <a:t>Date_of_join</a:t>
            </a:r>
            <a:r>
              <a:rPr lang="en-GB" b="1" spc="150" dirty="0"/>
              <a:t>, '%a') as</a:t>
            </a:r>
          </a:p>
          <a:p>
            <a:pPr>
              <a:lnSpc>
                <a:spcPct val="150000"/>
              </a:lnSpc>
            </a:pPr>
            <a:r>
              <a:rPr lang="en-GB" b="1" spc="150" dirty="0" err="1"/>
              <a:t>Hired_Weekday</a:t>
            </a:r>
            <a:r>
              <a:rPr lang="en-GB" b="1" spc="150" dirty="0"/>
              <a:t>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7170" name="Picture 2" descr="C:\Users\user\Pictures\Screen recorder\Date-DateForma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286256"/>
            <a:ext cx="6995191" cy="207170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Logical </a:t>
            </a:r>
            <a:r>
              <a:rPr lang="en-GB" sz="2400" b="1" dirty="0" err="1">
                <a:solidFill>
                  <a:schemeClr val="bg1"/>
                </a:solidFill>
              </a:rPr>
              <a:t>Funtions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4143380"/>
            <a:ext cx="214310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IF Statement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356" y="1071546"/>
            <a:ext cx="1963999" cy="2222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IF statement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IF with AND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IF with OR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Nested IF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910" y="4714884"/>
            <a:ext cx="7652736" cy="1114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/>
              <a:t>       The IF keyword returns a value if a condition is TRUE, or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another value if the condition is FALSE.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42860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786" y="1500174"/>
            <a:ext cx="7780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*, if(amount&gt;=30000, 'Good salary', 'Average salary')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as </a:t>
            </a:r>
            <a:r>
              <a:rPr lang="en-GB" b="1" spc="150" dirty="0" err="1"/>
              <a:t>Salary_Category</a:t>
            </a:r>
            <a:r>
              <a:rPr lang="en-GB" b="1" spc="150" dirty="0"/>
              <a:t> from </a:t>
            </a:r>
            <a:r>
              <a:rPr lang="en-GB" b="1" spc="150" dirty="0" err="1"/>
              <a:t>Salary_details</a:t>
            </a:r>
            <a:r>
              <a:rPr lang="en-GB" b="1" spc="150" dirty="0"/>
              <a:t>;</a:t>
            </a:r>
          </a:p>
        </p:txBody>
      </p:sp>
      <p:pic>
        <p:nvPicPr>
          <p:cNvPr id="8194" name="Picture 2" descr="C:\Users\user\Pictures\Screen recorder\IF statem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286124"/>
            <a:ext cx="6515982" cy="1828810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IF with AND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214422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34" y="2071678"/>
            <a:ext cx="8156848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*, if((month(</a:t>
            </a:r>
            <a:r>
              <a:rPr lang="en-GB" b="1" spc="150" dirty="0" err="1"/>
              <a:t>salary_date</a:t>
            </a:r>
            <a:r>
              <a:rPr lang="en-GB" b="1" spc="150" dirty="0"/>
              <a:t>)&lt;07) and amount&gt;=30000,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'Experienced with Good salary', 'Fresher with Average salary')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 as </a:t>
            </a:r>
            <a:r>
              <a:rPr lang="en-GB" b="1" spc="150" dirty="0" err="1"/>
              <a:t>EMP_Description</a:t>
            </a:r>
            <a:r>
              <a:rPr lang="en-GB" b="1" spc="150" dirty="0"/>
              <a:t> from </a:t>
            </a:r>
            <a:r>
              <a:rPr lang="en-GB" b="1" spc="150" dirty="0" err="1"/>
              <a:t>salary_details</a:t>
            </a:r>
            <a:r>
              <a:rPr lang="en-GB" b="1" spc="150" dirty="0"/>
              <a:t>;</a:t>
            </a:r>
          </a:p>
        </p:txBody>
      </p:sp>
      <p:pic>
        <p:nvPicPr>
          <p:cNvPr id="9218" name="Picture 2" descr="C:\Users\user\Pictures\Screen recorder\IF with A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286256"/>
            <a:ext cx="7220261" cy="192882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IF with OR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357298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2285992"/>
            <a:ext cx="8415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*, if((amount&lt;25000) or (amount=25000), 'Average salary',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'Good salary') as </a:t>
            </a:r>
            <a:r>
              <a:rPr lang="en-GB" b="1" spc="150" dirty="0" err="1"/>
              <a:t>Salary_Category</a:t>
            </a:r>
            <a:r>
              <a:rPr lang="en-GB" b="1" spc="150" dirty="0"/>
              <a:t> from </a:t>
            </a:r>
            <a:r>
              <a:rPr lang="en-GB" b="1" spc="150" dirty="0" err="1"/>
              <a:t>Salary_details</a:t>
            </a:r>
            <a:r>
              <a:rPr lang="en-GB" b="1" spc="150" dirty="0"/>
              <a:t>;</a:t>
            </a:r>
          </a:p>
        </p:txBody>
      </p:sp>
      <p:pic>
        <p:nvPicPr>
          <p:cNvPr id="10242" name="Picture 2" descr="C:\Users\user\Pictures\Screen recorder\IF with 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143380"/>
            <a:ext cx="7176968" cy="207170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bg1"/>
                </a:solidFill>
              </a:rPr>
              <a:t>Nestef</a:t>
            </a:r>
            <a:r>
              <a:rPr lang="en-GB" sz="2400" b="1" dirty="0">
                <a:solidFill>
                  <a:schemeClr val="bg1"/>
                </a:solidFill>
              </a:rPr>
              <a:t> IF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142984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58" y="1928802"/>
            <a:ext cx="851810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*, if(amount&gt;=30000, 'High salary', if(amount&gt;=25000, 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'Good salary', if(amount&gt;=20000, 'Average salary', 'Low salary')))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as </a:t>
            </a:r>
            <a:r>
              <a:rPr lang="en-GB" b="1" spc="150" dirty="0" err="1"/>
              <a:t>Salary_category</a:t>
            </a:r>
            <a:r>
              <a:rPr lang="en-GB" b="1" spc="150" dirty="0"/>
              <a:t> from </a:t>
            </a:r>
            <a:r>
              <a:rPr lang="en-GB" b="1" spc="150" dirty="0" err="1"/>
              <a:t>Salary_details</a:t>
            </a:r>
            <a:r>
              <a:rPr lang="en-GB" b="1" spc="150" dirty="0"/>
              <a:t>;</a:t>
            </a:r>
          </a:p>
        </p:txBody>
      </p:sp>
      <p:pic>
        <p:nvPicPr>
          <p:cNvPr id="11266" name="Picture 2" descr="C:\Users\user\Pictures\Screen recorder\IF-Nested I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000504"/>
            <a:ext cx="7185513" cy="2103451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solidFill>
                  <a:schemeClr val="bg1"/>
                </a:solidFill>
              </a:rPr>
              <a:t>RDBMS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57158" y="1357298"/>
            <a:ext cx="8387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/>
              <a:t>          A </a:t>
            </a:r>
            <a:r>
              <a:rPr lang="en-GB" b="1" spc="150" dirty="0"/>
              <a:t>Relational database</a:t>
            </a:r>
            <a:r>
              <a:rPr lang="en-GB" spc="150" dirty="0"/>
              <a:t> defines database relationships in the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form of tables. The tables are related to each other – based on data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common to 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596" y="3643314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/>
              <a:t>         We can connect two or more tables using </a:t>
            </a:r>
            <a:r>
              <a:rPr lang="en-GB" b="1" spc="150" dirty="0"/>
              <a:t>Foreign Key</a:t>
            </a:r>
            <a:r>
              <a:rPr lang="en-GB" spc="150" dirty="0"/>
              <a:t> which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is the common field to each other. Foreign Key of one table is the Primary Key of another table.</a:t>
            </a:r>
            <a:endParaRPr lang="en-GB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1357298"/>
            <a:ext cx="1357290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Table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720" y="2000240"/>
            <a:ext cx="821891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Create table </a:t>
            </a:r>
            <a:r>
              <a:rPr lang="en-GB" spc="150" dirty="0" err="1"/>
              <a:t>Employee_details</a:t>
            </a:r>
            <a:r>
              <a:rPr lang="en-GB" spc="150" dirty="0"/>
              <a:t>(</a:t>
            </a:r>
            <a:r>
              <a:rPr lang="en-GB" spc="150" dirty="0" err="1"/>
              <a:t>Employee_ID</a:t>
            </a:r>
            <a:r>
              <a:rPr lang="en-GB" spc="150" dirty="0"/>
              <a:t> </a:t>
            </a:r>
            <a:r>
              <a:rPr lang="en-GB" spc="150" dirty="0" err="1"/>
              <a:t>int</a:t>
            </a:r>
            <a:r>
              <a:rPr lang="en-GB" spc="150" dirty="0"/>
              <a:t>, </a:t>
            </a:r>
            <a:r>
              <a:rPr lang="en-GB" spc="150" dirty="0" err="1"/>
              <a:t>Employee_Name</a:t>
            </a:r>
            <a:endParaRPr lang="en-GB" spc="150" dirty="0"/>
          </a:p>
          <a:p>
            <a:pPr>
              <a:lnSpc>
                <a:spcPct val="150000"/>
              </a:lnSpc>
            </a:pPr>
            <a:r>
              <a:rPr lang="en-GB" spc="150" dirty="0" err="1"/>
              <a:t>varchar</a:t>
            </a:r>
            <a:r>
              <a:rPr lang="en-GB" spc="150" dirty="0"/>
              <a:t>(100), </a:t>
            </a:r>
            <a:r>
              <a:rPr lang="en-GB" spc="150" dirty="0" err="1"/>
              <a:t>Designation_ID</a:t>
            </a:r>
            <a:r>
              <a:rPr lang="en-GB" spc="150" dirty="0"/>
              <a:t> </a:t>
            </a:r>
            <a:r>
              <a:rPr lang="en-GB" spc="150" dirty="0" err="1"/>
              <a:t>int</a:t>
            </a:r>
            <a:r>
              <a:rPr lang="en-GB" spc="150" dirty="0"/>
              <a:t>, </a:t>
            </a:r>
            <a:r>
              <a:rPr lang="en-GB" spc="150" dirty="0" err="1"/>
              <a:t>Dept_No</a:t>
            </a:r>
            <a:r>
              <a:rPr lang="en-GB" spc="150" dirty="0"/>
              <a:t> </a:t>
            </a:r>
            <a:r>
              <a:rPr lang="en-GB" spc="150" dirty="0" err="1"/>
              <a:t>int</a:t>
            </a:r>
            <a:r>
              <a:rPr lang="en-GB" spc="150" dirty="0"/>
              <a:t>, </a:t>
            </a:r>
            <a:r>
              <a:rPr lang="en-GB" spc="150" dirty="0" err="1"/>
              <a:t>Date_Of_Join</a:t>
            </a:r>
            <a:r>
              <a:rPr lang="en-GB" spc="150" dirty="0"/>
              <a:t> date,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primary key(</a:t>
            </a:r>
            <a:r>
              <a:rPr lang="en-GB" b="1" spc="150" dirty="0" err="1"/>
              <a:t>Employee_ID</a:t>
            </a:r>
            <a:r>
              <a:rPr lang="en-GB" b="1" spc="150" dirty="0"/>
              <a:t>)</a:t>
            </a:r>
            <a:r>
              <a:rPr lang="en-GB" spc="150" dirty="0"/>
              <a:t>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20" y="4429132"/>
            <a:ext cx="9241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Create table </a:t>
            </a:r>
            <a:r>
              <a:rPr lang="en-GB" spc="150" dirty="0" err="1"/>
              <a:t>Salary_details</a:t>
            </a:r>
            <a:r>
              <a:rPr lang="en-GB" spc="150" dirty="0"/>
              <a:t>(</a:t>
            </a:r>
            <a:r>
              <a:rPr lang="en-GB" spc="150" dirty="0" err="1"/>
              <a:t>Salary_ID</a:t>
            </a:r>
            <a:r>
              <a:rPr lang="en-GB" spc="150" dirty="0"/>
              <a:t> </a:t>
            </a:r>
            <a:r>
              <a:rPr lang="en-GB" spc="150" dirty="0" err="1"/>
              <a:t>int</a:t>
            </a:r>
            <a:r>
              <a:rPr lang="en-GB" spc="150" dirty="0"/>
              <a:t>, </a:t>
            </a:r>
            <a:r>
              <a:rPr lang="en-GB" spc="150" dirty="0" err="1"/>
              <a:t>Employee_ID</a:t>
            </a:r>
            <a:r>
              <a:rPr lang="en-GB" spc="150" dirty="0"/>
              <a:t> </a:t>
            </a:r>
            <a:r>
              <a:rPr lang="en-GB" spc="150" dirty="0" err="1"/>
              <a:t>int</a:t>
            </a:r>
            <a:r>
              <a:rPr lang="en-GB" spc="150" dirty="0"/>
              <a:t>, </a:t>
            </a:r>
          </a:p>
          <a:p>
            <a:pPr>
              <a:lnSpc>
                <a:spcPct val="150000"/>
              </a:lnSpc>
            </a:pPr>
            <a:r>
              <a:rPr lang="en-GB" spc="150" dirty="0" err="1"/>
              <a:t>Salary_date</a:t>
            </a:r>
            <a:r>
              <a:rPr lang="en-GB" spc="150" dirty="0"/>
              <a:t> date, </a:t>
            </a:r>
            <a:r>
              <a:rPr lang="en-GB" spc="150" dirty="0" err="1"/>
              <a:t>Branch_ID</a:t>
            </a:r>
            <a:r>
              <a:rPr lang="en-GB" spc="150" dirty="0"/>
              <a:t> </a:t>
            </a:r>
            <a:r>
              <a:rPr lang="en-GB" spc="150" dirty="0" err="1"/>
              <a:t>int</a:t>
            </a:r>
            <a:r>
              <a:rPr lang="en-GB" spc="150" dirty="0"/>
              <a:t>, Amount </a:t>
            </a:r>
            <a:r>
              <a:rPr lang="en-GB" spc="150" dirty="0" err="1"/>
              <a:t>int</a:t>
            </a:r>
            <a:r>
              <a:rPr lang="en-GB" spc="150" dirty="0"/>
              <a:t>, primary key(</a:t>
            </a:r>
            <a:r>
              <a:rPr lang="en-GB" spc="150" dirty="0" err="1"/>
              <a:t>Salary_ID</a:t>
            </a:r>
            <a:r>
              <a:rPr lang="en-GB" spc="150" dirty="0"/>
              <a:t>),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foreign key(</a:t>
            </a:r>
            <a:r>
              <a:rPr lang="en-GB" b="1" spc="150" dirty="0" err="1"/>
              <a:t>Employee_ID</a:t>
            </a:r>
            <a:r>
              <a:rPr lang="en-GB" b="1" spc="150" dirty="0"/>
              <a:t>) References </a:t>
            </a:r>
            <a:r>
              <a:rPr lang="en-GB" b="1" spc="150" dirty="0" err="1"/>
              <a:t>Employee_details</a:t>
            </a:r>
            <a:r>
              <a:rPr lang="en-GB" b="1" spc="150" dirty="0"/>
              <a:t>(</a:t>
            </a:r>
            <a:r>
              <a:rPr lang="en-GB" b="1" spc="150" dirty="0" err="1"/>
              <a:t>Employee_ID</a:t>
            </a:r>
            <a:r>
              <a:rPr lang="en-GB" b="1" spc="150" dirty="0"/>
              <a:t>)</a:t>
            </a:r>
            <a:r>
              <a:rPr lang="en-GB" spc="150" dirty="0"/>
              <a:t>);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2910" y="214290"/>
            <a:ext cx="550072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Query for Connecting tables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0" y="3643314"/>
            <a:ext cx="1357290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Table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8215338" y="35716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7835388" y="160408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6143668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Difference between DBMS &amp; RDBMS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1472" y="1071546"/>
          <a:ext cx="7715304" cy="520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4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/>
                        <a:t> Data is stored as file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GB" spc="130" baseline="0" dirty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/>
                        <a:t> There is no relationship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/>
                        <a:t>   between data in DBMS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GB" spc="130" baseline="0" dirty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/>
                        <a:t> DBMS deals with small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/>
                        <a:t>   quantity of data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GB" spc="130" baseline="0" dirty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/>
                        <a:t> DBMS supports single user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/>
                        <a:t>   at a time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/>
                        <a:t> </a:t>
                      </a:r>
                      <a:r>
                        <a:rPr lang="en-GB" spc="130" baseline="0" dirty="0" err="1"/>
                        <a:t>E.g</a:t>
                      </a:r>
                      <a:r>
                        <a:rPr lang="en-GB" spc="130" baseline="0" dirty="0"/>
                        <a:t>: File system,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dirty="0"/>
                        <a:t> </a:t>
                      </a:r>
                      <a:r>
                        <a:rPr lang="en-GB" spc="130" dirty="0"/>
                        <a:t>Data</a:t>
                      </a:r>
                      <a:r>
                        <a:rPr lang="en-GB" spc="130" baseline="0" dirty="0"/>
                        <a:t> is stored as tables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GB" spc="130" baseline="0" dirty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/>
                        <a:t> Data is present in multiple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/>
                        <a:t>   tables which can be related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/>
                        <a:t>   to each other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/>
                        <a:t> RDBMS deals with large      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/>
                        <a:t>   quantity of data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endParaRPr lang="en-GB" spc="130" baseline="0" dirty="0"/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/>
                        <a:t> RDBMS supports multiple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GB" spc="130" baseline="0" dirty="0"/>
                        <a:t>   users at a time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GB" spc="130" baseline="0" dirty="0"/>
                        <a:t> </a:t>
                      </a:r>
                      <a:r>
                        <a:rPr lang="en-GB" spc="130" baseline="0" dirty="0" err="1"/>
                        <a:t>E.g</a:t>
                      </a:r>
                      <a:r>
                        <a:rPr lang="en-GB" spc="130" baseline="0" dirty="0"/>
                        <a:t>: Oracle, SQL server</a:t>
                      </a:r>
                      <a:endParaRPr lang="en-GB" spc="13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Join Queries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39346" y="1214422"/>
            <a:ext cx="8169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The </a:t>
            </a:r>
            <a:r>
              <a:rPr lang="en-GB" b="1" spc="150" dirty="0"/>
              <a:t>JOIN</a:t>
            </a:r>
            <a:r>
              <a:rPr lang="en-GB" spc="150" dirty="0"/>
              <a:t> clause is used to combine rows from two or more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Tables, based on a related column between them.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480" y="3429000"/>
            <a:ext cx="3686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INNER Join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LEFT Join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RIGHT Join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FULL OUTER Join(UNION)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CROSS Join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0" y="2714620"/>
            <a:ext cx="25717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Types of JOIN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INNER JOIN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8596" y="1214422"/>
            <a:ext cx="8195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/>
              <a:t>       The </a:t>
            </a:r>
            <a:r>
              <a:rPr lang="en-GB" b="1" spc="150" dirty="0"/>
              <a:t>INNER JOIN</a:t>
            </a:r>
            <a:r>
              <a:rPr lang="en-GB" spc="150" dirty="0"/>
              <a:t> keyword selects records that have matching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values in both tables.</a:t>
            </a:r>
          </a:p>
        </p:txBody>
      </p:sp>
      <p:pic>
        <p:nvPicPr>
          <p:cNvPr id="1026" name="Picture 2" descr="C:\Users\user\Pictures\mysql-inner-jo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2643182"/>
            <a:ext cx="5697537" cy="3400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857232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34" y="1643050"/>
            <a:ext cx="8116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inner join </a:t>
            </a:r>
            <a:r>
              <a:rPr lang="en-GB" b="1" spc="150" dirty="0" err="1"/>
              <a:t>Salary_details</a:t>
            </a:r>
            <a:r>
              <a:rPr lang="en-GB" b="1" spc="150" dirty="0"/>
              <a:t> on</a:t>
            </a:r>
          </a:p>
          <a:p>
            <a:pPr>
              <a:lnSpc>
                <a:spcPct val="150000"/>
              </a:lnSpc>
            </a:pPr>
            <a:r>
              <a:rPr lang="en-GB" b="1" spc="150" dirty="0" err="1"/>
              <a:t>Employee_details.Employee_id</a:t>
            </a:r>
            <a:r>
              <a:rPr lang="en-GB" b="1" spc="150" dirty="0"/>
              <a:t> = </a:t>
            </a:r>
            <a:r>
              <a:rPr lang="en-GB" b="1" spc="150" dirty="0" err="1"/>
              <a:t>Salary_details.Employee_id</a:t>
            </a:r>
            <a:r>
              <a:rPr lang="en-GB" b="1" spc="150" dirty="0"/>
              <a:t>;</a:t>
            </a:r>
          </a:p>
        </p:txBody>
      </p:sp>
      <p:pic>
        <p:nvPicPr>
          <p:cNvPr id="2050" name="Picture 2" descr="C:\Users\user\Pictures\Screen recorder\Inner jo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571876"/>
            <a:ext cx="7646990" cy="221457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LEFT JOIN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8596" y="1071546"/>
            <a:ext cx="817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The </a:t>
            </a:r>
            <a:r>
              <a:rPr lang="en-GB" b="1" spc="150" dirty="0"/>
              <a:t>LEFT JOIN</a:t>
            </a:r>
            <a:r>
              <a:rPr lang="en-GB" spc="150" dirty="0"/>
              <a:t> keyword returns all record from the left table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(table 1) and the matching records (if any) from the right table.</a:t>
            </a:r>
          </a:p>
        </p:txBody>
      </p:sp>
      <p:pic>
        <p:nvPicPr>
          <p:cNvPr id="3074" name="Picture 2" descr="C:\Users\user\Pictures\mysql-left-jo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2786058"/>
            <a:ext cx="5486400" cy="331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714356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34" y="1714488"/>
            <a:ext cx="819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Left join </a:t>
            </a:r>
            <a:r>
              <a:rPr lang="en-GB" b="1" spc="150" dirty="0" err="1"/>
              <a:t>Salary_details</a:t>
            </a:r>
            <a:r>
              <a:rPr lang="en-GB" b="1" spc="150" dirty="0"/>
              <a:t> on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 </a:t>
            </a:r>
            <a:r>
              <a:rPr lang="en-GB" b="1" spc="150" dirty="0" err="1"/>
              <a:t>Employee_details.Employee_id</a:t>
            </a:r>
            <a:r>
              <a:rPr lang="en-GB" b="1" spc="150" dirty="0"/>
              <a:t> = </a:t>
            </a:r>
            <a:r>
              <a:rPr lang="en-GB" b="1" spc="150" dirty="0" err="1"/>
              <a:t>Salary_details.Employee_id</a:t>
            </a:r>
            <a:r>
              <a:rPr lang="en-GB" b="1" spc="150" dirty="0"/>
              <a:t>;</a:t>
            </a:r>
          </a:p>
        </p:txBody>
      </p:sp>
      <p:pic>
        <p:nvPicPr>
          <p:cNvPr id="5122" name="Picture 2" descr="C:\Users\user\Pictures\Screen recorder\Left Jo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714752"/>
            <a:ext cx="7399338" cy="171451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RIGHT JOIN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0" y="1142984"/>
            <a:ext cx="9142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/>
              <a:t>          The </a:t>
            </a:r>
            <a:r>
              <a:rPr lang="en-GB" b="1" spc="150" dirty="0"/>
              <a:t>RIGHT JOIN</a:t>
            </a:r>
            <a:r>
              <a:rPr lang="en-GB" spc="150" dirty="0"/>
              <a:t> keyword returns all the records from the right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table (table2) and the matching records (if any) from the left table (table1)</a:t>
            </a:r>
          </a:p>
        </p:txBody>
      </p:sp>
      <p:pic>
        <p:nvPicPr>
          <p:cNvPr id="6146" name="Picture 2" descr="C:\Users\user\Pictures\mysql-right-jo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2714620"/>
            <a:ext cx="5476875" cy="3219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57148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10" y="1714488"/>
            <a:ext cx="8141972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right join </a:t>
            </a:r>
            <a:r>
              <a:rPr lang="en-GB" b="1" spc="150" dirty="0" err="1"/>
              <a:t>Salary_details</a:t>
            </a:r>
            <a:r>
              <a:rPr lang="en-GB" b="1" spc="150" dirty="0"/>
              <a:t> on </a:t>
            </a:r>
          </a:p>
          <a:p>
            <a:pPr>
              <a:lnSpc>
                <a:spcPct val="150000"/>
              </a:lnSpc>
            </a:pPr>
            <a:r>
              <a:rPr lang="en-GB" b="1" spc="150" dirty="0" err="1"/>
              <a:t>Employee_details.Employee_id</a:t>
            </a:r>
            <a:r>
              <a:rPr lang="en-GB" b="1" spc="150" dirty="0"/>
              <a:t> = </a:t>
            </a:r>
            <a:r>
              <a:rPr lang="en-GB" b="1" spc="150" dirty="0" err="1"/>
              <a:t>Salary_Details.Employee_id</a:t>
            </a:r>
            <a:r>
              <a:rPr lang="en-GB" b="1" spc="150" dirty="0"/>
              <a:t>;</a:t>
            </a:r>
          </a:p>
        </p:txBody>
      </p:sp>
      <p:pic>
        <p:nvPicPr>
          <p:cNvPr id="7170" name="Picture 2" descr="C:\Users\user\Pictures\Screen recorder\Right jo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786190"/>
            <a:ext cx="7772165" cy="2000264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5643602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FULL OUTER JOIN (UNION)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8596" y="1000108"/>
            <a:ext cx="8246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The </a:t>
            </a:r>
            <a:r>
              <a:rPr lang="en-GB" b="1" spc="150" dirty="0"/>
              <a:t>UNION</a:t>
            </a:r>
            <a:r>
              <a:rPr lang="en-GB" spc="150" dirty="0"/>
              <a:t> operator is used to combine the result set of two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Or more SELECT statements.</a:t>
            </a:r>
          </a:p>
        </p:txBody>
      </p:sp>
      <p:pic>
        <p:nvPicPr>
          <p:cNvPr id="4098" name="Picture 2" descr="C:\Users\user\Pictures\img_full_outer_jo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4714884"/>
            <a:ext cx="2857520" cy="195449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071538" y="2071678"/>
            <a:ext cx="70573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spc="150" dirty="0"/>
              <a:t> Every SELECT statement within UNION must have the same</a:t>
            </a:r>
          </a:p>
          <a:p>
            <a:pPr>
              <a:lnSpc>
                <a:spcPct val="150000"/>
              </a:lnSpc>
            </a:pPr>
            <a:r>
              <a:rPr lang="en-GB" sz="1600" spc="150" dirty="0"/>
              <a:t>    number of columns</a:t>
            </a:r>
          </a:p>
          <a:p>
            <a:pPr>
              <a:lnSpc>
                <a:spcPct val="150000"/>
              </a:lnSpc>
            </a:pPr>
            <a:endParaRPr lang="en-GB" sz="1600" spc="15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spc="150" dirty="0"/>
              <a:t>The columns must also have similar data types</a:t>
            </a:r>
          </a:p>
          <a:p>
            <a:pPr>
              <a:lnSpc>
                <a:spcPct val="150000"/>
              </a:lnSpc>
            </a:pPr>
            <a:endParaRPr lang="en-GB" sz="1600" spc="15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600" spc="150" dirty="0"/>
              <a:t> The columns in every SELECT statement must also be in the</a:t>
            </a:r>
          </a:p>
          <a:p>
            <a:pPr>
              <a:lnSpc>
                <a:spcPct val="150000"/>
              </a:lnSpc>
            </a:pPr>
            <a:r>
              <a:rPr lang="en-GB" sz="1600" spc="150" dirty="0"/>
              <a:t>    same order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GB" sz="1600" spc="15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285728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034" y="1214422"/>
            <a:ext cx="821537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Left join </a:t>
            </a:r>
            <a:r>
              <a:rPr lang="en-GB" b="1" spc="150" dirty="0" err="1"/>
              <a:t>Salary_details</a:t>
            </a:r>
            <a:r>
              <a:rPr lang="en-GB" b="1" spc="150" dirty="0"/>
              <a:t> on </a:t>
            </a:r>
          </a:p>
          <a:p>
            <a:pPr>
              <a:lnSpc>
                <a:spcPct val="150000"/>
              </a:lnSpc>
            </a:pPr>
            <a:r>
              <a:rPr lang="en-GB" b="1" spc="150" dirty="0" err="1"/>
              <a:t>Employee_details.Employee_id</a:t>
            </a:r>
            <a:r>
              <a:rPr lang="en-GB" b="1" spc="150" dirty="0"/>
              <a:t> = </a:t>
            </a:r>
            <a:r>
              <a:rPr lang="en-GB" b="1" spc="150" dirty="0" err="1"/>
              <a:t>Salary_Details.Employee_id</a:t>
            </a:r>
            <a:endParaRPr lang="en-GB" b="1" spc="150" dirty="0"/>
          </a:p>
          <a:p>
            <a:pPr>
              <a:lnSpc>
                <a:spcPct val="150000"/>
              </a:lnSpc>
            </a:pPr>
            <a:r>
              <a:rPr lang="en-GB" b="1" spc="150" dirty="0"/>
              <a:t>Union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Right join </a:t>
            </a:r>
            <a:r>
              <a:rPr lang="en-GB" b="1" spc="150" dirty="0" err="1"/>
              <a:t>Salary_details</a:t>
            </a:r>
            <a:r>
              <a:rPr lang="en-GB" b="1" spc="150" dirty="0"/>
              <a:t> on </a:t>
            </a:r>
            <a:r>
              <a:rPr lang="en-GB" b="1" spc="150" dirty="0" err="1"/>
              <a:t>Employee_details.Employee_id</a:t>
            </a:r>
            <a:r>
              <a:rPr lang="en-GB" b="1" spc="150" dirty="0"/>
              <a:t> = </a:t>
            </a:r>
            <a:r>
              <a:rPr lang="en-GB" b="1" spc="150" dirty="0" err="1"/>
              <a:t>Salary_details.Employee_id</a:t>
            </a:r>
            <a:r>
              <a:rPr lang="en-GB" b="1" spc="150" dirty="0"/>
              <a:t>;</a:t>
            </a:r>
          </a:p>
        </p:txBody>
      </p:sp>
      <p:pic>
        <p:nvPicPr>
          <p:cNvPr id="8194" name="Picture 2" descr="C:\Users\user\Pictures\Screen recorder\Un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214818"/>
            <a:ext cx="7572428" cy="184674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CROSS JOIN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71472" y="1428736"/>
            <a:ext cx="8387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pc="150" dirty="0"/>
              <a:t>            The </a:t>
            </a:r>
            <a:r>
              <a:rPr lang="en-GB" b="1" spc="150" dirty="0"/>
              <a:t>CROSS JOIN</a:t>
            </a:r>
            <a:r>
              <a:rPr lang="en-GB" spc="150" dirty="0"/>
              <a:t> keyword returns all the records from both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The tables (table1 and table2).</a:t>
            </a:r>
          </a:p>
        </p:txBody>
      </p:sp>
      <p:pic>
        <p:nvPicPr>
          <p:cNvPr id="9218" name="Picture 2" descr="C:\Users\user\Pictures\mysql-cross-join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3214686"/>
            <a:ext cx="5072098" cy="3043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Databases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00034" y="1071546"/>
            <a:ext cx="7599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Database are used to store data such as tables, values,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Procedures, etc. We can manipulate the data from database.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0" y="2285992"/>
            <a:ext cx="2786050" cy="4286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30" dirty="0">
                <a:solidFill>
                  <a:schemeClr val="tx1"/>
                </a:solidFill>
              </a:rPr>
              <a:t>To create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1538" y="2928934"/>
            <a:ext cx="539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30" dirty="0"/>
              <a:t>QUERY:  </a:t>
            </a:r>
            <a:r>
              <a:rPr lang="en-GB" sz="1600" spc="130" dirty="0"/>
              <a:t>Create database </a:t>
            </a:r>
            <a:r>
              <a:rPr lang="en-GB" sz="1600" spc="130" dirty="0" err="1"/>
              <a:t>Employment_process</a:t>
            </a:r>
            <a:r>
              <a:rPr lang="en-GB" sz="1600" spc="130" dirty="0"/>
              <a:t>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3500438"/>
            <a:ext cx="2786050" cy="4286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30" dirty="0">
                <a:solidFill>
                  <a:schemeClr val="tx1"/>
                </a:solidFill>
              </a:rPr>
              <a:t>To Use 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1538" y="4143380"/>
            <a:ext cx="4041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30" dirty="0"/>
              <a:t>QUERY:  </a:t>
            </a:r>
            <a:r>
              <a:rPr lang="en-GB" sz="1600" spc="130" dirty="0"/>
              <a:t>Use </a:t>
            </a:r>
            <a:r>
              <a:rPr lang="en-GB" sz="1600" spc="130" dirty="0" err="1"/>
              <a:t>Employment_process</a:t>
            </a:r>
            <a:r>
              <a:rPr lang="en-GB" sz="1600" spc="130" dirty="0"/>
              <a:t>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0" y="4643446"/>
            <a:ext cx="2786050" cy="4286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30" dirty="0">
                <a:solidFill>
                  <a:schemeClr val="tx1"/>
                </a:solidFill>
              </a:rPr>
              <a:t>To View database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1538" y="5286388"/>
            <a:ext cx="302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30" dirty="0"/>
              <a:t>QUERY:  </a:t>
            </a:r>
            <a:r>
              <a:rPr lang="en-GB" sz="1600" spc="130" dirty="0"/>
              <a:t>Show databases;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0" y="5786454"/>
            <a:ext cx="2786050" cy="4286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30" dirty="0">
                <a:solidFill>
                  <a:schemeClr val="tx1"/>
                </a:solidFill>
              </a:rPr>
              <a:t>To Drop database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0100" y="6357958"/>
            <a:ext cx="5189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spc="130" dirty="0"/>
              <a:t>QUERY:  </a:t>
            </a:r>
            <a:r>
              <a:rPr lang="en-GB" sz="1600" spc="130" dirty="0"/>
              <a:t>Drop database </a:t>
            </a:r>
            <a:r>
              <a:rPr lang="en-GB" sz="1600" spc="130" dirty="0" err="1"/>
              <a:t>Employment_process</a:t>
            </a:r>
            <a:r>
              <a:rPr lang="en-GB" sz="1600" spc="130" dirty="0"/>
              <a:t>;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92867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472" y="1643050"/>
            <a:ext cx="835821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Cross join </a:t>
            </a:r>
            <a:r>
              <a:rPr lang="en-GB" b="1" spc="150" dirty="0" err="1"/>
              <a:t>Salary_details</a:t>
            </a:r>
            <a:r>
              <a:rPr lang="en-GB" b="1" spc="150" dirty="0"/>
              <a:t>;</a:t>
            </a:r>
          </a:p>
        </p:txBody>
      </p:sp>
      <p:pic>
        <p:nvPicPr>
          <p:cNvPr id="10242" name="Picture 2" descr="C:\Users\user\Pictures\Screen recorder\Cross joi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357562"/>
            <a:ext cx="8345745" cy="2286016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Case Statement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57158" y="1357298"/>
            <a:ext cx="85042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The </a:t>
            </a:r>
            <a:r>
              <a:rPr lang="en-GB" b="1" spc="150" dirty="0"/>
              <a:t>CASE</a:t>
            </a:r>
            <a:r>
              <a:rPr lang="en-GB" spc="150" dirty="0"/>
              <a:t> statement goes through conditions and returns a value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    When the first condition met(like an If-then-else statement).</a:t>
            </a:r>
          </a:p>
          <a:p>
            <a:pPr>
              <a:lnSpc>
                <a:spcPct val="200000"/>
              </a:lnSpc>
            </a:pPr>
            <a:endParaRPr lang="en-GB" spc="15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Once a Condition is true, it will stop reading and return the result.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GB" spc="15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If no conditions are true, it returns the value in ELSE clause.</a:t>
            </a:r>
          </a:p>
          <a:p>
            <a:pPr>
              <a:lnSpc>
                <a:spcPct val="200000"/>
              </a:lnSpc>
            </a:pPr>
            <a:endParaRPr lang="en-GB" spc="15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If there is no ELSE part and no condition are true, it returns NULL.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214290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85918" y="428604"/>
            <a:ext cx="66511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Select *, Case</a:t>
            </a:r>
          </a:p>
          <a:p>
            <a:r>
              <a:rPr lang="en-GB" b="1" spc="150" dirty="0"/>
              <a:t>when </a:t>
            </a:r>
            <a:r>
              <a:rPr lang="en-GB" b="1" spc="150" dirty="0" err="1"/>
              <a:t>Designation_id</a:t>
            </a:r>
            <a:r>
              <a:rPr lang="en-GB" b="1" spc="150" dirty="0"/>
              <a:t>=3001 then 'Manager'</a:t>
            </a:r>
          </a:p>
          <a:p>
            <a:r>
              <a:rPr lang="en-GB" b="1" spc="150" dirty="0"/>
              <a:t>when </a:t>
            </a:r>
            <a:r>
              <a:rPr lang="en-GB" b="1" spc="150" dirty="0" err="1"/>
              <a:t>Designation_id</a:t>
            </a:r>
            <a:r>
              <a:rPr lang="en-GB" b="1" spc="150" dirty="0"/>
              <a:t>=3003 then 'Senior Manager'</a:t>
            </a:r>
          </a:p>
          <a:p>
            <a:r>
              <a:rPr lang="en-GB" b="1" spc="150" dirty="0"/>
              <a:t>when </a:t>
            </a:r>
            <a:r>
              <a:rPr lang="en-GB" b="1" spc="150" dirty="0" err="1"/>
              <a:t>Designation_id</a:t>
            </a:r>
            <a:r>
              <a:rPr lang="en-GB" b="1" spc="150" dirty="0"/>
              <a:t>=3004 then 'HR'</a:t>
            </a:r>
          </a:p>
          <a:p>
            <a:r>
              <a:rPr lang="en-GB" b="1" spc="150" dirty="0"/>
              <a:t>when </a:t>
            </a:r>
            <a:r>
              <a:rPr lang="en-GB" b="1" spc="150" dirty="0" err="1"/>
              <a:t>Designation_id</a:t>
            </a:r>
            <a:r>
              <a:rPr lang="en-GB" b="1" spc="150" dirty="0"/>
              <a:t>=3005 then 'General Manager'</a:t>
            </a:r>
          </a:p>
          <a:p>
            <a:r>
              <a:rPr lang="en-GB" b="1" spc="150" dirty="0"/>
              <a:t>when </a:t>
            </a:r>
            <a:r>
              <a:rPr lang="en-GB" b="1" spc="150" dirty="0" err="1"/>
              <a:t>Designation_id</a:t>
            </a:r>
            <a:r>
              <a:rPr lang="en-GB" b="1" spc="150" dirty="0"/>
              <a:t>=3006 then 'Team Lead'</a:t>
            </a:r>
          </a:p>
          <a:p>
            <a:r>
              <a:rPr lang="en-GB" b="1" spc="150" dirty="0"/>
              <a:t>when </a:t>
            </a:r>
            <a:r>
              <a:rPr lang="en-GB" b="1" spc="150" dirty="0" err="1"/>
              <a:t>Designation_id</a:t>
            </a:r>
            <a:r>
              <a:rPr lang="en-GB" b="1" spc="150" dirty="0"/>
              <a:t>=3007 then 'Senior HR'</a:t>
            </a:r>
          </a:p>
          <a:p>
            <a:r>
              <a:rPr lang="en-GB" b="1" spc="150" dirty="0"/>
              <a:t>Else 'Junior Associate'</a:t>
            </a:r>
          </a:p>
          <a:p>
            <a:r>
              <a:rPr lang="en-GB" b="1" spc="150" dirty="0"/>
              <a:t>End as </a:t>
            </a:r>
            <a:r>
              <a:rPr lang="en-GB" b="1" spc="150" dirty="0" err="1"/>
              <a:t>Job_Role</a:t>
            </a:r>
            <a:endParaRPr lang="en-GB" b="1" spc="150" dirty="0"/>
          </a:p>
          <a:p>
            <a:r>
              <a:rPr lang="en-GB" b="1" spc="150" dirty="0"/>
              <a:t>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</p:txBody>
      </p:sp>
      <p:pic>
        <p:nvPicPr>
          <p:cNvPr id="11266" name="Picture 2" descr="C:\Users\user\Pictures\Screen recorder\Case statem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786190"/>
            <a:ext cx="7397082" cy="257176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Procedures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28596" y="1142984"/>
            <a:ext cx="81923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A </a:t>
            </a:r>
            <a:r>
              <a:rPr lang="en-GB" b="1" spc="150" dirty="0"/>
              <a:t>stored Procedure</a:t>
            </a:r>
            <a:r>
              <a:rPr lang="en-GB" spc="150" dirty="0"/>
              <a:t> is a prepared SQL code that we can save,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   So the code can be reused over and over again</a:t>
            </a:r>
          </a:p>
          <a:p>
            <a:pPr>
              <a:lnSpc>
                <a:spcPct val="200000"/>
              </a:lnSpc>
            </a:pPr>
            <a:endParaRPr lang="en-GB" spc="15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So if we have an SQL query that we write over and over again,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   Save it as a stored Procedure and then just call it to execute it</a:t>
            </a:r>
          </a:p>
          <a:p>
            <a:pPr>
              <a:lnSpc>
                <a:spcPct val="200000"/>
              </a:lnSpc>
            </a:pPr>
            <a:endParaRPr lang="en-GB" spc="15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pc="150" dirty="0"/>
              <a:t> We can store more than one output in a single stored Procedure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   and executed all the output simultaneously by calling the</a:t>
            </a:r>
          </a:p>
          <a:p>
            <a:pPr>
              <a:lnSpc>
                <a:spcPct val="200000"/>
              </a:lnSpc>
            </a:pPr>
            <a:r>
              <a:rPr lang="en-GB" spc="150" dirty="0"/>
              <a:t>   stored Procedure.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1214422"/>
            <a:ext cx="157163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8662" y="2071678"/>
            <a:ext cx="68830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delimiter //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create procedure </a:t>
            </a:r>
            <a:r>
              <a:rPr lang="en-GB" b="1" spc="150" dirty="0" err="1"/>
              <a:t>Stored_data</a:t>
            </a:r>
            <a:r>
              <a:rPr lang="en-GB" b="1" spc="150" dirty="0"/>
              <a:t>()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Begin</a:t>
            </a:r>
          </a:p>
          <a:p>
            <a:pPr>
              <a:lnSpc>
                <a:spcPct val="150000"/>
              </a:lnSpc>
            </a:pPr>
            <a:endParaRPr lang="en-GB" b="1" spc="150" dirty="0"/>
          </a:p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Employee_details</a:t>
            </a:r>
            <a:r>
              <a:rPr lang="en-GB" b="1" spc="150" dirty="0"/>
              <a:t> where </a:t>
            </a:r>
            <a:r>
              <a:rPr lang="en-GB" b="1" spc="150" dirty="0" err="1"/>
              <a:t>Dept_no</a:t>
            </a:r>
            <a:r>
              <a:rPr lang="en-GB" b="1" spc="150" dirty="0"/>
              <a:t>=80;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Salary_details</a:t>
            </a:r>
            <a:r>
              <a:rPr lang="en-GB" b="1" spc="150" dirty="0"/>
              <a:t> where Amount &gt;=30000;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Select * from </a:t>
            </a:r>
            <a:r>
              <a:rPr lang="en-GB" b="1" spc="150" dirty="0" err="1"/>
              <a:t>Salary_details</a:t>
            </a:r>
            <a:r>
              <a:rPr lang="en-GB" b="1" spc="150" dirty="0"/>
              <a:t> where </a:t>
            </a:r>
            <a:r>
              <a:rPr lang="en-GB" b="1" spc="150" dirty="0" err="1"/>
              <a:t>Branch_id</a:t>
            </a:r>
            <a:r>
              <a:rPr lang="en-GB" b="1" spc="150" dirty="0"/>
              <a:t>=242;</a:t>
            </a:r>
          </a:p>
          <a:p>
            <a:pPr>
              <a:lnSpc>
                <a:spcPct val="150000"/>
              </a:lnSpc>
            </a:pPr>
            <a:endParaRPr lang="en-GB" b="1" spc="150" dirty="0"/>
          </a:p>
          <a:p>
            <a:pPr>
              <a:lnSpc>
                <a:spcPct val="150000"/>
              </a:lnSpc>
            </a:pPr>
            <a:r>
              <a:rPr lang="en-GB" b="1" spc="150" dirty="0"/>
              <a:t>end //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delimiter 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To Create Procedures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To Execute Procedure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1071546"/>
            <a:ext cx="150016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356" y="1071546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Call </a:t>
            </a:r>
            <a:r>
              <a:rPr lang="en-GB" b="1" spc="150" dirty="0" err="1"/>
              <a:t>Stored_data</a:t>
            </a:r>
            <a:r>
              <a:rPr lang="en-GB" b="1" spc="150" dirty="0"/>
              <a:t>;</a:t>
            </a:r>
          </a:p>
        </p:txBody>
      </p:sp>
      <p:pic>
        <p:nvPicPr>
          <p:cNvPr id="12290" name="Picture 2" descr="C:\Users\user\Pictures\Screen recorder\Procedure-OP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857364"/>
            <a:ext cx="5141720" cy="1357322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pic>
        <p:nvPicPr>
          <p:cNvPr id="12291" name="Picture 3" descr="C:\Users\user\Pictures\Screen recorder\Procedure-OP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1" y="3357562"/>
            <a:ext cx="4929221" cy="1506518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pic>
        <p:nvPicPr>
          <p:cNvPr id="12292" name="Picture 4" descr="C:\Users\user\Pictures\Screen recorder\Procedure-OP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5143512"/>
            <a:ext cx="4714908" cy="1482914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  <p:sp>
        <p:nvSpPr>
          <p:cNvPr id="18" name="Left Arrow 17"/>
          <p:cNvSpPr/>
          <p:nvPr/>
        </p:nvSpPr>
        <p:spPr>
          <a:xfrm flipH="1">
            <a:off x="2071670" y="3643314"/>
            <a:ext cx="1643074" cy="85725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2</a:t>
            </a:r>
          </a:p>
        </p:txBody>
      </p:sp>
      <p:sp>
        <p:nvSpPr>
          <p:cNvPr id="20" name="Left Arrow 19"/>
          <p:cNvSpPr/>
          <p:nvPr/>
        </p:nvSpPr>
        <p:spPr>
          <a:xfrm>
            <a:off x="5357818" y="5572140"/>
            <a:ext cx="1714512" cy="85725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3</a:t>
            </a:r>
          </a:p>
        </p:txBody>
      </p:sp>
      <p:sp>
        <p:nvSpPr>
          <p:cNvPr id="21" name="Left Arrow 20"/>
          <p:cNvSpPr/>
          <p:nvPr/>
        </p:nvSpPr>
        <p:spPr>
          <a:xfrm>
            <a:off x="5715008" y="2000240"/>
            <a:ext cx="1714512" cy="85725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1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VARIABLES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3116"/>
            <a:ext cx="1500198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20" y="1071546"/>
            <a:ext cx="8458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      </a:t>
            </a:r>
            <a:r>
              <a:rPr lang="en-GB" b="1" spc="150" dirty="0"/>
              <a:t>Variables</a:t>
            </a:r>
            <a:r>
              <a:rPr lang="en-GB" spc="150" dirty="0"/>
              <a:t> are created in Procedure to store a value which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may be output of specified condition inside the Procedure.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3042" y="2214554"/>
            <a:ext cx="76674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delimiter //</a:t>
            </a:r>
          </a:p>
          <a:p>
            <a:r>
              <a:rPr lang="en-GB" b="1" spc="150" dirty="0"/>
              <a:t>create procedure </a:t>
            </a:r>
            <a:r>
              <a:rPr lang="en-GB" b="1" spc="150" dirty="0" err="1"/>
              <a:t>store_variable</a:t>
            </a:r>
            <a:r>
              <a:rPr lang="en-GB" b="1" spc="150" dirty="0"/>
              <a:t>()</a:t>
            </a:r>
          </a:p>
          <a:p>
            <a:r>
              <a:rPr lang="en-GB" b="1" spc="150" dirty="0"/>
              <a:t>Begin</a:t>
            </a:r>
          </a:p>
          <a:p>
            <a:r>
              <a:rPr lang="en-GB" b="1" spc="150" dirty="0"/>
              <a:t>declare </a:t>
            </a:r>
            <a:r>
              <a:rPr lang="en-GB" b="1" spc="150" dirty="0" err="1"/>
              <a:t>DesignID_Count</a:t>
            </a:r>
            <a:r>
              <a:rPr lang="en-GB" b="1" spc="150" dirty="0"/>
              <a:t> </a:t>
            </a:r>
            <a:r>
              <a:rPr lang="en-GB" b="1" spc="150" dirty="0" err="1"/>
              <a:t>int</a:t>
            </a:r>
            <a:r>
              <a:rPr lang="en-GB" b="1" spc="150" dirty="0"/>
              <a:t>;</a:t>
            </a:r>
          </a:p>
          <a:p>
            <a:r>
              <a:rPr lang="en-GB" b="1" spc="150" dirty="0"/>
              <a:t>select count(distinct </a:t>
            </a:r>
            <a:r>
              <a:rPr lang="en-GB" b="1" spc="150" dirty="0" err="1"/>
              <a:t>Designation_id</a:t>
            </a:r>
            <a:r>
              <a:rPr lang="en-GB" b="1" spc="150" dirty="0"/>
              <a:t>) into </a:t>
            </a:r>
            <a:r>
              <a:rPr lang="en-GB" b="1" spc="150" dirty="0" err="1"/>
              <a:t>DesignID_Count</a:t>
            </a:r>
            <a:endParaRPr lang="en-GB" b="1" spc="150" dirty="0"/>
          </a:p>
          <a:p>
            <a:r>
              <a:rPr lang="en-GB" b="1" spc="150" dirty="0"/>
              <a:t>from </a:t>
            </a:r>
            <a:r>
              <a:rPr lang="en-GB" b="1" spc="150" dirty="0" err="1"/>
              <a:t>Employee_details</a:t>
            </a:r>
            <a:r>
              <a:rPr lang="en-GB" b="1" spc="150" dirty="0"/>
              <a:t>;</a:t>
            </a:r>
          </a:p>
          <a:p>
            <a:r>
              <a:rPr lang="en-GB" b="1" spc="150" dirty="0"/>
              <a:t>select </a:t>
            </a:r>
            <a:r>
              <a:rPr lang="en-GB" b="1" spc="150" dirty="0" err="1"/>
              <a:t>DesignID_Count</a:t>
            </a:r>
            <a:r>
              <a:rPr lang="en-GB" b="1" spc="150" dirty="0"/>
              <a:t>;</a:t>
            </a:r>
          </a:p>
          <a:p>
            <a:r>
              <a:rPr lang="en-GB" b="1" spc="150" dirty="0"/>
              <a:t>end //</a:t>
            </a:r>
          </a:p>
          <a:p>
            <a:r>
              <a:rPr lang="en-GB" b="1" spc="150" dirty="0"/>
              <a:t>delimiter ;</a:t>
            </a:r>
          </a:p>
          <a:p>
            <a:r>
              <a:rPr lang="en-GB" b="1" spc="150" dirty="0"/>
              <a:t>Call </a:t>
            </a:r>
            <a:r>
              <a:rPr lang="en-GB" b="1" spc="150" dirty="0" err="1"/>
              <a:t>Store_variable</a:t>
            </a:r>
            <a:r>
              <a:rPr lang="en-GB" b="1" spc="150" dirty="0"/>
              <a:t>;</a:t>
            </a:r>
          </a:p>
        </p:txBody>
      </p:sp>
      <p:pic>
        <p:nvPicPr>
          <p:cNvPr id="13314" name="Picture 2" descr="C:\Users\user\Pictures\Screen recorder\Vari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929198"/>
            <a:ext cx="3700616" cy="1643074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TRIGGER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357430"/>
            <a:ext cx="307180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Types of Trigger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58" y="1071546"/>
            <a:ext cx="862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A database </a:t>
            </a:r>
            <a:r>
              <a:rPr lang="en-GB" b="1" spc="150" dirty="0"/>
              <a:t>TRIGGER</a:t>
            </a:r>
            <a:r>
              <a:rPr lang="en-GB" spc="150" dirty="0"/>
              <a:t> is a stored program which is automatically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Fixed or executed when some events occurs.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1604" y="3000372"/>
            <a:ext cx="3342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Row Level Trigger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Statement Level Trigger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4214818"/>
            <a:ext cx="2786082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Trigger Timings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2976" y="4929198"/>
            <a:ext cx="218842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Before Insert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Before Update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Before Delete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0496" y="4929198"/>
            <a:ext cx="196406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After Insert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After Update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pc="150" dirty="0"/>
              <a:t> After Delete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642910" y="214290"/>
            <a:ext cx="4429156" cy="571504"/>
          </a:xfrm>
          <a:prstGeom prst="roundRect">
            <a:avLst/>
          </a:prstGeom>
          <a:solidFill>
            <a:srgbClr val="800CB4">
              <a:alpha val="69000"/>
            </a:srgb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Row Level Trigger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42844" y="0"/>
            <a:ext cx="857288" cy="92867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0" y="2143116"/>
            <a:ext cx="1571604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10" y="1000108"/>
            <a:ext cx="7834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pc="150" dirty="0"/>
              <a:t>            An event is triggered at Row level for each row Update,</a:t>
            </a:r>
          </a:p>
          <a:p>
            <a:pPr>
              <a:lnSpc>
                <a:spcPct val="150000"/>
              </a:lnSpc>
            </a:pPr>
            <a:r>
              <a:rPr lang="en-GB" spc="150" dirty="0"/>
              <a:t>Insert or Delete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472" y="2928934"/>
            <a:ext cx="8045792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spc="150" dirty="0"/>
              <a:t>delimiter //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Create trigger </a:t>
            </a:r>
            <a:r>
              <a:rPr lang="en-GB" b="1" spc="150" dirty="0" err="1"/>
              <a:t>check_age</a:t>
            </a:r>
            <a:r>
              <a:rPr lang="en-GB" b="1" spc="150" dirty="0"/>
              <a:t> before insert on </a:t>
            </a:r>
            <a:r>
              <a:rPr lang="en-GB" b="1" spc="150" dirty="0" err="1"/>
              <a:t>Employee_info</a:t>
            </a:r>
            <a:r>
              <a:rPr lang="en-GB" b="1" spc="150" dirty="0"/>
              <a:t> for 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each row 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Begin 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If </a:t>
            </a:r>
            <a:r>
              <a:rPr lang="en-GB" b="1" spc="150" dirty="0" err="1"/>
              <a:t>new.age</a:t>
            </a:r>
            <a:r>
              <a:rPr lang="en-GB" b="1" spc="150" dirty="0"/>
              <a:t>&lt;=0 then set </a:t>
            </a:r>
            <a:r>
              <a:rPr lang="en-GB" b="1" spc="150" dirty="0" err="1"/>
              <a:t>new.age</a:t>
            </a:r>
            <a:r>
              <a:rPr lang="en-GB" b="1" spc="150" dirty="0"/>
              <a:t>=0;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End if;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End //</a:t>
            </a:r>
          </a:p>
          <a:p>
            <a:pPr>
              <a:lnSpc>
                <a:spcPct val="150000"/>
              </a:lnSpc>
            </a:pPr>
            <a:r>
              <a:rPr lang="en-GB" b="1" spc="150" dirty="0"/>
              <a:t>delimiter 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7143768" y="1785926"/>
            <a:ext cx="357190" cy="35719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un 4"/>
          <p:cNvSpPr/>
          <p:nvPr/>
        </p:nvSpPr>
        <p:spPr>
          <a:xfrm rot="15015353" flipV="1">
            <a:off x="4134501" y="3762106"/>
            <a:ext cx="384455" cy="403430"/>
          </a:xfrm>
          <a:prstGeom prst="su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5"/>
          <p:cNvSpPr/>
          <p:nvPr/>
        </p:nvSpPr>
        <p:spPr>
          <a:xfrm>
            <a:off x="785786" y="857232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lus 6"/>
          <p:cNvSpPr/>
          <p:nvPr/>
        </p:nvSpPr>
        <p:spPr>
          <a:xfrm>
            <a:off x="7500958" y="5643578"/>
            <a:ext cx="357190" cy="357190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qual 7"/>
          <p:cNvSpPr/>
          <p:nvPr/>
        </p:nvSpPr>
        <p:spPr>
          <a:xfrm>
            <a:off x="8429652" y="3714752"/>
            <a:ext cx="357190" cy="285752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Not Equal 8"/>
          <p:cNvSpPr/>
          <p:nvPr/>
        </p:nvSpPr>
        <p:spPr>
          <a:xfrm rot="20524897">
            <a:off x="617162" y="6080818"/>
            <a:ext cx="581659" cy="388716"/>
          </a:xfrm>
          <a:prstGeom prst="mathNot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Double Brace 9"/>
          <p:cNvSpPr/>
          <p:nvPr/>
        </p:nvSpPr>
        <p:spPr>
          <a:xfrm rot="20102295">
            <a:off x="4477803" y="961141"/>
            <a:ext cx="571504" cy="357190"/>
          </a:xfrm>
          <a:prstGeom prst="bracePair">
            <a:avLst>
              <a:gd name="adj" fmla="val 1984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uble Bracket 10"/>
          <p:cNvSpPr/>
          <p:nvPr/>
        </p:nvSpPr>
        <p:spPr>
          <a:xfrm>
            <a:off x="4572000" y="6429396"/>
            <a:ext cx="428628" cy="285752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lus 11"/>
          <p:cNvSpPr/>
          <p:nvPr/>
        </p:nvSpPr>
        <p:spPr>
          <a:xfrm rot="2145754">
            <a:off x="0" y="3786190"/>
            <a:ext cx="428628" cy="428628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0" y="214290"/>
            <a:ext cx="2928926" cy="3571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9000"/>
            </a:schemeClr>
          </a:solidFill>
          <a:ln>
            <a:noFill/>
          </a:ln>
          <a:effectLst>
            <a:outerShdw blurRad="444500" dist="88900" dir="2400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pc="150" dirty="0">
                <a:solidFill>
                  <a:schemeClr val="tx1"/>
                </a:solidFill>
              </a:rPr>
              <a:t>Inserting values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00" y="928670"/>
            <a:ext cx="5923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spc="150" dirty="0"/>
              <a:t>Insert into </a:t>
            </a:r>
            <a:r>
              <a:rPr lang="en-GB" spc="150" dirty="0" err="1"/>
              <a:t>Employee_info</a:t>
            </a:r>
            <a:r>
              <a:rPr lang="en-GB" spc="150" dirty="0"/>
              <a:t> values</a:t>
            </a:r>
          </a:p>
          <a:p>
            <a:r>
              <a:rPr lang="en-GB" spc="150" dirty="0"/>
              <a:t>(17001, '</a:t>
            </a:r>
            <a:r>
              <a:rPr lang="en-GB" spc="150" dirty="0" err="1"/>
              <a:t>Geetha</a:t>
            </a:r>
            <a:r>
              <a:rPr lang="en-GB" spc="150" dirty="0"/>
              <a:t>', 3001, 50, '2022-05-10', 24),</a:t>
            </a:r>
          </a:p>
          <a:p>
            <a:r>
              <a:rPr lang="en-GB" spc="150" dirty="0"/>
              <a:t>(17002, 'Guru', 3002, 50, '2022-05-12', </a:t>
            </a:r>
            <a:r>
              <a:rPr lang="en-GB" b="1" spc="150" dirty="0"/>
              <a:t>-31</a:t>
            </a:r>
            <a:r>
              <a:rPr lang="en-GB" spc="150" dirty="0"/>
              <a:t>),</a:t>
            </a:r>
          </a:p>
          <a:p>
            <a:r>
              <a:rPr lang="en-GB" spc="150" dirty="0"/>
              <a:t>(17003, '</a:t>
            </a:r>
            <a:r>
              <a:rPr lang="en-GB" spc="150" dirty="0" err="1"/>
              <a:t>Gokul</a:t>
            </a:r>
            <a:r>
              <a:rPr lang="en-GB" spc="150" dirty="0"/>
              <a:t>', 3003, 50, '2022-05-15', </a:t>
            </a:r>
            <a:r>
              <a:rPr lang="en-GB" b="1" spc="150" dirty="0"/>
              <a:t>0</a:t>
            </a:r>
            <a:r>
              <a:rPr lang="en-GB" spc="150" dirty="0"/>
              <a:t>),</a:t>
            </a:r>
          </a:p>
          <a:p>
            <a:r>
              <a:rPr lang="en-GB" spc="150" dirty="0"/>
              <a:t>(17004, 'Mani', 3004, 60, '2022-05-20', </a:t>
            </a:r>
            <a:r>
              <a:rPr lang="en-GB" b="1" spc="150" dirty="0"/>
              <a:t>-28</a:t>
            </a:r>
            <a:r>
              <a:rPr lang="en-GB" spc="150" dirty="0"/>
              <a:t>),</a:t>
            </a:r>
          </a:p>
          <a:p>
            <a:r>
              <a:rPr lang="en-GB" spc="150" dirty="0"/>
              <a:t>(17005, '</a:t>
            </a:r>
            <a:r>
              <a:rPr lang="en-GB" spc="150" dirty="0" err="1"/>
              <a:t>Moorthy</a:t>
            </a:r>
            <a:r>
              <a:rPr lang="en-GB" spc="150" dirty="0"/>
              <a:t>', 3005, 50, '2022-05-23', 30),</a:t>
            </a:r>
          </a:p>
          <a:p>
            <a:r>
              <a:rPr lang="en-GB" spc="150" dirty="0"/>
              <a:t>(17006, '</a:t>
            </a:r>
            <a:r>
              <a:rPr lang="en-GB" spc="150" dirty="0" err="1"/>
              <a:t>Amutha</a:t>
            </a:r>
            <a:r>
              <a:rPr lang="en-GB" spc="150" dirty="0"/>
              <a:t>', 3006, 50, '2022-06-05', 22);</a:t>
            </a:r>
          </a:p>
        </p:txBody>
      </p:sp>
      <p:pic>
        <p:nvPicPr>
          <p:cNvPr id="1026" name="Picture 2" descr="C:\Users\user\Pictures\Screen recorder\Row level Trigg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714752"/>
            <a:ext cx="7358114" cy="2500329"/>
          </a:xfrm>
          <a:prstGeom prst="rect">
            <a:avLst/>
          </a:prstGeom>
          <a:noFill/>
          <a:effectLst>
            <a:outerShdw blurRad="3175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Cover and End Slide Master">
  <a:themeElements>
    <a:clrScheme name="ALLPPT-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FC4"/>
      </a:accent1>
      <a:accent2>
        <a:srgbClr val="985ECA"/>
      </a:accent2>
      <a:accent3>
        <a:srgbClr val="92C644"/>
      </a:accent3>
      <a:accent4>
        <a:srgbClr val="F4BD59"/>
      </a:accent4>
      <a:accent5>
        <a:srgbClr val="58A8DD"/>
      </a:accent5>
      <a:accent6>
        <a:srgbClr val="7CCCCD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Flying Space Whale PowerPoint Templates</Template>
  <TotalTime>2043</TotalTime>
  <Words>4841</Words>
  <Application>Microsoft Office PowerPoint</Application>
  <PresentationFormat>On-screen Show (4:3)</PresentationFormat>
  <Paragraphs>706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102</vt:i4>
      </vt:variant>
    </vt:vector>
  </HeadingPairs>
  <TitlesOfParts>
    <vt:vector size="114" baseType="lpstr">
      <vt:lpstr>맑은 고딕</vt:lpstr>
      <vt:lpstr>Arial</vt:lpstr>
      <vt:lpstr>Arial Unicode MS</vt:lpstr>
      <vt:lpstr>Calibri</vt:lpstr>
      <vt:lpstr>Tw Cen MT</vt:lpstr>
      <vt:lpstr>Tw Cen MT Condensed</vt:lpstr>
      <vt:lpstr>Wingdings</vt:lpstr>
      <vt:lpstr>Wingdings 3</vt:lpstr>
      <vt:lpstr>Cover and End Slide Master</vt:lpstr>
      <vt:lpstr>Contents Slide Master</vt:lpstr>
      <vt:lpstr>Section Break Slide Master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180</cp:revision>
  <dcterms:created xsi:type="dcterms:W3CDTF">2024-02-29T06:42:05Z</dcterms:created>
  <dcterms:modified xsi:type="dcterms:W3CDTF">2024-05-07T11:00:53Z</dcterms:modified>
</cp:coreProperties>
</file>