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2fdfa20c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2fdfa20c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2cfad44d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2cfad44d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2cfad44d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2cfad44d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So what does it mean by Retaining the Performance? </a:t>
            </a:r>
            <a:br>
              <a:rPr lang="en" sz="1600"/>
            </a:br>
            <a:r>
              <a:rPr lang="en" sz="1600"/>
              <a:t>Let’s formulate it into an actual Math problem</a:t>
            </a:r>
            <a:endParaRPr sz="1600"/>
          </a:p>
          <a:p>
            <a:pPr indent="0" lvl="0" marL="0" rtl="0" algn="l">
              <a:spcBef>
                <a:spcPts val="0"/>
              </a:spcBef>
              <a:spcAft>
                <a:spcPts val="0"/>
              </a:spcAft>
              <a:buNone/>
            </a:pPr>
            <a:br>
              <a:rPr lang="en" sz="1600"/>
            </a:br>
            <a:r>
              <a:rPr lang="en" sz="1600"/>
              <a:t>Essentially we’re minimizing the loss of the model on the original graph that is trained on the synthetic graph</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By intuition, we would try this paradigm, may be with gradient descent, but this leads to a nested loop which creates a severe computational overhead</a:t>
            </a:r>
            <a:endParaRPr sz="16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c371c49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c371c49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Alternatively, instead of solving the bi-level optimization problem in the previous slides</a:t>
            </a:r>
            <a:endParaRPr sz="1600"/>
          </a:p>
          <a:p>
            <a:pPr indent="0" lvl="0" marL="0" rtl="0" algn="l">
              <a:spcBef>
                <a:spcPts val="0"/>
              </a:spcBef>
              <a:spcAft>
                <a:spcPts val="0"/>
              </a:spcAft>
              <a:buNone/>
            </a:pPr>
            <a:r>
              <a:rPr lang="en" sz="1600"/>
              <a:t>We would match the parameters of the GNN model trained on Original graph and Synthetic graph, respectively, in each training step</a:t>
            </a:r>
            <a:endParaRPr sz="1600"/>
          </a:p>
          <a:p>
            <a:pPr indent="0" lvl="0" marL="0" rtl="0" algn="l">
              <a:spcBef>
                <a:spcPts val="0"/>
              </a:spcBef>
              <a:spcAft>
                <a:spcPts val="0"/>
              </a:spcAft>
              <a:buNone/>
            </a:pPr>
            <a:br>
              <a:rPr lang="en" sz="1600"/>
            </a:br>
            <a:r>
              <a:rPr lang="en" sz="1600"/>
              <a:t>While in the equation above, D denotes the distance function, and we’re essentially minimizing the gap between those parameters</a:t>
            </a:r>
            <a:endParaRPr sz="16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2cfad44d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2cfad44d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Based on the new paradigm in the previous slide, if we’re training these GNN models by gradient descent,</a:t>
            </a:r>
            <a:endParaRPr sz="1600"/>
          </a:p>
          <a:p>
            <a:pPr indent="0" lvl="0" marL="0" rtl="0" algn="l">
              <a:spcBef>
                <a:spcPts val="0"/>
              </a:spcBef>
              <a:spcAft>
                <a:spcPts val="0"/>
              </a:spcAft>
              <a:buNone/>
            </a:pPr>
            <a:r>
              <a:rPr lang="en" sz="1600"/>
              <a:t>Instead of matching the entire model parameter, we can essentially match their gradient update in each training step</a:t>
            </a:r>
            <a:br>
              <a:rPr lang="en" sz="1600"/>
            </a:br>
            <a:r>
              <a:rPr lang="en" sz="1600"/>
              <a:t>And calculate the synthetic graph through backward propagation (going through the diagram while explaining shits)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However, jointly learning the adjacency matrix, the feature vectors and set of labels would be challenging in practice</a:t>
            </a:r>
            <a:endParaRPr sz="1600"/>
          </a:p>
          <a:p>
            <a:pPr indent="0" lvl="0" marL="0" rtl="0" algn="l">
              <a:spcBef>
                <a:spcPts val="0"/>
              </a:spcBef>
              <a:spcAft>
                <a:spcPts val="0"/>
              </a:spcAft>
              <a:buNone/>
            </a:pPr>
            <a:r>
              <a:rPr lang="en" sz="1600"/>
              <a:t>Therefore, instead of learning the label set, we sample it from Original graph and fix it throughout the entire training trajectory</a:t>
            </a:r>
            <a:endParaRPr sz="1600"/>
          </a:p>
          <a:p>
            <a:pPr indent="0" lvl="0" marL="0" rtl="0" algn="l">
              <a:spcBef>
                <a:spcPts val="0"/>
              </a:spcBef>
              <a:spcAft>
                <a:spcPts val="0"/>
              </a:spcAft>
              <a:buNone/>
            </a:pPr>
            <a:r>
              <a:t/>
            </a:r>
            <a:endParaRPr sz="16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c371c492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c371c492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Right now, we have an attainable paradigm of synthetic graph generation, but there’s another challenge that needed to be fixed:</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Treating the adjacency matrix and feature vectors as free trainable param -&gt; expensive</a:t>
            </a:r>
            <a:endParaRPr sz="1600"/>
          </a:p>
          <a:p>
            <a:pPr indent="0" lvl="0" marL="0" rtl="0" algn="l">
              <a:spcBef>
                <a:spcPts val="0"/>
              </a:spcBef>
              <a:spcAft>
                <a:spcPts val="0"/>
              </a:spcAft>
              <a:buNone/>
            </a:pPr>
            <a:r>
              <a:rPr lang="en" sz="1600"/>
              <a:t>Since as the number of nodes in the synthetic graph increases, the parameters in Adjacency matrix would increase quadratically,</a:t>
            </a:r>
            <a:endParaRPr sz="1600"/>
          </a:p>
          <a:p>
            <a:pPr indent="0" lvl="0" marL="0" rtl="0" algn="l">
              <a:spcBef>
                <a:spcPts val="0"/>
              </a:spcBef>
              <a:spcAft>
                <a:spcPts val="0"/>
              </a:spcAft>
              <a:buNone/>
            </a:pPr>
            <a:r>
              <a:rPr lang="en" sz="1600"/>
              <a:t>Plus, this overlooked the correlation between graph structure and features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Therefore, we need to parameterize the adjacency matrix A’ with a multi-layer perception, that takes the feature vector as an input, and output its corresponding weight of the edge. </a:t>
            </a:r>
            <a:br>
              <a:rPr lang="en" sz="1600"/>
            </a:br>
            <a:br>
              <a:rPr lang="en" sz="1600"/>
            </a:br>
            <a:r>
              <a:rPr lang="en" sz="1600"/>
              <a:t>The definition of the matrix might looks a bit overwhelming, but essentially it’s modeling the weight of the edge connecting node i and node j from their associated feature, and also since most graphs are undirected, the edge IJ and edge JI should share the same weight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And thus, with the parameterization of the adjacency matrix, we’re learning the feature vector and MLP parameters from minimizing the gradient gap in every training step.  </a:t>
            </a:r>
            <a:endParaRPr sz="16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2fdfa20c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2fdfa20c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b3d61a1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b3d61a1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a global oceanographic temperature and salinity dataset produced and maintained by the French institute IFREMER</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Cora was chosen due to its smaller size and high homophily (nodes </a:t>
            </a:r>
            <a:r>
              <a:rPr lang="en" sz="1600">
                <a:solidFill>
                  <a:schemeClr val="dk1"/>
                </a:solidFill>
              </a:rPr>
              <a:t>are more likely to connect to others with the same label/class)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compared to something like obgn arxiv with 160k+ nodes and 1m+ edges, so could actually run trials in a reasonable time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Easier to test how well condensation preserves important properties, such as label distribution and graph structure, which are key for many downstream tasks</a:t>
            </a:r>
            <a:endParaRPr sz="16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b3d61a1a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b3d61a1a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Coreset selection methods were tested against our GCond implementation</a:t>
            </a:r>
            <a:endParaRPr sz="1600"/>
          </a:p>
          <a:p>
            <a:pPr indent="-330200" lvl="0" marL="457200" rtl="0" algn="l">
              <a:spcBef>
                <a:spcPts val="0"/>
              </a:spcBef>
              <a:spcAft>
                <a:spcPts val="0"/>
              </a:spcAft>
              <a:buSzPts val="1600"/>
              <a:buChar char="●"/>
            </a:pPr>
            <a:r>
              <a:rPr lang="en" sz="1600"/>
              <a:t>Random selection speaks for itself</a:t>
            </a:r>
            <a:endParaRPr sz="1600"/>
          </a:p>
          <a:p>
            <a:pPr indent="-330200" lvl="0" marL="457200" rtl="0" algn="l">
              <a:spcBef>
                <a:spcPts val="0"/>
              </a:spcBef>
              <a:spcAft>
                <a:spcPts val="0"/>
              </a:spcAft>
              <a:buSzPts val="1600"/>
              <a:buChar char="●"/>
            </a:pPr>
            <a:r>
              <a:rPr lang="en" sz="1600"/>
              <a:t>Herding: deterministically produces a sequence of “samples” whose moments rapidly converge to the moments of the given data set using maximum likelihood estimation</a:t>
            </a:r>
            <a:endParaRPr sz="1600"/>
          </a:p>
          <a:p>
            <a:pPr indent="-330200" lvl="1" marL="914400" rtl="0" algn="l">
              <a:spcBef>
                <a:spcPts val="0"/>
              </a:spcBef>
              <a:spcAft>
                <a:spcPts val="0"/>
              </a:spcAft>
              <a:buSzPts val="1600"/>
              <a:buChar char="○"/>
            </a:pPr>
            <a:r>
              <a:rPr lang="en" sz="1600"/>
              <a:t>a method of estimating the parameters of an assumed probability distribution</a:t>
            </a:r>
            <a:endParaRPr sz="1600"/>
          </a:p>
          <a:p>
            <a:pPr indent="-330200" lvl="0" marL="457200" rtl="0" algn="l">
              <a:spcBef>
                <a:spcPts val="0"/>
              </a:spcBef>
              <a:spcAft>
                <a:spcPts val="0"/>
              </a:spcAft>
              <a:buSzPts val="1600"/>
              <a:buChar char="●"/>
            </a:pPr>
            <a:r>
              <a:rPr lang="en" sz="1600"/>
              <a:t>Seeks to minimize the distance between a selected component and the center of its </a:t>
            </a:r>
            <a:r>
              <a:rPr lang="en" sz="1600"/>
              <a:t>cluster</a:t>
            </a:r>
            <a:r>
              <a:rPr lang="en" sz="1600"/>
              <a:t>, for k clusters</a:t>
            </a:r>
            <a:endParaRPr sz="16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b3d61a1a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b3d61a1a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Used 1500 for GCond to make sure we reached optimal convergence where possible</a:t>
            </a:r>
            <a:endParaRPr sz="16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2fdfa20c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2fdfa20c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b3d61a1a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b3d61a1a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At low condensation ratios, our GCond implementation did very well</a:t>
            </a:r>
            <a:endParaRPr sz="1600"/>
          </a:p>
          <a:p>
            <a:pPr indent="-330200" lvl="0" marL="457200" rtl="0" algn="l">
              <a:spcBef>
                <a:spcPts val="0"/>
              </a:spcBef>
              <a:spcAft>
                <a:spcPts val="0"/>
              </a:spcAft>
              <a:buSzPts val="1600"/>
              <a:buChar char="●"/>
            </a:pPr>
            <a:r>
              <a:rPr lang="en" sz="1600"/>
              <a:t>Why GCond does best at low condensation ratios</a:t>
            </a:r>
            <a:endParaRPr sz="1600"/>
          </a:p>
          <a:p>
            <a:pPr indent="-330200" lvl="1" marL="914400" rtl="0" algn="l">
              <a:spcBef>
                <a:spcPts val="0"/>
              </a:spcBef>
              <a:spcAft>
                <a:spcPts val="0"/>
              </a:spcAft>
              <a:buSzPts val="1600"/>
              <a:buChar char="○"/>
            </a:pPr>
            <a:r>
              <a:rPr lang="en" sz="1600"/>
              <a:t>Larger condensed graphs increase parameter complexity, leading to potential overfitting or suboptimal convergence</a:t>
            </a:r>
            <a:endParaRPr sz="1600"/>
          </a:p>
          <a:p>
            <a:pPr indent="-330200" lvl="1" marL="914400" rtl="0" algn="l">
              <a:spcBef>
                <a:spcPts val="0"/>
              </a:spcBef>
              <a:spcAft>
                <a:spcPts val="0"/>
              </a:spcAft>
              <a:buSzPts val="1600"/>
              <a:buChar char="○"/>
            </a:pPr>
            <a:r>
              <a:rPr lang="en" sz="1600"/>
              <a:t>Adding nodes and edges might introduce noise, reducing the representativeness of the condensed graph.</a:t>
            </a:r>
            <a:endParaRPr sz="1600"/>
          </a:p>
          <a:p>
            <a:pPr indent="-330200" lvl="1" marL="914400" rtl="0" algn="l">
              <a:spcBef>
                <a:spcPts val="0"/>
              </a:spcBef>
              <a:spcAft>
                <a:spcPts val="0"/>
              </a:spcAft>
              <a:buSzPts val="1600"/>
              <a:buChar char="○"/>
            </a:pPr>
            <a:r>
              <a:rPr lang="en" sz="1600"/>
              <a:t>Larger graphs make it harder to effectively match gradients, reducing training fidelity</a:t>
            </a:r>
            <a:endParaRPr sz="1600"/>
          </a:p>
          <a:p>
            <a:pPr indent="-330200" lvl="1" marL="914400" rtl="0" algn="l">
              <a:spcBef>
                <a:spcPts val="0"/>
              </a:spcBef>
              <a:spcAft>
                <a:spcPts val="0"/>
              </a:spcAft>
              <a:buSzPts val="1600"/>
              <a:buChar char="○"/>
            </a:pPr>
            <a:r>
              <a:rPr lang="en" sz="1600"/>
              <a:t>Plus general saturation effect, after a certain point, more nodes and edges add diminishing value and might even harm performance</a:t>
            </a:r>
            <a:endParaRPr sz="1600"/>
          </a:p>
          <a:p>
            <a:pPr indent="-330200" lvl="0" marL="457200" rtl="0" algn="l">
              <a:spcBef>
                <a:spcPts val="0"/>
              </a:spcBef>
              <a:spcAft>
                <a:spcPts val="0"/>
              </a:spcAft>
              <a:buSzPts val="1600"/>
              <a:buChar char="●"/>
            </a:pPr>
            <a:r>
              <a:rPr lang="en" sz="1600"/>
              <a:t>At 2.6%, we could not run as many trials, because </a:t>
            </a:r>
            <a:endParaRPr sz="16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bd53c259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1bd53c259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Does not match original results, but gets close (promising performance)</a:t>
            </a:r>
            <a:br>
              <a:rPr lang="en" sz="1600"/>
            </a:br>
            <a:endParaRPr sz="1600"/>
          </a:p>
          <a:p>
            <a:pPr indent="-330200" lvl="0" marL="457200" rtl="0" algn="l">
              <a:spcBef>
                <a:spcPts val="0"/>
              </a:spcBef>
              <a:spcAft>
                <a:spcPts val="0"/>
              </a:spcAft>
              <a:buSzPts val="1600"/>
              <a:buChar char="●"/>
            </a:pPr>
            <a:r>
              <a:rPr lang="en" sz="1600"/>
              <a:t>Although larger condensed graph sizes allow for more parameters which can potentially encapsulate more information from original graph, it simultaneously becomes harder to optimize due to the increased model complexity</a:t>
            </a:r>
            <a:endParaRPr sz="1600"/>
          </a:p>
          <a:p>
            <a:pPr indent="-330200" lvl="0" marL="457200" rtl="0" algn="l">
              <a:spcBef>
                <a:spcPts val="0"/>
              </a:spcBef>
              <a:spcAft>
                <a:spcPts val="0"/>
              </a:spcAft>
              <a:buSzPts val="1600"/>
              <a:buChar char="●"/>
            </a:pPr>
            <a:r>
              <a:t/>
            </a:r>
            <a:endParaRPr sz="1600"/>
          </a:p>
          <a:p>
            <a:pPr indent="0" lvl="0" marL="0" rtl="0" algn="l">
              <a:spcBef>
                <a:spcPts val="0"/>
              </a:spcBef>
              <a:spcAft>
                <a:spcPts val="0"/>
              </a:spcAft>
              <a:buNone/>
            </a:pPr>
            <a:r>
              <a:t/>
            </a:r>
            <a:endParaRPr sz="16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2fdfa20c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2fdfa20c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b8d30c6f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1b8d30c6f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b8d30c6f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1b8d30c6f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b8d30c6f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b8d30c6f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b8d30c6f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1b8d30c6f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1b8d30c6f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1b8d30c6f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b8d30c6f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1b8d30c6f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1b8d30c6f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1b8d30c6f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bd53c259a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bd53c259a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rPr>
              <a:t>These are the authors, I’m not going to butcher their names, but they are university faculty or snapchat employees.</a:t>
            </a:r>
            <a:endParaRPr sz="2000">
              <a:solidFill>
                <a:schemeClr val="dk1"/>
              </a:solidFill>
            </a:endParaRPr>
          </a:p>
          <a:p>
            <a:pPr indent="0" lvl="0" marL="0" rtl="0" algn="l">
              <a:lnSpc>
                <a:spcPct val="115000"/>
              </a:lnSpc>
              <a:spcBef>
                <a:spcPts val="1200"/>
              </a:spcBef>
              <a:spcAft>
                <a:spcPts val="0"/>
              </a:spcAft>
              <a:buNone/>
            </a:pPr>
            <a:r>
              <a:rPr lang="en" sz="2000">
                <a:solidFill>
                  <a:schemeClr val="dk1"/>
                </a:solidFill>
              </a:rPr>
              <a:t>Main problem addressed: High computational cost of training Graph Neural Networks</a:t>
            </a:r>
            <a:endParaRPr sz="2000">
              <a:solidFill>
                <a:schemeClr val="dk1"/>
              </a:solidFill>
            </a:endParaRPr>
          </a:p>
          <a:p>
            <a:pPr indent="0" lvl="0" marL="0" rtl="0" algn="l">
              <a:lnSpc>
                <a:spcPct val="115000"/>
              </a:lnSpc>
              <a:spcBef>
                <a:spcPts val="1200"/>
              </a:spcBef>
              <a:spcAft>
                <a:spcPts val="1200"/>
              </a:spcAft>
              <a:buNone/>
            </a:pPr>
            <a:r>
              <a:rPr lang="en" sz="2000">
                <a:solidFill>
                  <a:schemeClr val="dk1"/>
                </a:solidFill>
              </a:rPr>
              <a:t>Published by ICLR</a:t>
            </a:r>
            <a:endParaRPr sz="2000">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b8d30c6f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1b8d30c6f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1b8d30c6f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1b8d30c6f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1b8d30c6f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1b8d30c6f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12fdfa20c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12fdfa20c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2cfad44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2cfad44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GNNs are specialized neural networks that operate on data structured as graphs. Unlike traditional neural networks that operate on flat data (like images or text), GNNs leverage the relationships and structure inherent in graph data.</a:t>
            </a:r>
            <a:endParaRPr sz="1600"/>
          </a:p>
          <a:p>
            <a:pPr indent="-330200" lvl="0" marL="457200" rtl="0" algn="l">
              <a:spcBef>
                <a:spcPts val="0"/>
              </a:spcBef>
              <a:spcAft>
                <a:spcPts val="0"/>
              </a:spcAft>
              <a:buSzPts val="1600"/>
              <a:buChar char="-"/>
            </a:pPr>
            <a:r>
              <a:rPr lang="en" sz="1600"/>
              <a:t>Graphs consist of nodes (representing entities, like users or atoms) and edges (representing relationships, like friendships or chemical bonds).</a:t>
            </a:r>
            <a:endParaRPr sz="1600"/>
          </a:p>
          <a:p>
            <a:pPr indent="-330200" lvl="0" marL="457200" rtl="0" algn="l">
              <a:spcBef>
                <a:spcPts val="0"/>
              </a:spcBef>
              <a:spcAft>
                <a:spcPts val="0"/>
              </a:spcAft>
              <a:buSzPts val="1600"/>
              <a:buChar char="-"/>
            </a:pPr>
            <a:r>
              <a:rPr lang="en" sz="1600"/>
              <a:t>GNNs are crucial because many real-world applications—such as social networks, recommendation engines, and drug discovery—are represented naturally as graphs. GNNs allow us to capture complex dependencies among interconnected data points.</a:t>
            </a:r>
            <a:endParaRPr sz="1600"/>
          </a:p>
          <a:p>
            <a:pPr indent="0" lvl="0" marL="0" rtl="0" algn="l">
              <a:spcBef>
                <a:spcPts val="0"/>
              </a:spcBef>
              <a:spcAft>
                <a:spcPts val="0"/>
              </a:spcAft>
              <a:buNone/>
            </a:pPr>
            <a:r>
              <a:t/>
            </a:r>
            <a:endParaRPr sz="16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2cfad44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2cfad44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Dataset distillation is a technique originally used to reduce image datasets by distilling essential information into a smaller set while retaining information.</a:t>
            </a:r>
            <a:endParaRPr sz="1600"/>
          </a:p>
          <a:p>
            <a:pPr indent="-330200" lvl="0" marL="457200" rtl="0" algn="l">
              <a:spcBef>
                <a:spcPts val="0"/>
              </a:spcBef>
              <a:spcAft>
                <a:spcPts val="0"/>
              </a:spcAft>
              <a:buSzPts val="1600"/>
              <a:buChar char="-"/>
            </a:pPr>
            <a:r>
              <a:rPr lang="en" sz="1600"/>
              <a:t>For GNNs, this idea is adapted as "graph condensation," where a large, complex graph is condensed into a smaller synthetic graph that still allows a GNN to perform accurately.</a:t>
            </a:r>
            <a:endParaRPr sz="1600"/>
          </a:p>
          <a:p>
            <a:pPr indent="-330200" lvl="0" marL="457200" rtl="0" algn="l">
              <a:spcBef>
                <a:spcPts val="0"/>
              </a:spcBef>
              <a:spcAft>
                <a:spcPts val="0"/>
              </a:spcAft>
              <a:buSzPts val="1600"/>
              <a:buChar char="-"/>
            </a:pPr>
            <a:r>
              <a:rPr lang="en" sz="1600"/>
              <a:t>This is important because training on large graphs requires significant computational resources and memory. Condensed datasets allow faster training and reduce the hardware requirements, making GNNs more accessible for large-scale problems.</a:t>
            </a:r>
            <a:endParaRPr sz="1600"/>
          </a:p>
          <a:p>
            <a:pPr indent="-330200" lvl="0" marL="457200" rtl="0" algn="l">
              <a:spcBef>
                <a:spcPts val="0"/>
              </a:spcBef>
              <a:spcAft>
                <a:spcPts val="0"/>
              </a:spcAft>
              <a:buSzPts val="1600"/>
              <a:buChar char="-"/>
            </a:pPr>
            <a:r>
              <a:rPr lang="en" sz="1600"/>
              <a:t>Also, the s</a:t>
            </a:r>
            <a:r>
              <a:rPr lang="en" sz="1600"/>
              <a:t>ynthetic</a:t>
            </a:r>
            <a:r>
              <a:rPr lang="en" sz="1600"/>
              <a:t> graph is highly representative of the original graph which is why the gradient matching is effective.</a:t>
            </a:r>
            <a:endParaRPr sz="1600"/>
          </a:p>
          <a:p>
            <a:pPr indent="0" lvl="0" marL="0" rtl="0" algn="l">
              <a:spcBef>
                <a:spcPts val="0"/>
              </a:spcBef>
              <a:spcAft>
                <a:spcPts val="0"/>
              </a:spcAft>
              <a:buNone/>
            </a:pPr>
            <a:r>
              <a:t/>
            </a:r>
            <a:endParaRPr sz="16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2fdfa20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2fdfa20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2fdfa20c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2fdfa20c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600">
                <a:solidFill>
                  <a:schemeClr val="dk1"/>
                </a:solidFill>
              </a:rPr>
              <a:t>Graphs have become essential for large-scale data storage and analysis across multiple domains. Some of the key examples are:</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rPr>
              <a:t>In social networks like Facebook and Instagram, we deal with massive, computationally intensive networks where nodes represent users and edges represent their interactions.</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rPr>
              <a:t>The citation network example is interesting as well as it has over 169,000 academic papers as nodes and over 1.1 million citations as edges which demonstrates the scale.</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rPr>
              <a:t>In molecular graphs, we see another critical application where nodes represent atoms or compounds and edges represent chemical bonds. This structure is crucial for drug discovery and chemical analysis.</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rPr>
              <a:t>E-commerce networks present a unique case where users and products form bipartite graphs. As noted in paper we used, users made purchases based on specific product attributes, showing how graphs can effectively capture complex relationships in real-world scenarios.</a:t>
            </a:r>
            <a:endParaRPr sz="1600">
              <a:solidFill>
                <a:schemeClr val="dk1"/>
              </a:solidFill>
            </a:endParaRPr>
          </a:p>
          <a:p>
            <a:pPr indent="0" lvl="0" marL="0" rtl="0" algn="l">
              <a:spcBef>
                <a:spcPts val="1200"/>
              </a:spcBef>
              <a:spcAft>
                <a:spcPts val="0"/>
              </a:spcAft>
              <a:buNone/>
            </a:pPr>
            <a:r>
              <a:t/>
            </a:r>
            <a:endParaRPr sz="16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2fdfa20c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2fdfa20c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600"/>
              <a:t>Let's look at the computational challenges we face:</a:t>
            </a:r>
            <a:endParaRPr sz="1600"/>
          </a:p>
          <a:p>
            <a:pPr indent="0" lvl="0" marL="0" rtl="0" algn="l">
              <a:lnSpc>
                <a:spcPct val="115000"/>
              </a:lnSpc>
              <a:spcBef>
                <a:spcPts val="1200"/>
              </a:spcBef>
              <a:spcAft>
                <a:spcPts val="0"/>
              </a:spcAft>
              <a:buClr>
                <a:schemeClr val="dk1"/>
              </a:buClr>
              <a:buSzPts val="1100"/>
              <a:buFont typeface="Arial"/>
              <a:buNone/>
            </a:pPr>
            <a:r>
              <a:rPr lang="en" sz="1600"/>
              <a:t>The storage requirements are significant - our research shows Reddit needs 435.5 MB and Ogbn-arxiv requires 100.4 MB, primarily due to:</a:t>
            </a:r>
            <a:endParaRPr sz="1600"/>
          </a:p>
          <a:p>
            <a:pPr indent="-330200" lvl="0" marL="457200" rtl="0" algn="l">
              <a:lnSpc>
                <a:spcPct val="115000"/>
              </a:lnSpc>
              <a:spcBef>
                <a:spcPts val="1200"/>
              </a:spcBef>
              <a:spcAft>
                <a:spcPts val="0"/>
              </a:spcAft>
              <a:buClr>
                <a:schemeClr val="dk1"/>
              </a:buClr>
              <a:buSzPts val="1600"/>
              <a:buChar char="●"/>
            </a:pPr>
            <a:r>
              <a:rPr lang="en" sz="1600"/>
              <a:t>Adjacency matrices</a:t>
            </a:r>
            <a:endParaRPr sz="1600"/>
          </a:p>
          <a:p>
            <a:pPr indent="-330200" lvl="0" marL="457200" rtl="0" algn="l">
              <a:lnSpc>
                <a:spcPct val="115000"/>
              </a:lnSpc>
              <a:spcBef>
                <a:spcPts val="0"/>
              </a:spcBef>
              <a:spcAft>
                <a:spcPts val="0"/>
              </a:spcAft>
              <a:buClr>
                <a:schemeClr val="dk1"/>
              </a:buClr>
              <a:buSzPts val="1600"/>
              <a:buChar char="●"/>
            </a:pPr>
            <a:r>
              <a:rPr lang="en" sz="1600"/>
              <a:t>Node feature matrices</a:t>
            </a:r>
            <a:endParaRPr sz="1600"/>
          </a:p>
          <a:p>
            <a:pPr indent="-330200" lvl="0" marL="457200" rtl="0" algn="l">
              <a:lnSpc>
                <a:spcPct val="115000"/>
              </a:lnSpc>
              <a:spcBef>
                <a:spcPts val="0"/>
              </a:spcBef>
              <a:spcAft>
                <a:spcPts val="0"/>
              </a:spcAft>
              <a:buClr>
                <a:schemeClr val="dk1"/>
              </a:buClr>
              <a:buSzPts val="1600"/>
              <a:buChar char="●"/>
            </a:pPr>
            <a:r>
              <a:rPr lang="en" sz="1600"/>
              <a:t>Model parameters that scale with graph size</a:t>
            </a:r>
            <a:endParaRPr sz="1600"/>
          </a:p>
          <a:p>
            <a:pPr indent="0" lvl="0" marL="0" rtl="0" algn="l">
              <a:lnSpc>
                <a:spcPct val="115000"/>
              </a:lnSpc>
              <a:spcBef>
                <a:spcPts val="1200"/>
              </a:spcBef>
              <a:spcAft>
                <a:spcPts val="0"/>
              </a:spcAft>
              <a:buClr>
                <a:schemeClr val="dk1"/>
              </a:buClr>
              <a:buSzPts val="1100"/>
              <a:buFont typeface="Arial"/>
              <a:buNone/>
            </a:pPr>
            <a:r>
              <a:rPr lang="en" sz="1600"/>
              <a:t>Training efficiency becomes particularly challenging because:</a:t>
            </a:r>
            <a:endParaRPr sz="1600"/>
          </a:p>
          <a:p>
            <a:pPr indent="-330200" lvl="0" marL="457200" rtl="0" algn="l">
              <a:lnSpc>
                <a:spcPct val="115000"/>
              </a:lnSpc>
              <a:spcBef>
                <a:spcPts val="1200"/>
              </a:spcBef>
              <a:spcAft>
                <a:spcPts val="0"/>
              </a:spcAft>
              <a:buClr>
                <a:schemeClr val="dk1"/>
              </a:buClr>
              <a:buSzPts val="1600"/>
              <a:buChar char="●"/>
            </a:pPr>
            <a:r>
              <a:rPr lang="en" sz="1600"/>
              <a:t>Models often need multiple retraining iterations for hyperparameter tuning</a:t>
            </a:r>
            <a:endParaRPr sz="1600"/>
          </a:p>
          <a:p>
            <a:pPr indent="-330200" lvl="0" marL="457200" rtl="0" algn="l">
              <a:lnSpc>
                <a:spcPct val="115000"/>
              </a:lnSpc>
              <a:spcBef>
                <a:spcPts val="0"/>
              </a:spcBef>
              <a:spcAft>
                <a:spcPts val="0"/>
              </a:spcAft>
              <a:buClr>
                <a:schemeClr val="dk1"/>
              </a:buClr>
              <a:buSzPts val="1600"/>
              <a:buChar char="●"/>
            </a:pPr>
            <a:r>
              <a:rPr lang="en" sz="1600"/>
              <a:t>Neural architecture search requires extensive computational resources</a:t>
            </a:r>
            <a:endParaRPr sz="1600"/>
          </a:p>
          <a:p>
            <a:pPr indent="-330200" lvl="0" marL="457200" rtl="0" algn="l">
              <a:lnSpc>
                <a:spcPct val="115000"/>
              </a:lnSpc>
              <a:spcBef>
                <a:spcPts val="0"/>
              </a:spcBef>
              <a:spcAft>
                <a:spcPts val="0"/>
              </a:spcAft>
              <a:buClr>
                <a:schemeClr val="dk1"/>
              </a:buClr>
              <a:buSzPts val="1600"/>
              <a:buChar char="●"/>
            </a:pPr>
            <a:r>
              <a:rPr lang="en" sz="1600"/>
              <a:t>GNNs require message passing across all nodes in each layer</a:t>
            </a:r>
            <a:endParaRPr sz="1600"/>
          </a:p>
          <a:p>
            <a:pPr indent="-330200" lvl="0" marL="457200" rtl="0" algn="l">
              <a:lnSpc>
                <a:spcPct val="115000"/>
              </a:lnSpc>
              <a:spcBef>
                <a:spcPts val="0"/>
              </a:spcBef>
              <a:spcAft>
                <a:spcPts val="0"/>
              </a:spcAft>
              <a:buClr>
                <a:schemeClr val="dk1"/>
              </a:buClr>
              <a:buSzPts val="1600"/>
              <a:buChar char="●"/>
            </a:pPr>
            <a:r>
              <a:rPr lang="en" sz="1600"/>
              <a:t>Multiple training epochs are needed for convergence</a:t>
            </a:r>
            <a:endParaRPr sz="1600"/>
          </a:p>
          <a:p>
            <a:pPr indent="0" lvl="0" marL="0" rtl="0" algn="l">
              <a:lnSpc>
                <a:spcPct val="115000"/>
              </a:lnSpc>
              <a:spcBef>
                <a:spcPts val="1200"/>
              </a:spcBef>
              <a:spcAft>
                <a:spcPts val="0"/>
              </a:spcAft>
              <a:buClr>
                <a:schemeClr val="dk1"/>
              </a:buClr>
              <a:buSzPts val="1100"/>
              <a:buFont typeface="Arial"/>
              <a:buNone/>
            </a:pPr>
            <a:r>
              <a:rPr lang="en" sz="1600"/>
              <a:t>These computational demands significantly constrain the scale of models we can train, especially with limited resources.</a:t>
            </a:r>
            <a:endParaRPr sz="1600"/>
          </a:p>
          <a:p>
            <a:pPr indent="0" lvl="0" marL="0" rtl="0" algn="l">
              <a:spcBef>
                <a:spcPts val="1200"/>
              </a:spcBef>
              <a:spcAft>
                <a:spcPts val="0"/>
              </a:spcAft>
              <a:buNone/>
            </a:pPr>
            <a:r>
              <a:t/>
            </a:r>
            <a:endParaRPr sz="16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2fdfa20c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2fdfa20c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t>This brings us to graph condensation. Our research has shown remarkable benefits:</a:t>
            </a:r>
            <a:endParaRPr sz="1600"/>
          </a:p>
          <a:p>
            <a:pPr indent="0" lvl="0" marL="0" rtl="0" algn="l">
              <a:lnSpc>
                <a:spcPct val="115000"/>
              </a:lnSpc>
              <a:spcBef>
                <a:spcPts val="1200"/>
              </a:spcBef>
              <a:spcAft>
                <a:spcPts val="0"/>
              </a:spcAft>
              <a:buClr>
                <a:schemeClr val="dk1"/>
              </a:buClr>
              <a:buSzPts val="1100"/>
              <a:buFont typeface="Arial"/>
              <a:buNone/>
            </a:pPr>
            <a:r>
              <a:rPr lang="en" sz="1600"/>
              <a:t>In terms of storage efficiency, we've achieved dramatic reductions. For example, the Reddit dataset was reduced from 435.5 MB to just 0.4 MB while retaining 95.3% of the original accuracy.</a:t>
            </a:r>
            <a:endParaRPr sz="1600"/>
          </a:p>
          <a:p>
            <a:pPr indent="0" lvl="0" marL="0" rtl="0" algn="l">
              <a:lnSpc>
                <a:spcPct val="115000"/>
              </a:lnSpc>
              <a:spcBef>
                <a:spcPts val="1200"/>
              </a:spcBef>
              <a:spcAft>
                <a:spcPts val="0"/>
              </a:spcAft>
              <a:buClr>
                <a:schemeClr val="dk1"/>
              </a:buClr>
              <a:buSzPts val="1100"/>
              <a:buFont typeface="Arial"/>
              <a:buNone/>
            </a:pPr>
            <a:r>
              <a:rPr lang="en" sz="1600"/>
              <a:t>However, we must carefully consider several challenges:</a:t>
            </a:r>
            <a:endParaRPr sz="1600"/>
          </a:p>
          <a:p>
            <a:pPr indent="-330200" lvl="0" marL="457200" rtl="0" algn="l">
              <a:lnSpc>
                <a:spcPct val="115000"/>
              </a:lnSpc>
              <a:spcBef>
                <a:spcPts val="1200"/>
              </a:spcBef>
              <a:spcAft>
                <a:spcPts val="0"/>
              </a:spcAft>
              <a:buClr>
                <a:schemeClr val="dk1"/>
              </a:buClr>
              <a:buSzPts val="1600"/>
              <a:buChar char="●"/>
            </a:pPr>
            <a:r>
              <a:rPr lang="en" sz="1600"/>
              <a:t>Maintaining important topological properties</a:t>
            </a:r>
            <a:endParaRPr sz="1600"/>
          </a:p>
          <a:p>
            <a:pPr indent="-330200" lvl="0" marL="457200" rtl="0" algn="l">
              <a:lnSpc>
                <a:spcPct val="115000"/>
              </a:lnSpc>
              <a:spcBef>
                <a:spcPts val="0"/>
              </a:spcBef>
              <a:spcAft>
                <a:spcPts val="0"/>
              </a:spcAft>
              <a:buClr>
                <a:schemeClr val="dk1"/>
              </a:buClr>
              <a:buSzPts val="1600"/>
              <a:buChar char="●"/>
            </a:pPr>
            <a:r>
              <a:rPr lang="en" sz="1600"/>
              <a:t>Preserving node feature correlations</a:t>
            </a:r>
            <a:endParaRPr sz="1600"/>
          </a:p>
          <a:p>
            <a:pPr indent="-330200" lvl="0" marL="457200" rtl="0" algn="l">
              <a:lnSpc>
                <a:spcPct val="115000"/>
              </a:lnSpc>
              <a:spcBef>
                <a:spcPts val="0"/>
              </a:spcBef>
              <a:spcAft>
                <a:spcPts val="0"/>
              </a:spcAft>
              <a:buClr>
                <a:schemeClr val="dk1"/>
              </a:buClr>
              <a:buSzPts val="1600"/>
              <a:buChar char="●"/>
            </a:pPr>
            <a:r>
              <a:rPr lang="en" sz="1600"/>
              <a:t>Finding the right balance between size reduction and model performance</a:t>
            </a:r>
            <a:endParaRPr sz="1600"/>
          </a:p>
          <a:p>
            <a:pPr indent="-330200" lvl="0" marL="457200" rtl="0" algn="l">
              <a:lnSpc>
                <a:spcPct val="115000"/>
              </a:lnSpc>
              <a:spcBef>
                <a:spcPts val="0"/>
              </a:spcBef>
              <a:spcAft>
                <a:spcPts val="0"/>
              </a:spcAft>
              <a:buClr>
                <a:schemeClr val="dk1"/>
              </a:buClr>
              <a:buSzPts val="1600"/>
              <a:buChar char="●"/>
            </a:pPr>
            <a:r>
              <a:rPr lang="en" sz="1600"/>
              <a:t>Developing effective algorithms for the condensation process</a:t>
            </a:r>
            <a:endParaRPr sz="1600"/>
          </a:p>
          <a:p>
            <a:pPr indent="0" lvl="0" marL="0" rtl="0" algn="l">
              <a:lnSpc>
                <a:spcPct val="115000"/>
              </a:lnSpc>
              <a:spcBef>
                <a:spcPts val="1200"/>
              </a:spcBef>
              <a:spcAft>
                <a:spcPts val="0"/>
              </a:spcAft>
              <a:buClr>
                <a:schemeClr val="dk1"/>
              </a:buClr>
              <a:buSzPts val="1100"/>
              <a:buFont typeface="Arial"/>
              <a:buNone/>
            </a:pPr>
            <a:r>
              <a:rPr lang="en" sz="1600"/>
              <a:t>These considerations are crucial for ensuring our condensed graphs remain useful for downstream tasks while providing the computational benefits we seek.</a:t>
            </a:r>
            <a:endParaRPr sz="1600"/>
          </a:p>
          <a:p>
            <a:pPr indent="0" lvl="0" marL="0" rtl="0" algn="l">
              <a:spcBef>
                <a:spcPts val="1200"/>
              </a:spcBef>
              <a:spcAft>
                <a:spcPts val="0"/>
              </a:spcAft>
              <a:buNone/>
            </a:pPr>
            <a:r>
              <a:t/>
            </a:r>
            <a:endParaRPr sz="16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t>Graph Condensation for GNN through Gradient Matching</a:t>
            </a:r>
            <a:endParaRPr sz="4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By: Swaroop Sridhar, Albert Bao, Misha Scokalo</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Methodology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Formulation</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Given that we have a graph dataset T = {A,X,Y}, where:</a:t>
            </a:r>
            <a:endParaRPr/>
          </a:p>
          <a:p>
            <a:pPr indent="-342900" lvl="0" marL="457200" rtl="0" algn="l">
              <a:spcBef>
                <a:spcPts val="1200"/>
              </a:spcBef>
              <a:spcAft>
                <a:spcPts val="0"/>
              </a:spcAft>
              <a:buSzPts val="1800"/>
              <a:buChar char="-"/>
            </a:pPr>
            <a:r>
              <a:rPr lang="en"/>
              <a:t>A is an NxN adjacency Matrix, representing the original graph, where N denotes the number of nodes</a:t>
            </a:r>
            <a:endParaRPr/>
          </a:p>
          <a:p>
            <a:pPr indent="-342900" lvl="0" marL="457200" rtl="0" algn="l">
              <a:spcBef>
                <a:spcPts val="0"/>
              </a:spcBef>
              <a:spcAft>
                <a:spcPts val="0"/>
              </a:spcAft>
              <a:buSzPts val="1800"/>
              <a:buChar char="-"/>
            </a:pPr>
            <a:r>
              <a:rPr lang="en"/>
              <a:t>                   denotes a set of </a:t>
            </a:r>
            <a:r>
              <a:rPr lang="en"/>
              <a:t>input</a:t>
            </a:r>
            <a:r>
              <a:rPr lang="en"/>
              <a:t> feature vectors associated with every node in the graph</a:t>
            </a:r>
            <a:endParaRPr/>
          </a:p>
          <a:p>
            <a:pPr indent="-342900" lvl="0" marL="457200" rtl="0" algn="l">
              <a:spcBef>
                <a:spcPts val="0"/>
              </a:spcBef>
              <a:spcAft>
                <a:spcPts val="0"/>
              </a:spcAft>
              <a:buSzPts val="1800"/>
              <a:buChar char="-"/>
            </a:pPr>
            <a:r>
              <a:rPr lang="en"/>
              <a:t>                                denotes the label associated with each input feature vector x</a:t>
            </a:r>
            <a:endParaRPr/>
          </a:p>
          <a:p>
            <a:pPr indent="0" lvl="0" marL="0" rtl="0" algn="l">
              <a:spcBef>
                <a:spcPts val="1200"/>
              </a:spcBef>
              <a:spcAft>
                <a:spcPts val="1200"/>
              </a:spcAft>
              <a:buNone/>
            </a:pPr>
            <a:r>
              <a:rPr lang="en"/>
              <a:t>Objective: generate synthetic graph dataset S = {A’,X’,Y’}, with number of nodes N’ &lt;&lt; N,  while retaining performance</a:t>
            </a:r>
            <a:endParaRPr/>
          </a:p>
        </p:txBody>
      </p:sp>
      <p:pic>
        <p:nvPicPr>
          <p:cNvPr id="117" name="Google Shape;117;p23"/>
          <p:cNvPicPr preferRelativeResize="0"/>
          <p:nvPr/>
        </p:nvPicPr>
        <p:blipFill>
          <a:blip r:embed="rId3">
            <a:alphaModFix/>
          </a:blip>
          <a:stretch>
            <a:fillRect/>
          </a:stretch>
        </p:blipFill>
        <p:spPr>
          <a:xfrm>
            <a:off x="846500" y="2387272"/>
            <a:ext cx="1115075" cy="231800"/>
          </a:xfrm>
          <a:prstGeom prst="rect">
            <a:avLst/>
          </a:prstGeom>
          <a:noFill/>
          <a:ln>
            <a:noFill/>
          </a:ln>
        </p:spPr>
      </p:pic>
      <p:pic>
        <p:nvPicPr>
          <p:cNvPr id="118" name="Google Shape;118;p23"/>
          <p:cNvPicPr preferRelativeResize="0"/>
          <p:nvPr/>
        </p:nvPicPr>
        <p:blipFill>
          <a:blip r:embed="rId4">
            <a:alphaModFix/>
          </a:blip>
          <a:stretch>
            <a:fillRect/>
          </a:stretch>
        </p:blipFill>
        <p:spPr>
          <a:xfrm>
            <a:off x="846500" y="2993375"/>
            <a:ext cx="1964664" cy="26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Intuitively, we would try: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What we have here? A nested loop!</a:t>
            </a:r>
            <a:endParaRPr/>
          </a:p>
        </p:txBody>
      </p:sp>
      <p:pic>
        <p:nvPicPr>
          <p:cNvPr id="125" name="Google Shape;125;p24"/>
          <p:cNvPicPr preferRelativeResize="0"/>
          <p:nvPr/>
        </p:nvPicPr>
        <p:blipFill>
          <a:blip r:embed="rId3">
            <a:alphaModFix/>
          </a:blip>
          <a:stretch>
            <a:fillRect/>
          </a:stretch>
        </p:blipFill>
        <p:spPr>
          <a:xfrm>
            <a:off x="385750" y="3376950"/>
            <a:ext cx="7423526" cy="406625"/>
          </a:xfrm>
          <a:prstGeom prst="rect">
            <a:avLst/>
          </a:prstGeom>
          <a:noFill/>
          <a:ln cap="flat" cmpd="sng" w="28575">
            <a:solidFill>
              <a:srgbClr val="D9D9D9"/>
            </a:solidFill>
            <a:prstDash val="solid"/>
            <a:round/>
            <a:headEnd len="sm" w="sm" type="none"/>
            <a:tailEnd len="sm" w="sm" type="none"/>
          </a:ln>
        </p:spPr>
      </p:pic>
      <p:pic>
        <p:nvPicPr>
          <p:cNvPr id="126" name="Google Shape;126;p24"/>
          <p:cNvPicPr preferRelativeResize="0"/>
          <p:nvPr/>
        </p:nvPicPr>
        <p:blipFill>
          <a:blip r:embed="rId4">
            <a:alphaModFix/>
          </a:blip>
          <a:stretch>
            <a:fillRect/>
          </a:stretch>
        </p:blipFill>
        <p:spPr>
          <a:xfrm>
            <a:off x="385750" y="1740400"/>
            <a:ext cx="6230950" cy="406625"/>
          </a:xfrm>
          <a:prstGeom prst="rect">
            <a:avLst/>
          </a:prstGeom>
          <a:noFill/>
          <a:ln cap="flat" cmpd="sng" w="28575">
            <a:solidFill>
              <a:srgbClr val="D9D9D9"/>
            </a:solidFill>
            <a:prstDash val="solid"/>
            <a:round/>
            <a:headEnd len="sm" w="sm" type="none"/>
            <a:tailEnd len="sm" w="sm" type="none"/>
          </a:ln>
        </p:spPr>
      </p:pic>
      <p:pic>
        <p:nvPicPr>
          <p:cNvPr id="127" name="Google Shape;127;p24"/>
          <p:cNvPicPr preferRelativeResize="0"/>
          <p:nvPr/>
        </p:nvPicPr>
        <p:blipFill>
          <a:blip r:embed="rId5">
            <a:alphaModFix/>
          </a:blip>
          <a:stretch>
            <a:fillRect/>
          </a:stretch>
        </p:blipFill>
        <p:spPr>
          <a:xfrm>
            <a:off x="6791475" y="1493000"/>
            <a:ext cx="2108325" cy="1668750"/>
          </a:xfrm>
          <a:prstGeom prst="rect">
            <a:avLst/>
          </a:prstGeom>
          <a:noFill/>
          <a:ln cap="flat" cmpd="sng" w="28575">
            <a:solidFill>
              <a:srgbClr val="D9D9D9"/>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Alternatively, we match the model Parameters</a:t>
            </a:r>
            <a:endParaRPr/>
          </a:p>
        </p:txBody>
      </p:sp>
      <p:sp>
        <p:nvSpPr>
          <p:cNvPr id="133" name="Google Shape;133;p25"/>
          <p:cNvSpPr txBox="1"/>
          <p:nvPr>
            <p:ph idx="1" type="body"/>
          </p:nvPr>
        </p:nvSpPr>
        <p:spPr>
          <a:xfrm>
            <a:off x="311700" y="1152475"/>
            <a:ext cx="57825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By matching parameters of GNN models trained on original graph &amp; synthetic graph respectively, the problem becomes: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Where D is a distance function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4" name="Google Shape;134;p25"/>
          <p:cNvPicPr preferRelativeResize="0"/>
          <p:nvPr/>
        </p:nvPicPr>
        <p:blipFill>
          <a:blip r:embed="rId3">
            <a:alphaModFix/>
          </a:blip>
          <a:stretch>
            <a:fillRect/>
          </a:stretch>
        </p:blipFill>
        <p:spPr>
          <a:xfrm>
            <a:off x="1699325" y="2069425"/>
            <a:ext cx="1712325" cy="418350"/>
          </a:xfrm>
          <a:prstGeom prst="rect">
            <a:avLst/>
          </a:prstGeom>
          <a:noFill/>
          <a:ln cap="flat" cmpd="sng" w="28575">
            <a:solidFill>
              <a:srgbClr val="D9D9D9"/>
            </a:solidFill>
            <a:prstDash val="solid"/>
            <a:round/>
            <a:headEnd len="sm" w="sm" type="none"/>
            <a:tailEnd len="sm" w="sm" type="none"/>
          </a:ln>
        </p:spPr>
      </p:pic>
      <p:pic>
        <p:nvPicPr>
          <p:cNvPr id="135" name="Google Shape;135;p25"/>
          <p:cNvPicPr preferRelativeResize="0"/>
          <p:nvPr/>
        </p:nvPicPr>
        <p:blipFill>
          <a:blip r:embed="rId4">
            <a:alphaModFix/>
          </a:blip>
          <a:stretch>
            <a:fillRect/>
          </a:stretch>
        </p:blipFill>
        <p:spPr>
          <a:xfrm>
            <a:off x="5680950" y="1795925"/>
            <a:ext cx="3101974" cy="2455251"/>
          </a:xfrm>
          <a:prstGeom prst="rect">
            <a:avLst/>
          </a:prstGeom>
          <a:noFill/>
          <a:ln cap="flat" cmpd="sng" w="28575">
            <a:solidFill>
              <a:srgbClr val="D9D9D9"/>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Matching</a:t>
            </a:r>
            <a:endParaRPr/>
          </a:p>
        </p:txBody>
      </p:sp>
      <p:sp>
        <p:nvSpPr>
          <p:cNvPr id="141" name="Google Shape;141;p26"/>
          <p:cNvSpPr txBox="1"/>
          <p:nvPr>
            <p:ph idx="1" type="body"/>
          </p:nvPr>
        </p:nvSpPr>
        <p:spPr>
          <a:xfrm>
            <a:off x="159300" y="941525"/>
            <a:ext cx="7045200" cy="3920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If we’re optimizing the GNN Model parameter with gradient descent: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Simplify the objective into matching the gradient in each iteration: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And calculate the {A’, X’, Y’} accordingly. </a:t>
            </a:r>
            <a:endParaRPr/>
          </a:p>
          <a:p>
            <a:pPr indent="0" lvl="0" marL="0" rtl="0" algn="l">
              <a:spcBef>
                <a:spcPts val="1200"/>
              </a:spcBef>
              <a:spcAft>
                <a:spcPts val="1200"/>
              </a:spcAft>
              <a:buNone/>
            </a:pPr>
            <a:r>
              <a:rPr lang="en"/>
              <a:t>Note: jointly learning A’, X’ , Y’ would be challenging, we sample Y’ from Y and fix it</a:t>
            </a:r>
            <a:endParaRPr/>
          </a:p>
        </p:txBody>
      </p:sp>
      <p:pic>
        <p:nvPicPr>
          <p:cNvPr id="142" name="Google Shape;142;p26"/>
          <p:cNvPicPr preferRelativeResize="0"/>
          <p:nvPr/>
        </p:nvPicPr>
        <p:blipFill>
          <a:blip r:embed="rId3">
            <a:alphaModFix/>
          </a:blip>
          <a:stretch>
            <a:fillRect/>
          </a:stretch>
        </p:blipFill>
        <p:spPr>
          <a:xfrm>
            <a:off x="583400" y="2927700"/>
            <a:ext cx="5627750" cy="519475"/>
          </a:xfrm>
          <a:prstGeom prst="rect">
            <a:avLst/>
          </a:prstGeom>
          <a:noFill/>
          <a:ln cap="flat" cmpd="sng" w="28575">
            <a:solidFill>
              <a:srgbClr val="D9D9D9"/>
            </a:solidFill>
            <a:prstDash val="solid"/>
            <a:round/>
            <a:headEnd len="sm" w="sm" type="none"/>
            <a:tailEnd len="sm" w="sm" type="none"/>
          </a:ln>
        </p:spPr>
      </p:pic>
      <p:pic>
        <p:nvPicPr>
          <p:cNvPr id="143" name="Google Shape;143;p26"/>
          <p:cNvPicPr preferRelativeResize="0"/>
          <p:nvPr/>
        </p:nvPicPr>
        <p:blipFill>
          <a:blip r:embed="rId4">
            <a:alphaModFix/>
          </a:blip>
          <a:stretch>
            <a:fillRect/>
          </a:stretch>
        </p:blipFill>
        <p:spPr>
          <a:xfrm>
            <a:off x="583399" y="1707851"/>
            <a:ext cx="5919999" cy="371100"/>
          </a:xfrm>
          <a:prstGeom prst="rect">
            <a:avLst/>
          </a:prstGeom>
          <a:noFill/>
          <a:ln cap="flat" cmpd="sng" w="28575">
            <a:solidFill>
              <a:srgbClr val="D9D9D9"/>
            </a:solidFill>
            <a:prstDash val="solid"/>
            <a:round/>
            <a:headEnd len="sm" w="sm" type="none"/>
            <a:tailEnd len="sm" w="sm" type="none"/>
          </a:ln>
        </p:spPr>
      </p:pic>
      <p:pic>
        <p:nvPicPr>
          <p:cNvPr id="144" name="Google Shape;144;p26"/>
          <p:cNvPicPr preferRelativeResize="0"/>
          <p:nvPr/>
        </p:nvPicPr>
        <p:blipFill>
          <a:blip r:embed="rId5">
            <a:alphaModFix/>
          </a:blip>
          <a:stretch>
            <a:fillRect/>
          </a:stretch>
        </p:blipFill>
        <p:spPr>
          <a:xfrm>
            <a:off x="6978475" y="2095337"/>
            <a:ext cx="2037201" cy="1612475"/>
          </a:xfrm>
          <a:prstGeom prst="rect">
            <a:avLst/>
          </a:prstGeom>
          <a:noFill/>
          <a:ln cap="flat" cmpd="sng" w="28575">
            <a:solidFill>
              <a:srgbClr val="D9D9D9"/>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Challenge</a:t>
            </a:r>
            <a:endParaRPr/>
          </a:p>
        </p:txBody>
      </p:sp>
      <p:sp>
        <p:nvSpPr>
          <p:cNvPr id="150" name="Google Shape;150;p27"/>
          <p:cNvSpPr txBox="1"/>
          <p:nvPr>
            <p:ph idx="1" type="body"/>
          </p:nvPr>
        </p:nvSpPr>
        <p:spPr>
          <a:xfrm>
            <a:off x="311700" y="1152475"/>
            <a:ext cx="6963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Treating A’ and X’ as free trainable parameter would be computationally expensive</a:t>
            </a:r>
            <a:endParaRPr/>
          </a:p>
          <a:p>
            <a:pPr indent="-342900" lvl="0" marL="457200" rtl="0" algn="l">
              <a:spcBef>
                <a:spcPts val="0"/>
              </a:spcBef>
              <a:spcAft>
                <a:spcPts val="0"/>
              </a:spcAft>
              <a:buSzPts val="1800"/>
              <a:buChar char="-"/>
            </a:pPr>
            <a:r>
              <a:rPr lang="en"/>
              <a:t>Thus, we parameterize A’ with Multi Layer Perceptron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And thus we have:</a:t>
            </a:r>
            <a:endParaRPr/>
          </a:p>
          <a:p>
            <a:pPr indent="0" lvl="0" marL="457200" rtl="0" algn="l">
              <a:spcBef>
                <a:spcPts val="1200"/>
              </a:spcBef>
              <a:spcAft>
                <a:spcPts val="1200"/>
              </a:spcAft>
              <a:buNone/>
            </a:pPr>
            <a:r>
              <a:t/>
            </a:r>
            <a:endParaRPr/>
          </a:p>
        </p:txBody>
      </p:sp>
      <p:pic>
        <p:nvPicPr>
          <p:cNvPr id="151" name="Google Shape;151;p27"/>
          <p:cNvPicPr preferRelativeResize="0"/>
          <p:nvPr/>
        </p:nvPicPr>
        <p:blipFill>
          <a:blip r:embed="rId3">
            <a:alphaModFix/>
          </a:blip>
          <a:stretch>
            <a:fillRect/>
          </a:stretch>
        </p:blipFill>
        <p:spPr>
          <a:xfrm>
            <a:off x="1314000" y="2278125"/>
            <a:ext cx="4971499" cy="465075"/>
          </a:xfrm>
          <a:prstGeom prst="rect">
            <a:avLst/>
          </a:prstGeom>
          <a:noFill/>
          <a:ln cap="flat" cmpd="sng" w="28575">
            <a:solidFill>
              <a:srgbClr val="D9D9D9"/>
            </a:solidFill>
            <a:prstDash val="solid"/>
            <a:round/>
            <a:headEnd len="sm" w="sm" type="none"/>
            <a:tailEnd len="sm" w="sm" type="none"/>
          </a:ln>
        </p:spPr>
      </p:pic>
      <p:pic>
        <p:nvPicPr>
          <p:cNvPr id="152" name="Google Shape;152;p27"/>
          <p:cNvPicPr preferRelativeResize="0"/>
          <p:nvPr/>
        </p:nvPicPr>
        <p:blipFill>
          <a:blip r:embed="rId4">
            <a:alphaModFix/>
          </a:blip>
          <a:stretch>
            <a:fillRect/>
          </a:stretch>
        </p:blipFill>
        <p:spPr>
          <a:xfrm>
            <a:off x="1306513" y="3261000"/>
            <a:ext cx="5324475" cy="609600"/>
          </a:xfrm>
          <a:prstGeom prst="rect">
            <a:avLst/>
          </a:prstGeom>
          <a:noFill/>
          <a:ln cap="flat" cmpd="sng" w="28575">
            <a:solidFill>
              <a:srgbClr val="D9D9D9"/>
            </a:solidFill>
            <a:prstDash val="solid"/>
            <a:round/>
            <a:headEnd len="sm" w="sm" type="none"/>
            <a:tailEnd len="sm" w="sm" type="none"/>
          </a:ln>
        </p:spPr>
      </p:pic>
      <p:pic>
        <p:nvPicPr>
          <p:cNvPr id="153" name="Google Shape;153;p27"/>
          <p:cNvPicPr preferRelativeResize="0"/>
          <p:nvPr/>
        </p:nvPicPr>
        <p:blipFill>
          <a:blip r:embed="rId5">
            <a:alphaModFix/>
          </a:blip>
          <a:stretch>
            <a:fillRect/>
          </a:stretch>
        </p:blipFill>
        <p:spPr>
          <a:xfrm>
            <a:off x="6550600" y="951172"/>
            <a:ext cx="2178351" cy="1724200"/>
          </a:xfrm>
          <a:prstGeom prst="rect">
            <a:avLst/>
          </a:prstGeom>
          <a:noFill/>
          <a:ln cap="flat" cmpd="sng" w="28575">
            <a:solidFill>
              <a:srgbClr val="D9D9D9"/>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490250" y="450150"/>
            <a:ext cx="76266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Experiments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Condensation Trials</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CORA dataset</a:t>
            </a:r>
            <a:endParaRPr/>
          </a:p>
          <a:p>
            <a:pPr indent="-317500" lvl="1" marL="914400" rtl="0" algn="l">
              <a:spcBef>
                <a:spcPts val="0"/>
              </a:spcBef>
              <a:spcAft>
                <a:spcPts val="0"/>
              </a:spcAft>
              <a:buSzPts val="1400"/>
              <a:buChar char="○"/>
            </a:pPr>
            <a:r>
              <a:rPr lang="en"/>
              <a:t>Manageable size</a:t>
            </a:r>
            <a:endParaRPr/>
          </a:p>
          <a:p>
            <a:pPr indent="-317500" lvl="1" marL="914400" rtl="0" algn="l">
              <a:spcBef>
                <a:spcPts val="0"/>
              </a:spcBef>
              <a:spcAft>
                <a:spcPts val="0"/>
              </a:spcAft>
              <a:buSzPts val="1400"/>
              <a:buChar char="○"/>
            </a:pPr>
            <a:r>
              <a:rPr lang="en"/>
              <a:t>High homophily</a:t>
            </a:r>
            <a:endParaRPr/>
          </a:p>
          <a:p>
            <a:pPr indent="-342900" lvl="0" marL="457200" rtl="0" algn="l">
              <a:spcBef>
                <a:spcPts val="0"/>
              </a:spcBef>
              <a:spcAft>
                <a:spcPts val="0"/>
              </a:spcAft>
              <a:buSzPts val="1800"/>
              <a:buChar char="●"/>
            </a:pPr>
            <a:r>
              <a:rPr lang="en"/>
              <a:t>Original graph: 2,708 nodes, 5,429 edges, and 7 classes</a:t>
            </a:r>
            <a:endParaRPr/>
          </a:p>
          <a:p>
            <a:pPr indent="-342900" lvl="0" marL="457200" rtl="0" algn="l">
              <a:spcBef>
                <a:spcPts val="0"/>
              </a:spcBef>
              <a:spcAft>
                <a:spcPts val="0"/>
              </a:spcAft>
              <a:buSzPts val="1800"/>
              <a:buChar char="●"/>
            </a:pPr>
            <a:r>
              <a:rPr lang="en"/>
              <a:t>1.3%: 5 nodes, 10 edges</a:t>
            </a:r>
            <a:endParaRPr/>
          </a:p>
          <a:p>
            <a:pPr indent="-342900" lvl="0" marL="457200" rtl="0" algn="l">
              <a:spcBef>
                <a:spcPts val="0"/>
              </a:spcBef>
              <a:spcAft>
                <a:spcPts val="0"/>
              </a:spcAft>
              <a:buSzPts val="1800"/>
              <a:buChar char="●"/>
            </a:pPr>
            <a:r>
              <a:rPr lang="en"/>
              <a:t>2.6%: 10 nodes, 21 edges</a:t>
            </a:r>
            <a:endParaRPr/>
          </a:p>
          <a:p>
            <a:pPr indent="-342900" lvl="0" marL="457200" rtl="0" algn="l">
              <a:spcBef>
                <a:spcPts val="0"/>
              </a:spcBef>
              <a:spcAft>
                <a:spcPts val="0"/>
              </a:spcAft>
              <a:buSzPts val="1800"/>
              <a:buChar char="●"/>
            </a:pPr>
            <a:r>
              <a:rPr lang="en"/>
              <a:t>5.2%: 40 nodes, 42 edges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Coreset Selection Methods (Baseline)</a:t>
            </a:r>
            <a:endParaRPr/>
          </a:p>
        </p:txBody>
      </p:sp>
      <p:sp>
        <p:nvSpPr>
          <p:cNvPr id="170" name="Google Shape;17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a:t>
            </a:r>
            <a:endParaRPr/>
          </a:p>
          <a:p>
            <a:pPr indent="-317500" lvl="1" marL="914400" rtl="0" algn="l">
              <a:spcBef>
                <a:spcPts val="0"/>
              </a:spcBef>
              <a:spcAft>
                <a:spcPts val="0"/>
              </a:spcAft>
              <a:buSzPts val="1400"/>
              <a:buChar char="○"/>
            </a:pPr>
            <a:r>
              <a:rPr lang="en"/>
              <a:t>Selects nodes and edges randomly to create a condensed graph</a:t>
            </a:r>
            <a:endParaRPr/>
          </a:p>
          <a:p>
            <a:pPr indent="-342900" lvl="0" marL="457200" rtl="0" algn="l">
              <a:spcBef>
                <a:spcPts val="0"/>
              </a:spcBef>
              <a:spcAft>
                <a:spcPts val="0"/>
              </a:spcAft>
              <a:buSzPts val="1800"/>
              <a:buChar char="●"/>
            </a:pPr>
            <a:r>
              <a:rPr lang="en"/>
              <a:t>Herding</a:t>
            </a:r>
            <a:endParaRPr/>
          </a:p>
          <a:p>
            <a:pPr indent="-317500" lvl="1" marL="914400" rtl="0" algn="l">
              <a:spcBef>
                <a:spcPts val="0"/>
              </a:spcBef>
              <a:spcAft>
                <a:spcPts val="0"/>
              </a:spcAft>
              <a:buSzPts val="1400"/>
              <a:buChar char="○"/>
            </a:pPr>
            <a:r>
              <a:rPr lang="en"/>
              <a:t>Selects components to best summarize the feature distribution of the entire dataset</a:t>
            </a:r>
            <a:endParaRPr/>
          </a:p>
          <a:p>
            <a:pPr indent="-342900" lvl="0" marL="457200" rtl="0" algn="l">
              <a:spcBef>
                <a:spcPts val="0"/>
              </a:spcBef>
              <a:spcAft>
                <a:spcPts val="0"/>
              </a:spcAft>
              <a:buSzPts val="1800"/>
              <a:buChar char="●"/>
            </a:pPr>
            <a:r>
              <a:rPr lang="en"/>
              <a:t>K-Center</a:t>
            </a:r>
            <a:endParaRPr/>
          </a:p>
          <a:p>
            <a:pPr indent="-317500" lvl="1" marL="914400" rtl="0" algn="l">
              <a:spcBef>
                <a:spcPts val="0"/>
              </a:spcBef>
              <a:spcAft>
                <a:spcPts val="0"/>
              </a:spcAft>
              <a:buSzPts val="1400"/>
              <a:buChar char="○"/>
            </a:pPr>
            <a:r>
              <a:rPr lang="en"/>
              <a:t>Selects graph elements closest to the cluster centers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&amp; Evaluation</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200 epochs for the coreset selection methods – 1500 for GCond</a:t>
            </a:r>
            <a:endParaRPr/>
          </a:p>
          <a:p>
            <a:pPr indent="-342900" lvl="0" marL="457200" rtl="0" algn="l">
              <a:spcBef>
                <a:spcPts val="0"/>
              </a:spcBef>
              <a:spcAft>
                <a:spcPts val="0"/>
              </a:spcAft>
              <a:buSzPts val="1800"/>
              <a:buChar char="●"/>
            </a:pPr>
            <a:r>
              <a:rPr lang="en"/>
              <a:t>High RAM CPU in google colaboratory</a:t>
            </a:r>
            <a:endParaRPr/>
          </a:p>
          <a:p>
            <a:pPr indent="-317500" lvl="1" marL="914400" rtl="0" algn="l">
              <a:spcBef>
                <a:spcPts val="0"/>
              </a:spcBef>
              <a:spcAft>
                <a:spcPts val="0"/>
              </a:spcAft>
              <a:buSzPts val="1400"/>
              <a:buChar char="○"/>
            </a:pPr>
            <a:r>
              <a:rPr lang="en"/>
              <a:t>Dependency issues</a:t>
            </a:r>
            <a:endParaRPr/>
          </a:p>
          <a:p>
            <a:pPr indent="-342900" lvl="0" marL="457200" rtl="0" algn="l">
              <a:spcBef>
                <a:spcPts val="0"/>
              </a:spcBef>
              <a:spcAft>
                <a:spcPts val="0"/>
              </a:spcAft>
              <a:buSzPts val="1800"/>
              <a:buChar char="●"/>
            </a:pPr>
            <a:r>
              <a:rPr lang="en"/>
              <a:t>Evaluation</a:t>
            </a:r>
            <a:endParaRPr/>
          </a:p>
          <a:p>
            <a:pPr indent="-317500" lvl="1" marL="914400" rtl="0" algn="l">
              <a:spcBef>
                <a:spcPts val="0"/>
              </a:spcBef>
              <a:spcAft>
                <a:spcPts val="0"/>
              </a:spcAft>
              <a:buSzPts val="1400"/>
              <a:buChar char="○"/>
            </a:pPr>
            <a:r>
              <a:rPr lang="en"/>
              <a:t>Evaluation (e.g train-test splits) was done in line with the paper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82" name="Google Shape;18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GCond maintains comparable performance at lower condensation ratios</a:t>
            </a:r>
            <a:endParaRPr/>
          </a:p>
          <a:p>
            <a:pPr indent="-342900" lvl="0" marL="457200" rtl="0" algn="l">
              <a:spcBef>
                <a:spcPts val="0"/>
              </a:spcBef>
              <a:spcAft>
                <a:spcPts val="0"/>
              </a:spcAft>
              <a:buSzPts val="1800"/>
              <a:buChar char="●"/>
            </a:pPr>
            <a:r>
              <a:rPr lang="en"/>
              <a:t>K-Center still leading, but not by much</a:t>
            </a:r>
            <a:endParaRPr/>
          </a:p>
        </p:txBody>
      </p:sp>
      <p:pic>
        <p:nvPicPr>
          <p:cNvPr id="183" name="Google Shape;183;p32"/>
          <p:cNvPicPr preferRelativeResize="0"/>
          <p:nvPr/>
        </p:nvPicPr>
        <p:blipFill>
          <a:blip r:embed="rId3">
            <a:alphaModFix/>
          </a:blip>
          <a:stretch>
            <a:fillRect/>
          </a:stretch>
        </p:blipFill>
        <p:spPr>
          <a:xfrm>
            <a:off x="1282025" y="2797523"/>
            <a:ext cx="6579950" cy="1974600"/>
          </a:xfrm>
          <a:prstGeom prst="rect">
            <a:avLst/>
          </a:prstGeom>
          <a:noFill/>
          <a:ln cap="flat" cmpd="sng" w="28575">
            <a:solidFill>
              <a:srgbClr val="D9D9D9"/>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Reported Observations from Jin et al.</a:t>
            </a:r>
            <a:endParaRPr/>
          </a:p>
        </p:txBody>
      </p:sp>
      <p:sp>
        <p:nvSpPr>
          <p:cNvPr id="189" name="Google Shape;18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Significantly reduce graph size while approximating original results</a:t>
            </a:r>
            <a:endParaRPr/>
          </a:p>
          <a:p>
            <a:pPr indent="-342900" lvl="0" marL="457200" rtl="0" algn="l">
              <a:spcBef>
                <a:spcPts val="0"/>
              </a:spcBef>
              <a:spcAft>
                <a:spcPts val="0"/>
              </a:spcAft>
              <a:buSzPts val="1800"/>
              <a:buChar char="●"/>
            </a:pPr>
            <a:r>
              <a:rPr lang="en"/>
              <a:t>Condensing node features and structural information simultaneously can lead to better performance</a:t>
            </a:r>
            <a:endParaRPr/>
          </a:p>
          <a:p>
            <a:pPr indent="-342900" lvl="0" marL="457200" rtl="0" algn="l">
              <a:spcBef>
                <a:spcPts val="0"/>
              </a:spcBef>
              <a:spcAft>
                <a:spcPts val="0"/>
              </a:spcAft>
              <a:buSzPts val="1800"/>
              <a:buChar char="●"/>
            </a:pPr>
            <a:r>
              <a:rPr lang="en"/>
              <a:t>Larger condensed graph size does not strictly indicate better performance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Problem Set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265500" y="1010050"/>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Theoretical Foundations</a:t>
            </a:r>
            <a:endParaRPr/>
          </a:p>
        </p:txBody>
      </p:sp>
      <p:sp>
        <p:nvSpPr>
          <p:cNvPr id="200" name="Google Shape;200;p35"/>
          <p:cNvSpPr txBox="1"/>
          <p:nvPr>
            <p:ph idx="2" type="body"/>
          </p:nvPr>
        </p:nvSpPr>
        <p:spPr>
          <a:xfrm>
            <a:off x="4939500" y="8886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Part (a)</a:t>
            </a:r>
            <a:br>
              <a:rPr lang="en" sz="2200"/>
            </a:br>
            <a:br>
              <a:rPr lang="en" sz="2200"/>
            </a:br>
            <a:r>
              <a:rPr lang="en" sz="2200"/>
              <a:t>Write out the mathematical formulation for the gradient matching objective in graph condensation.</a:t>
            </a:r>
            <a:endParaRPr sz="2200"/>
          </a:p>
          <a:p>
            <a:pPr indent="0" lvl="0" marL="0" rtl="0" algn="l">
              <a:spcBef>
                <a:spcPts val="1200"/>
              </a:spcBef>
              <a:spcAft>
                <a:spcPts val="0"/>
              </a:spcAft>
              <a:buNone/>
            </a:pPr>
            <a:r>
              <a:rPr lang="en" sz="2200"/>
              <a:t>Explain each term in the equation.</a:t>
            </a:r>
            <a:endParaRPr sz="2200"/>
          </a:p>
          <a:p>
            <a:pPr indent="0" lvl="0" marL="0" rtl="0" algn="l">
              <a:spcBef>
                <a:spcPts val="1200"/>
              </a:spcBef>
              <a:spcAft>
                <a:spcPts val="1200"/>
              </a:spcAft>
              <a:buNone/>
            </a:pPr>
            <a:r>
              <a:t/>
            </a:r>
            <a:endParaRPr sz="2200"/>
          </a:p>
        </p:txBody>
      </p:sp>
      <p:sp>
        <p:nvSpPr>
          <p:cNvPr id="201" name="Google Shape;201;p35"/>
          <p:cNvSpPr txBox="1"/>
          <p:nvPr>
            <p:ph idx="1" type="subTitle"/>
          </p:nvPr>
        </p:nvSpPr>
        <p:spPr>
          <a:xfrm>
            <a:off x="265500" y="265042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Consider a graph G with N nodes, E edges, and F -dimensional node features.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6"/>
          <p:cNvPicPr preferRelativeResize="0"/>
          <p:nvPr/>
        </p:nvPicPr>
        <p:blipFill>
          <a:blip r:embed="rId3">
            <a:alphaModFix/>
          </a:blip>
          <a:stretch>
            <a:fillRect/>
          </a:stretch>
        </p:blipFill>
        <p:spPr>
          <a:xfrm>
            <a:off x="628650" y="895350"/>
            <a:ext cx="7886700" cy="3352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Part (b) </a:t>
            </a:r>
            <a:br>
              <a:rPr lang="en"/>
            </a:br>
            <a:endParaRPr/>
          </a:p>
          <a:p>
            <a:pPr indent="0" lvl="0" marL="0" rtl="0" algn="ctr">
              <a:spcBef>
                <a:spcPts val="0"/>
              </a:spcBef>
              <a:spcAft>
                <a:spcPts val="0"/>
              </a:spcAft>
              <a:buNone/>
            </a:pPr>
            <a:r>
              <a:rPr lang="en"/>
              <a:t>Why is gradient matching preferred over directly optimizing the bi-level objective? Discuss the computational implications.</a:t>
            </a:r>
            <a:endParaRPr/>
          </a:p>
          <a:p>
            <a:pPr indent="0" lvl="0" marL="0" rtl="0" algn="ct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8"/>
          <p:cNvPicPr preferRelativeResize="0"/>
          <p:nvPr/>
        </p:nvPicPr>
        <p:blipFill>
          <a:blip r:embed="rId3">
            <a:alphaModFix/>
          </a:blip>
          <a:stretch>
            <a:fillRect/>
          </a:stretch>
        </p:blipFill>
        <p:spPr>
          <a:xfrm>
            <a:off x="1196350" y="152400"/>
            <a:ext cx="6751294"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040"/>
              <a:t>Part (c)</a:t>
            </a:r>
            <a:endParaRPr sz="3040"/>
          </a:p>
          <a:p>
            <a:pPr indent="0" lvl="0" marL="0" rtl="0" algn="ctr">
              <a:spcBef>
                <a:spcPts val="0"/>
              </a:spcBef>
              <a:spcAft>
                <a:spcPts val="0"/>
              </a:spcAft>
              <a:buSzPts val="990"/>
              <a:buNone/>
            </a:pPr>
            <a:r>
              <a:t/>
            </a:r>
            <a:endParaRPr sz="3040"/>
          </a:p>
          <a:p>
            <a:pPr indent="0" lvl="0" marL="0" rtl="0" algn="ctr">
              <a:spcBef>
                <a:spcPts val="0"/>
              </a:spcBef>
              <a:spcAft>
                <a:spcPts val="0"/>
              </a:spcAft>
              <a:buSzPts val="990"/>
              <a:buNone/>
            </a:pPr>
            <a:r>
              <a:rPr lang="en" sz="3040"/>
              <a:t>In graph condensation, we model the condensed adjacency matrix A′ as a function of condensed node features X′. Write out this relationship and explain why this parameterization is beneficial compared to treating A′ as free parameters.</a:t>
            </a:r>
            <a:endParaRPr sz="3040"/>
          </a:p>
          <a:p>
            <a:pPr indent="0" lvl="0" marL="0" rtl="0" algn="ctr">
              <a:spcBef>
                <a:spcPts val="0"/>
              </a:spcBef>
              <a:spcAft>
                <a:spcPts val="0"/>
              </a:spcAft>
              <a:buSzPts val="990"/>
              <a:buNone/>
            </a:pPr>
            <a:r>
              <a:t/>
            </a:r>
            <a:endParaRPr sz="304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40"/>
          <p:cNvPicPr preferRelativeResize="0"/>
          <p:nvPr/>
        </p:nvPicPr>
        <p:blipFill>
          <a:blip r:embed="rId3">
            <a:alphaModFix/>
          </a:blip>
          <a:stretch>
            <a:fillRect/>
          </a:stretch>
        </p:blipFill>
        <p:spPr>
          <a:xfrm>
            <a:off x="1100213" y="152400"/>
            <a:ext cx="6943577"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440"/>
              <a:t>Part (d)</a:t>
            </a:r>
            <a:br>
              <a:rPr lang="en" sz="2440"/>
            </a:br>
            <a:br>
              <a:rPr lang="en" sz="2440"/>
            </a:br>
            <a:r>
              <a:rPr lang="en" sz="2440"/>
              <a:t>Calculate the number of parameters needed to represent:</a:t>
            </a:r>
            <a:endParaRPr sz="2440"/>
          </a:p>
          <a:p>
            <a:pPr indent="0" lvl="0" marL="0" rtl="0" algn="ctr">
              <a:spcBef>
                <a:spcPts val="0"/>
              </a:spcBef>
              <a:spcAft>
                <a:spcPts val="0"/>
              </a:spcAft>
              <a:buSzPts val="990"/>
              <a:buNone/>
            </a:pPr>
            <a:r>
              <a:rPr lang="en" sz="2440"/>
              <a:t>• A condensed graph with free parameters for both A′ and X′</a:t>
            </a:r>
            <a:endParaRPr sz="2440"/>
          </a:p>
          <a:p>
            <a:pPr indent="0" lvl="0" marL="0" rtl="0" algn="ctr">
              <a:spcBef>
                <a:spcPts val="0"/>
              </a:spcBef>
              <a:spcAft>
                <a:spcPts val="0"/>
              </a:spcAft>
              <a:buSzPts val="990"/>
              <a:buNone/>
            </a:pPr>
            <a:r>
              <a:rPr lang="en" sz="2440"/>
              <a:t>• A condensed graph using the functional relationship A′ = gΦ(X′)</a:t>
            </a:r>
            <a:endParaRPr sz="2440"/>
          </a:p>
          <a:p>
            <a:pPr indent="0" lvl="0" marL="0" rtl="0" algn="ctr">
              <a:spcBef>
                <a:spcPts val="0"/>
              </a:spcBef>
              <a:spcAft>
                <a:spcPts val="0"/>
              </a:spcAft>
              <a:buSzPts val="990"/>
              <a:buNone/>
            </a:pPr>
            <a:r>
              <a:rPr lang="en" sz="2440"/>
              <a:t>Express your answer in terms of n (number of condensed nodes), F (feature dimension), and h (hidden dimension of Φ).</a:t>
            </a:r>
            <a:endParaRPr sz="2440"/>
          </a:p>
          <a:p>
            <a:pPr indent="0" lvl="0" marL="0" rtl="0" algn="ctr">
              <a:spcBef>
                <a:spcPts val="0"/>
              </a:spcBef>
              <a:spcAft>
                <a:spcPts val="0"/>
              </a:spcAft>
              <a:buSzPts val="990"/>
              <a:buNone/>
            </a:pPr>
            <a:r>
              <a:t/>
            </a:r>
            <a:endParaRPr sz="24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 Overview</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Authors: Wei Jin, Lingxiao Zhao, Shichang Zhang, Yozen Liu, Jiliang Tang, Neil Shah</a:t>
            </a:r>
            <a:endParaRPr/>
          </a:p>
          <a:p>
            <a:pPr indent="-342900" lvl="0" marL="457200" rtl="0" algn="l">
              <a:spcBef>
                <a:spcPts val="0"/>
              </a:spcBef>
              <a:spcAft>
                <a:spcPts val="0"/>
              </a:spcAft>
              <a:buSzPts val="1800"/>
              <a:buChar char="●"/>
            </a:pPr>
            <a:r>
              <a:rPr lang="en"/>
              <a:t>Main problem </a:t>
            </a:r>
            <a:r>
              <a:rPr lang="en"/>
              <a:t>addressed</a:t>
            </a:r>
            <a:r>
              <a:rPr lang="en"/>
              <a:t>: High computational cost of training Graph Neural Networks</a:t>
            </a:r>
            <a:endParaRPr/>
          </a:p>
          <a:p>
            <a:pPr indent="-342900" lvl="0" marL="457200" rtl="0" algn="l">
              <a:spcBef>
                <a:spcPts val="0"/>
              </a:spcBef>
              <a:spcAft>
                <a:spcPts val="0"/>
              </a:spcAft>
              <a:buSzPts val="1800"/>
              <a:buChar char="●"/>
            </a:pPr>
            <a:r>
              <a:rPr lang="en"/>
              <a:t>Published: </a:t>
            </a:r>
            <a:r>
              <a:rPr lang="en"/>
              <a:t>International Conference on Learning Representations, 2022</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42"/>
          <p:cNvPicPr preferRelativeResize="0"/>
          <p:nvPr/>
        </p:nvPicPr>
        <p:blipFill>
          <a:blip r:embed="rId3">
            <a:alphaModFix/>
          </a:blip>
          <a:stretch>
            <a:fillRect/>
          </a:stretch>
        </p:blipFill>
        <p:spPr>
          <a:xfrm>
            <a:off x="633413" y="704850"/>
            <a:ext cx="7877175" cy="3733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Part (e)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Prove that if the original graph G is undirected, the functional form used for A′ = gΦ(X′) in the paper maintains symmetry.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44"/>
          <p:cNvPicPr preferRelativeResize="0"/>
          <p:nvPr/>
        </p:nvPicPr>
        <p:blipFill>
          <a:blip r:embed="rId3">
            <a:alphaModFix/>
          </a:blip>
          <a:stretch>
            <a:fillRect/>
          </a:stretch>
        </p:blipFill>
        <p:spPr>
          <a:xfrm>
            <a:off x="633413" y="233363"/>
            <a:ext cx="7877175" cy="4676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5"/>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what is a Graph Neural Network?</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Type of Neural Network designed to work over graphs</a:t>
            </a:r>
            <a:endParaRPr/>
          </a:p>
          <a:p>
            <a:pPr indent="-342900" lvl="0" marL="457200" rtl="0" algn="l">
              <a:spcBef>
                <a:spcPts val="0"/>
              </a:spcBef>
              <a:spcAft>
                <a:spcPts val="0"/>
              </a:spcAft>
              <a:buSzPts val="1800"/>
              <a:buChar char="●"/>
            </a:pPr>
            <a:r>
              <a:rPr lang="en"/>
              <a:t>Many real world problems model as graphs</a:t>
            </a:r>
            <a:endParaRPr/>
          </a:p>
          <a:p>
            <a:pPr indent="-342900" lvl="0" marL="457200" rtl="0" algn="l">
              <a:spcBef>
                <a:spcPts val="0"/>
              </a:spcBef>
              <a:spcAft>
                <a:spcPts val="0"/>
              </a:spcAft>
              <a:buSzPts val="1800"/>
              <a:buChar char="●"/>
            </a:pPr>
            <a:r>
              <a:rPr lang="en"/>
              <a:t>Applications</a:t>
            </a:r>
            <a:endParaRPr/>
          </a:p>
          <a:p>
            <a:pPr indent="-317500" lvl="1" marL="914400" rtl="0" algn="l">
              <a:spcBef>
                <a:spcPts val="0"/>
              </a:spcBef>
              <a:spcAft>
                <a:spcPts val="0"/>
              </a:spcAft>
              <a:buSzPts val="1400"/>
              <a:buChar char="○"/>
            </a:pPr>
            <a:r>
              <a:rPr lang="en"/>
              <a:t>Social networks</a:t>
            </a:r>
            <a:endParaRPr/>
          </a:p>
          <a:p>
            <a:pPr indent="-317500" lvl="1" marL="914400" rtl="0" algn="l">
              <a:spcBef>
                <a:spcPts val="0"/>
              </a:spcBef>
              <a:spcAft>
                <a:spcPts val="0"/>
              </a:spcAft>
              <a:buSzPts val="1400"/>
              <a:buChar char="○"/>
            </a:pPr>
            <a:r>
              <a:rPr lang="en"/>
              <a:t>Recommendation systems</a:t>
            </a:r>
            <a:endParaRPr/>
          </a:p>
          <a:p>
            <a:pPr indent="-317500" lvl="1" marL="914400" rtl="0" algn="l">
              <a:spcBef>
                <a:spcPts val="0"/>
              </a:spcBef>
              <a:spcAft>
                <a:spcPts val="0"/>
              </a:spcAft>
              <a:buSzPts val="1400"/>
              <a:buChar char="○"/>
            </a:pPr>
            <a:r>
              <a:rPr lang="en"/>
              <a:t>Biological networks</a:t>
            </a:r>
            <a:endParaRPr/>
          </a:p>
          <a:p>
            <a:pPr indent="-317500" lvl="1" marL="914400" rtl="0" algn="l">
              <a:spcBef>
                <a:spcPts val="0"/>
              </a:spcBef>
              <a:spcAft>
                <a:spcPts val="0"/>
              </a:spcAft>
              <a:buSzPts val="1400"/>
              <a:buChar char="○"/>
            </a:pPr>
            <a:r>
              <a:rPr lang="en"/>
              <a:t>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Dataset Distillation &amp; Condensation?</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Dataset Distillation</a:t>
            </a:r>
            <a:endParaRPr/>
          </a:p>
          <a:p>
            <a:pPr indent="-317500" lvl="1" marL="914400" rtl="0" algn="l">
              <a:spcBef>
                <a:spcPts val="0"/>
              </a:spcBef>
              <a:spcAft>
                <a:spcPts val="0"/>
              </a:spcAft>
              <a:buSzPts val="1400"/>
              <a:buChar char="○"/>
            </a:pPr>
            <a:r>
              <a:rPr lang="en"/>
              <a:t>Reducing a dataset</a:t>
            </a:r>
            <a:endParaRPr/>
          </a:p>
          <a:p>
            <a:pPr indent="-317500" lvl="1" marL="914400" rtl="0" algn="l">
              <a:spcBef>
                <a:spcPts val="0"/>
              </a:spcBef>
              <a:spcAft>
                <a:spcPts val="0"/>
              </a:spcAft>
              <a:buSzPts val="1400"/>
              <a:buChar char="○"/>
            </a:pPr>
            <a:r>
              <a:rPr lang="en"/>
              <a:t>Retaining information</a:t>
            </a:r>
            <a:endParaRPr/>
          </a:p>
          <a:p>
            <a:pPr indent="-342900" lvl="0" marL="457200" rtl="0" algn="l">
              <a:spcBef>
                <a:spcPts val="0"/>
              </a:spcBef>
              <a:spcAft>
                <a:spcPts val="0"/>
              </a:spcAft>
              <a:buSzPts val="1800"/>
              <a:buChar char="●"/>
            </a:pPr>
            <a:r>
              <a:rPr lang="en"/>
              <a:t>Dataset Condensation</a:t>
            </a:r>
            <a:r>
              <a:rPr lang="en"/>
              <a:t> </a:t>
            </a:r>
            <a:r>
              <a:rPr lang="en"/>
              <a:t>for GNNs</a:t>
            </a:r>
            <a:endParaRPr/>
          </a:p>
          <a:p>
            <a:pPr indent="-317500" lvl="1" marL="914400" rtl="0" algn="l">
              <a:spcBef>
                <a:spcPts val="0"/>
              </a:spcBef>
              <a:spcAft>
                <a:spcPts val="0"/>
              </a:spcAft>
              <a:buSzPts val="1400"/>
              <a:buChar char="○"/>
            </a:pPr>
            <a:r>
              <a:rPr lang="en"/>
              <a:t>Create small, synthetic graphs</a:t>
            </a:r>
            <a:endParaRPr/>
          </a:p>
          <a:p>
            <a:pPr indent="-342900" lvl="0" marL="457200" rtl="0" algn="l">
              <a:spcBef>
                <a:spcPts val="0"/>
              </a:spcBef>
              <a:spcAft>
                <a:spcPts val="0"/>
              </a:spcAft>
              <a:buSzPts val="1800"/>
              <a:buChar char="●"/>
            </a:pPr>
            <a:r>
              <a:rPr lang="en"/>
              <a:t>Fundamental Motivation: </a:t>
            </a:r>
            <a:endParaRPr/>
          </a:p>
          <a:p>
            <a:pPr indent="-317500" lvl="1" marL="914400" rtl="0" algn="l">
              <a:spcBef>
                <a:spcPts val="0"/>
              </a:spcBef>
              <a:spcAft>
                <a:spcPts val="0"/>
              </a:spcAft>
              <a:buSzPts val="1400"/>
              <a:buChar char="○"/>
            </a:pPr>
            <a:r>
              <a:rPr lang="en"/>
              <a:t>Large graphs are computationally expensive</a:t>
            </a:r>
            <a:endParaRPr/>
          </a:p>
          <a:p>
            <a:pPr indent="-317500" lvl="1" marL="914400" rtl="0" algn="l">
              <a:spcBef>
                <a:spcPts val="0"/>
              </a:spcBef>
              <a:spcAft>
                <a:spcPts val="0"/>
              </a:spcAft>
              <a:buSzPts val="1400"/>
              <a:buChar char="○"/>
            </a:pPr>
            <a:r>
              <a:rPr lang="en"/>
              <a:t>Condensation reduces size without sacrificing much accuracy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Motivation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with Large-Scale Graphs</a:t>
            </a:r>
            <a:endParaRPr/>
          </a:p>
          <a:p>
            <a:pPr indent="0" lvl="0" marL="0" rtl="0" algn="l">
              <a:spcBef>
                <a:spcPts val="0"/>
              </a:spcBef>
              <a:spcAft>
                <a:spcPts val="0"/>
              </a:spcAft>
              <a:buNone/>
            </a:pPr>
            <a:r>
              <a:t/>
            </a:r>
            <a:endParaRPr/>
          </a:p>
        </p:txBody>
      </p:sp>
      <p:sp>
        <p:nvSpPr>
          <p:cNvPr id="89" name="Google Shape;89;p19"/>
          <p:cNvSpPr txBox="1"/>
          <p:nvPr>
            <p:ph idx="1" type="body"/>
          </p:nvPr>
        </p:nvSpPr>
        <p:spPr>
          <a:xfrm>
            <a:off x="311700" y="1096800"/>
            <a:ext cx="3965100" cy="3804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Social Networks (Social Media Platforms)</a:t>
            </a:r>
            <a:endParaRPr sz="1600"/>
          </a:p>
          <a:p>
            <a:pPr indent="-317500" lvl="1" marL="914400" rtl="0" algn="l">
              <a:spcBef>
                <a:spcPts val="0"/>
              </a:spcBef>
              <a:spcAft>
                <a:spcPts val="0"/>
              </a:spcAft>
              <a:buSzPts val="1400"/>
              <a:buChar char="◆"/>
            </a:pPr>
            <a:r>
              <a:rPr lang="en" sz="1400"/>
              <a:t>Billions of users (nodes) and connections (edges)</a:t>
            </a:r>
            <a:endParaRPr sz="1400"/>
          </a:p>
          <a:p>
            <a:pPr indent="-317500" lvl="1" marL="914400" rtl="0" algn="l">
              <a:spcBef>
                <a:spcPts val="0"/>
              </a:spcBef>
              <a:spcAft>
                <a:spcPts val="0"/>
              </a:spcAft>
              <a:buSzPts val="1400"/>
              <a:buChar char="◆"/>
            </a:pPr>
            <a:r>
              <a:rPr lang="en" sz="1400"/>
              <a:t>Complex user interactions</a:t>
            </a:r>
            <a:endParaRPr sz="1400"/>
          </a:p>
          <a:p>
            <a:pPr indent="-317500" lvl="1" marL="914400" rtl="0" algn="l">
              <a:spcBef>
                <a:spcPts val="0"/>
              </a:spcBef>
              <a:spcAft>
                <a:spcPts val="0"/>
              </a:spcAft>
              <a:buSzPts val="1400"/>
              <a:buChar char="◆"/>
            </a:pPr>
            <a:r>
              <a:rPr lang="en" sz="1400"/>
              <a:t>Dynamic and constantly changing/evolving structure</a:t>
            </a:r>
            <a:endParaRPr sz="1400"/>
          </a:p>
          <a:p>
            <a:pPr indent="0" lvl="0" marL="0" rtl="0" algn="l">
              <a:spcBef>
                <a:spcPts val="1200"/>
              </a:spcBef>
              <a:spcAft>
                <a:spcPts val="0"/>
              </a:spcAft>
              <a:buNone/>
            </a:pPr>
            <a:r>
              <a:t/>
            </a:r>
            <a:endParaRPr sz="400"/>
          </a:p>
          <a:p>
            <a:pPr indent="-323850" lvl="0" marL="457200" rtl="0" algn="l">
              <a:spcBef>
                <a:spcPts val="1200"/>
              </a:spcBef>
              <a:spcAft>
                <a:spcPts val="0"/>
              </a:spcAft>
              <a:buSzPts val="1500"/>
              <a:buChar char="➔"/>
            </a:pPr>
            <a:r>
              <a:rPr lang="en" sz="1500"/>
              <a:t>Molecular Graphs</a:t>
            </a:r>
            <a:endParaRPr sz="1500"/>
          </a:p>
          <a:p>
            <a:pPr indent="-311150" lvl="1" marL="914400" rtl="0" algn="l">
              <a:spcBef>
                <a:spcPts val="0"/>
              </a:spcBef>
              <a:spcAft>
                <a:spcPts val="0"/>
              </a:spcAft>
              <a:buSzPts val="1300"/>
              <a:buChar char="◆"/>
            </a:pPr>
            <a:r>
              <a:rPr lang="en" sz="1300"/>
              <a:t>Atoms (nodes) and chemical bonds (edges)</a:t>
            </a:r>
            <a:endParaRPr sz="1300"/>
          </a:p>
          <a:p>
            <a:pPr indent="-311150" lvl="1" marL="914400" rtl="0" algn="l">
              <a:spcBef>
                <a:spcPts val="0"/>
              </a:spcBef>
              <a:spcAft>
                <a:spcPts val="0"/>
              </a:spcAft>
              <a:buSzPts val="1300"/>
              <a:buChar char="◆"/>
            </a:pPr>
            <a:r>
              <a:rPr lang="en" sz="1300"/>
              <a:t>Critical for drug discovery</a:t>
            </a:r>
            <a:endParaRPr sz="1600"/>
          </a:p>
        </p:txBody>
      </p:sp>
      <p:sp>
        <p:nvSpPr>
          <p:cNvPr id="90" name="Google Shape;90;p19"/>
          <p:cNvSpPr txBox="1"/>
          <p:nvPr>
            <p:ph idx="2" type="body"/>
          </p:nvPr>
        </p:nvSpPr>
        <p:spPr>
          <a:xfrm>
            <a:off x="4429525" y="1096800"/>
            <a:ext cx="3781200" cy="3472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Citation Networks (Ogbn-arxiv)</a:t>
            </a:r>
            <a:endParaRPr sz="1600"/>
          </a:p>
          <a:p>
            <a:pPr indent="-317500" lvl="1" marL="914400" rtl="0" algn="l">
              <a:spcBef>
                <a:spcPts val="0"/>
              </a:spcBef>
              <a:spcAft>
                <a:spcPts val="0"/>
              </a:spcAft>
              <a:buSzPts val="1400"/>
              <a:buChar char="◆"/>
            </a:pPr>
            <a:r>
              <a:rPr lang="en" sz="1400"/>
              <a:t>169,343 nodes (papers)</a:t>
            </a:r>
            <a:endParaRPr sz="1400"/>
          </a:p>
          <a:p>
            <a:pPr indent="-317500" lvl="1" marL="914400" rtl="0" algn="l">
              <a:spcBef>
                <a:spcPts val="0"/>
              </a:spcBef>
              <a:spcAft>
                <a:spcPts val="0"/>
              </a:spcAft>
              <a:buSzPts val="1400"/>
              <a:buChar char="◆"/>
            </a:pPr>
            <a:r>
              <a:rPr lang="en" sz="1400"/>
              <a:t>1,166,243 edges (citations)</a:t>
            </a:r>
            <a:endParaRPr sz="1400"/>
          </a:p>
          <a:p>
            <a:pPr indent="-317500" lvl="1" marL="914400" rtl="0" algn="l">
              <a:spcBef>
                <a:spcPts val="0"/>
              </a:spcBef>
              <a:spcAft>
                <a:spcPts val="0"/>
              </a:spcAft>
              <a:buSzPts val="1400"/>
              <a:buChar char="◆"/>
            </a:pPr>
            <a:r>
              <a:rPr lang="en" sz="1400"/>
              <a:t>Complex web/rich feature implementation</a:t>
            </a:r>
            <a:endParaRPr sz="1500"/>
          </a:p>
          <a:p>
            <a:pPr indent="0" lvl="0" marL="0" rtl="0" algn="l">
              <a:spcBef>
                <a:spcPts val="1200"/>
              </a:spcBef>
              <a:spcAft>
                <a:spcPts val="0"/>
              </a:spcAft>
              <a:buNone/>
            </a:pPr>
            <a:r>
              <a:t/>
            </a:r>
            <a:endParaRPr sz="2600"/>
          </a:p>
          <a:p>
            <a:pPr indent="-323850" lvl="0" marL="457200" rtl="0" algn="l">
              <a:spcBef>
                <a:spcPts val="1200"/>
              </a:spcBef>
              <a:spcAft>
                <a:spcPts val="0"/>
              </a:spcAft>
              <a:buSzPts val="1500"/>
              <a:buChar char="➔"/>
            </a:pPr>
            <a:r>
              <a:rPr lang="en" sz="1500"/>
              <a:t>E-commerce Networks</a:t>
            </a:r>
            <a:endParaRPr sz="1500"/>
          </a:p>
          <a:p>
            <a:pPr indent="-311150" lvl="1" marL="914400" rtl="0" algn="l">
              <a:spcBef>
                <a:spcPts val="0"/>
              </a:spcBef>
              <a:spcAft>
                <a:spcPts val="0"/>
              </a:spcAft>
              <a:buSzPts val="1300"/>
              <a:buChar char="◆"/>
            </a:pPr>
            <a:r>
              <a:rPr lang="en" sz="1300"/>
              <a:t>Users and products as nodes and purchases/rating interactions as the edges.</a:t>
            </a:r>
            <a:endParaRPr sz="1300"/>
          </a:p>
          <a:p>
            <a:pPr indent="-311150" lvl="1" marL="914400" rtl="0" algn="l">
              <a:spcBef>
                <a:spcPts val="0"/>
              </a:spcBef>
              <a:spcAft>
                <a:spcPts val="0"/>
              </a:spcAft>
              <a:buSzPts val="1300"/>
              <a:buChar char="◆"/>
            </a:pPr>
            <a:r>
              <a:rPr lang="en" sz="1300"/>
              <a:t>Complex web/rich feature implementation</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Computational Bottlenecks</a:t>
            </a:r>
            <a:endParaRPr/>
          </a:p>
          <a:p>
            <a:pPr indent="0" lvl="0" marL="0" rtl="0" algn="l">
              <a:spcBef>
                <a:spcPts val="0"/>
              </a:spcBef>
              <a:spcAft>
                <a:spcPts val="0"/>
              </a:spcAft>
              <a:buNone/>
            </a:pPr>
            <a:r>
              <a:t/>
            </a:r>
            <a:endParaRPr/>
          </a:p>
        </p:txBody>
      </p:sp>
      <p:sp>
        <p:nvSpPr>
          <p:cNvPr id="96" name="Google Shape;96;p20"/>
          <p:cNvSpPr txBox="1"/>
          <p:nvPr>
            <p:ph idx="1" type="body"/>
          </p:nvPr>
        </p:nvSpPr>
        <p:spPr>
          <a:xfrm>
            <a:off x="311700" y="1214275"/>
            <a:ext cx="3999900" cy="335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Memory Constraints:</a:t>
            </a:r>
            <a:endParaRPr sz="1800"/>
          </a:p>
          <a:p>
            <a:pPr indent="-330200" lvl="1" marL="914400" rtl="0" algn="l">
              <a:spcBef>
                <a:spcPts val="0"/>
              </a:spcBef>
              <a:spcAft>
                <a:spcPts val="0"/>
              </a:spcAft>
              <a:buSzPts val="1600"/>
              <a:buChar char="◆"/>
            </a:pPr>
            <a:r>
              <a:rPr lang="en" sz="1600"/>
              <a:t>Storage Requirements:</a:t>
            </a:r>
            <a:endParaRPr sz="1600"/>
          </a:p>
          <a:p>
            <a:pPr indent="0" lvl="0" marL="0" rtl="0" algn="l">
              <a:spcBef>
                <a:spcPts val="1200"/>
              </a:spcBef>
              <a:spcAft>
                <a:spcPts val="1200"/>
              </a:spcAft>
              <a:buNone/>
            </a:pPr>
            <a:r>
              <a:t/>
            </a:r>
            <a:endParaRPr sz="1600"/>
          </a:p>
        </p:txBody>
      </p:sp>
      <p:sp>
        <p:nvSpPr>
          <p:cNvPr id="97" name="Google Shape;97;p20"/>
          <p:cNvSpPr txBox="1"/>
          <p:nvPr>
            <p:ph idx="2" type="body"/>
          </p:nvPr>
        </p:nvSpPr>
        <p:spPr>
          <a:xfrm>
            <a:off x="5075400" y="1214275"/>
            <a:ext cx="3852000" cy="3354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Training Inefficiency:</a:t>
            </a:r>
            <a:endParaRPr sz="1800"/>
          </a:p>
          <a:p>
            <a:pPr indent="-330200" lvl="1" marL="914400" rtl="0" algn="l">
              <a:spcBef>
                <a:spcPts val="0"/>
              </a:spcBef>
              <a:spcAft>
                <a:spcPts val="0"/>
              </a:spcAft>
              <a:buSzPts val="1600"/>
              <a:buChar char="◆"/>
            </a:pPr>
            <a:r>
              <a:rPr lang="en" sz="1600"/>
              <a:t>Key Issues:</a:t>
            </a:r>
            <a:endParaRPr sz="1600"/>
          </a:p>
          <a:p>
            <a:pPr indent="-330200" lvl="2" marL="1371600" rtl="0" algn="l">
              <a:spcBef>
                <a:spcPts val="0"/>
              </a:spcBef>
              <a:spcAft>
                <a:spcPts val="0"/>
              </a:spcAft>
              <a:buSzPts val="1600"/>
              <a:buChar char="●"/>
            </a:pPr>
            <a:r>
              <a:rPr lang="en" sz="1600"/>
              <a:t>Message passing complexity being  O(|E| × d) per layer</a:t>
            </a:r>
            <a:endParaRPr sz="1600"/>
          </a:p>
          <a:p>
            <a:pPr indent="-330200" lvl="2" marL="1371600" rtl="0" algn="l">
              <a:spcBef>
                <a:spcPts val="0"/>
              </a:spcBef>
              <a:spcAft>
                <a:spcPts val="0"/>
              </a:spcAft>
              <a:buSzPts val="1600"/>
              <a:buChar char="●"/>
            </a:pPr>
            <a:r>
              <a:rPr lang="en" sz="1600"/>
              <a:t>Multiple epochs needed for convergence</a:t>
            </a:r>
            <a:endParaRPr sz="1600"/>
          </a:p>
          <a:p>
            <a:pPr indent="-330200" lvl="2" marL="1371600" rtl="0" algn="l">
              <a:spcBef>
                <a:spcPts val="0"/>
              </a:spcBef>
              <a:spcAft>
                <a:spcPts val="0"/>
              </a:spcAft>
              <a:buSzPts val="1600"/>
              <a:buChar char="●"/>
            </a:pPr>
            <a:r>
              <a:rPr lang="en" sz="1600"/>
              <a:t>High amount of resource required for retraining</a:t>
            </a:r>
            <a:endParaRPr sz="1600"/>
          </a:p>
          <a:p>
            <a:pPr indent="-330200" lvl="2" marL="1371600" rtl="0" algn="l">
              <a:spcBef>
                <a:spcPts val="0"/>
              </a:spcBef>
              <a:spcAft>
                <a:spcPts val="0"/>
              </a:spcAft>
              <a:buSzPts val="1600"/>
              <a:buChar char="●"/>
            </a:pPr>
            <a:r>
              <a:rPr lang="en" sz="1600"/>
              <a:t>Limited by available CPU/GPU memory</a:t>
            </a:r>
            <a:endParaRPr sz="1600"/>
          </a:p>
        </p:txBody>
      </p:sp>
      <p:pic>
        <p:nvPicPr>
          <p:cNvPr id="98" name="Google Shape;98;p20"/>
          <p:cNvPicPr preferRelativeResize="0"/>
          <p:nvPr/>
        </p:nvPicPr>
        <p:blipFill>
          <a:blip r:embed="rId3">
            <a:alphaModFix/>
          </a:blip>
          <a:stretch>
            <a:fillRect/>
          </a:stretch>
        </p:blipFill>
        <p:spPr>
          <a:xfrm>
            <a:off x="311700" y="2039450"/>
            <a:ext cx="5597451" cy="2687775"/>
          </a:xfrm>
          <a:prstGeom prst="rect">
            <a:avLst/>
          </a:prstGeom>
          <a:noFill/>
          <a:ln cap="flat" cmpd="sng" w="28575">
            <a:solidFill>
              <a:srgbClr val="D9D9D9"/>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for Graph Condensation</a:t>
            </a:r>
            <a:endParaRPr/>
          </a:p>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4317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Benefits:</a:t>
            </a:r>
            <a:endParaRPr sz="1800"/>
          </a:p>
          <a:p>
            <a:pPr indent="-330200" lvl="1" marL="914400" rtl="0" algn="l">
              <a:spcBef>
                <a:spcPts val="0"/>
              </a:spcBef>
              <a:spcAft>
                <a:spcPts val="0"/>
              </a:spcAft>
              <a:buSzPts val="1600"/>
              <a:buChar char="◆"/>
            </a:pPr>
            <a:r>
              <a:rPr lang="en" sz="1600"/>
              <a:t>Demonstrated Results:</a:t>
            </a:r>
            <a:endParaRPr sz="1600"/>
          </a:p>
          <a:p>
            <a:pPr indent="-330200" lvl="2" marL="1371600" rtl="0" algn="l">
              <a:spcBef>
                <a:spcPts val="0"/>
              </a:spcBef>
              <a:spcAft>
                <a:spcPts val="0"/>
              </a:spcAft>
              <a:buSzPts val="1600"/>
              <a:buChar char="●"/>
            </a:pPr>
            <a:r>
              <a:rPr lang="en" sz="1600"/>
              <a:t>99.9% reduction in graph size</a:t>
            </a:r>
            <a:endParaRPr sz="1600"/>
          </a:p>
          <a:p>
            <a:pPr indent="-330200" lvl="2" marL="1371600" rtl="0" algn="l">
              <a:spcBef>
                <a:spcPts val="0"/>
              </a:spcBef>
              <a:spcAft>
                <a:spcPts val="0"/>
              </a:spcAft>
              <a:buSzPts val="1600"/>
              <a:buChar char="●"/>
            </a:pPr>
            <a:r>
              <a:rPr lang="en" sz="1600"/>
              <a:t>Maintains ~95-99% of original accuracy</a:t>
            </a:r>
            <a:endParaRPr sz="1600"/>
          </a:p>
          <a:p>
            <a:pPr indent="-330200" lvl="2" marL="1371600" rtl="0" algn="l">
              <a:spcBef>
                <a:spcPts val="0"/>
              </a:spcBef>
              <a:spcAft>
                <a:spcPts val="0"/>
              </a:spcAft>
              <a:buSzPts val="1600"/>
              <a:buChar char="●"/>
            </a:pPr>
            <a:r>
              <a:rPr lang="en" sz="1600"/>
              <a:t>Significant speed-up in training time</a:t>
            </a:r>
            <a:endParaRPr sz="1600"/>
          </a:p>
          <a:p>
            <a:pPr indent="-330200" lvl="2" marL="1371600" rtl="0" algn="l">
              <a:spcBef>
                <a:spcPts val="0"/>
              </a:spcBef>
              <a:spcAft>
                <a:spcPts val="0"/>
              </a:spcAft>
              <a:buSzPts val="1600"/>
              <a:buChar char="●"/>
            </a:pPr>
            <a:r>
              <a:rPr lang="en" sz="1600"/>
              <a:t>Reduced memory requirements</a:t>
            </a:r>
            <a:endParaRPr sz="1600"/>
          </a:p>
        </p:txBody>
      </p:sp>
      <p:sp>
        <p:nvSpPr>
          <p:cNvPr id="105" name="Google Shape;105;p21"/>
          <p:cNvSpPr txBox="1"/>
          <p:nvPr>
            <p:ph idx="2" type="body"/>
          </p:nvPr>
        </p:nvSpPr>
        <p:spPr>
          <a:xfrm>
            <a:off x="4629300" y="1152475"/>
            <a:ext cx="4203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Challenges</a:t>
            </a:r>
            <a:endParaRPr sz="1800"/>
          </a:p>
          <a:p>
            <a:pPr indent="-330200" lvl="1" marL="914400" rtl="0" algn="l">
              <a:spcBef>
                <a:spcPts val="0"/>
              </a:spcBef>
              <a:spcAft>
                <a:spcPts val="0"/>
              </a:spcAft>
              <a:buSzPts val="1600"/>
              <a:buChar char="◆"/>
            </a:pPr>
            <a:r>
              <a:rPr lang="en" sz="1600"/>
              <a:t>Critical Considerations:</a:t>
            </a:r>
            <a:endParaRPr sz="1600"/>
          </a:p>
          <a:p>
            <a:pPr indent="-330200" lvl="2" marL="1371600" rtl="0" algn="l">
              <a:spcBef>
                <a:spcPts val="0"/>
              </a:spcBef>
              <a:spcAft>
                <a:spcPts val="0"/>
              </a:spcAft>
              <a:buSzPts val="1600"/>
              <a:buChar char="●"/>
            </a:pPr>
            <a:r>
              <a:rPr lang="en" sz="1600"/>
              <a:t>Preserving graph topology</a:t>
            </a:r>
            <a:endParaRPr sz="1600"/>
          </a:p>
          <a:p>
            <a:pPr indent="-330200" lvl="2" marL="1371600" rtl="0" algn="l">
              <a:spcBef>
                <a:spcPts val="0"/>
              </a:spcBef>
              <a:spcAft>
                <a:spcPts val="0"/>
              </a:spcAft>
              <a:buSzPts val="1600"/>
              <a:buChar char="●"/>
            </a:pPr>
            <a:r>
              <a:rPr lang="en" sz="1600"/>
              <a:t>Maintaining node feature relationships</a:t>
            </a:r>
            <a:endParaRPr sz="1600"/>
          </a:p>
          <a:p>
            <a:pPr indent="-330200" lvl="2" marL="1371600" rtl="0" algn="l">
              <a:spcBef>
                <a:spcPts val="0"/>
              </a:spcBef>
              <a:spcAft>
                <a:spcPts val="0"/>
              </a:spcAft>
              <a:buSzPts val="1600"/>
              <a:buChar char="●"/>
            </a:pPr>
            <a:r>
              <a:rPr lang="en" sz="1600"/>
              <a:t>Balancing size reduction vs performance</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