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65" r:id="rId7"/>
    <p:sldId id="273" r:id="rId8"/>
    <p:sldId id="275" r:id="rId9"/>
    <p:sldId id="258" r:id="rId10"/>
    <p:sldId id="267" r:id="rId11"/>
    <p:sldId id="264" r:id="rId12"/>
    <p:sldId id="277" r:id="rId13"/>
    <p:sldId id="276" r:id="rId14"/>
    <p:sldId id="262" r:id="rId15"/>
    <p:sldId id="280" r:id="rId16"/>
    <p:sldId id="279" r:id="rId17"/>
    <p:sldId id="278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>
      <p:cViewPr>
        <p:scale>
          <a:sx n="82" d="100"/>
          <a:sy n="82" d="100"/>
        </p:scale>
        <p:origin x="-4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3/16/2024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3/16/2024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7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780" y="548680"/>
            <a:ext cx="11521280" cy="1728192"/>
          </a:xfrm>
        </p:spPr>
        <p:txBody>
          <a:bodyPr>
            <a:normAutofit/>
          </a:bodyPr>
          <a:lstStyle/>
          <a:p>
            <a:r>
              <a:rPr lang="en-US" sz="6600" dirty="0"/>
              <a:t>BRAIN TUMOR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6500" y="3645024"/>
            <a:ext cx="4824536" cy="302433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      TEAM MEMBERS:-</a:t>
            </a:r>
          </a:p>
          <a:p>
            <a:endParaRPr lang="en-US" dirty="0"/>
          </a:p>
          <a:p>
            <a:r>
              <a:rPr lang="en-US" b="1" dirty="0"/>
              <a:t>2110030071 - SRAVYA</a:t>
            </a:r>
          </a:p>
          <a:p>
            <a:endParaRPr lang="en-US" b="1" dirty="0"/>
          </a:p>
          <a:p>
            <a:r>
              <a:rPr lang="en-US" b="1" dirty="0"/>
              <a:t>2110030131 – NANDINI</a:t>
            </a:r>
          </a:p>
          <a:p>
            <a:endParaRPr lang="en-US" b="1" dirty="0"/>
          </a:p>
          <a:p>
            <a:r>
              <a:rPr lang="en-US" b="1" dirty="0"/>
              <a:t>2110030273 – SAI DEEKSHITHA</a:t>
            </a:r>
          </a:p>
          <a:p>
            <a:endParaRPr lang="en-US" b="1" dirty="0"/>
          </a:p>
          <a:p>
            <a:r>
              <a:rPr lang="en-US" b="1" dirty="0"/>
              <a:t>2110030378 - SRIDIVYA</a:t>
            </a:r>
          </a:p>
        </p:txBody>
      </p:sp>
      <p:pic>
        <p:nvPicPr>
          <p:cNvPr id="10242" name="Picture 2" descr="Brain Tumor Detection and Segmentation by Intensity Adjustment | Journal of  Medical Systems">
            <a:extLst>
              <a:ext uri="{FF2B5EF4-FFF2-40B4-BE49-F238E27FC236}">
                <a16:creationId xmlns:a16="http://schemas.microsoft.com/office/drawing/2014/main" id="{703153FC-F370-749B-AAB8-0E7556A2B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3"/>
          <a:stretch/>
        </p:blipFill>
        <p:spPr bwMode="auto">
          <a:xfrm>
            <a:off x="2133972" y="2830043"/>
            <a:ext cx="3096344" cy="3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278C9-691B-634E-9D36-DB8F49966DC9}"/>
              </a:ext>
            </a:extLst>
          </p:cNvPr>
          <p:cNvSpPr/>
          <p:nvPr/>
        </p:nvSpPr>
        <p:spPr>
          <a:xfrm>
            <a:off x="1917948" y="1275656"/>
            <a:ext cx="2808312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1600" b="1" dirty="0">
                <a:solidFill>
                  <a:schemeClr val="tx2"/>
                </a:solidFill>
                <a:highlight>
                  <a:srgbClr val="FFFF00"/>
                </a:highlight>
              </a:rPr>
              <a:t>LOGIN PAGE</a:t>
            </a:r>
            <a:endParaRPr lang="en-IN" sz="1600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Brain Tumor</a:t>
            </a: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1A83D-5CB5-7A02-6E64-3E3DF79A2009}"/>
              </a:ext>
            </a:extLst>
          </p:cNvPr>
          <p:cNvSpPr/>
          <p:nvPr/>
        </p:nvSpPr>
        <p:spPr>
          <a:xfrm>
            <a:off x="2638028" y="4129370"/>
            <a:ext cx="14007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Create Account</a:t>
            </a:r>
          </a:p>
          <a:p>
            <a:pPr algn="ctr"/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2AFCB-8D3A-5ED4-7D69-85C78210E493}"/>
              </a:ext>
            </a:extLst>
          </p:cNvPr>
          <p:cNvSpPr/>
          <p:nvPr/>
        </p:nvSpPr>
        <p:spPr>
          <a:xfrm>
            <a:off x="2638028" y="4797152"/>
            <a:ext cx="14007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191F46-F335-D519-2F90-A9A4F4655BEC}"/>
              </a:ext>
            </a:extLst>
          </p:cNvPr>
          <p:cNvSpPr/>
          <p:nvPr/>
        </p:nvSpPr>
        <p:spPr>
          <a:xfrm>
            <a:off x="2173392" y="5582344"/>
            <a:ext cx="2408852" cy="3798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Welcome to Brain Saver</a:t>
            </a:r>
            <a:endParaRPr lang="en-IN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DDCDDF-9E90-0478-CED9-05E00D75071C}"/>
              </a:ext>
            </a:extLst>
          </p:cNvPr>
          <p:cNvSpPr/>
          <p:nvPr/>
        </p:nvSpPr>
        <p:spPr>
          <a:xfrm>
            <a:off x="5878388" y="37239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89897-B63C-FB29-762D-4B747046B6A8}"/>
              </a:ext>
            </a:extLst>
          </p:cNvPr>
          <p:cNvSpPr/>
          <p:nvPr/>
        </p:nvSpPr>
        <p:spPr>
          <a:xfrm>
            <a:off x="7318549" y="1275656"/>
            <a:ext cx="2880320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9ED508-015D-126F-3C2F-E79CC88B2499}"/>
              </a:ext>
            </a:extLst>
          </p:cNvPr>
          <p:cNvSpPr/>
          <p:nvPr/>
        </p:nvSpPr>
        <p:spPr>
          <a:xfrm>
            <a:off x="7875046" y="1792621"/>
            <a:ext cx="170359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Uploaded Image</a:t>
            </a:r>
            <a:endParaRPr lang="en-IN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37CD41-177B-C511-3A70-5E983DCF86EB}"/>
              </a:ext>
            </a:extLst>
          </p:cNvPr>
          <p:cNvSpPr/>
          <p:nvPr/>
        </p:nvSpPr>
        <p:spPr>
          <a:xfrm>
            <a:off x="7395465" y="3877342"/>
            <a:ext cx="1940767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Tumor detected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C13DE4-F1AB-FB57-F428-40D336353406}"/>
              </a:ext>
            </a:extLst>
          </p:cNvPr>
          <p:cNvSpPr/>
          <p:nvPr/>
        </p:nvSpPr>
        <p:spPr>
          <a:xfrm>
            <a:off x="8139845" y="4561845"/>
            <a:ext cx="124462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  <a:endParaRPr lang="en-IN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7148E4-D2D8-2B5E-7E31-E7776D8ADECB}"/>
              </a:ext>
            </a:extLst>
          </p:cNvPr>
          <p:cNvSpPr/>
          <p:nvPr/>
        </p:nvSpPr>
        <p:spPr>
          <a:xfrm>
            <a:off x="8144355" y="5301208"/>
            <a:ext cx="124462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  <a:endParaRPr lang="en-IN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05FFA98-4810-F313-E277-F05F7E22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89" y="2342488"/>
            <a:ext cx="1587486" cy="12763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EB3DFA-D121-18D4-2B53-76BF6F1F5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2864641"/>
            <a:ext cx="929747" cy="9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54167F-62EB-3458-1B3A-90FA8B76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164" y="404664"/>
            <a:ext cx="4674096" cy="576064"/>
          </a:xfrm>
        </p:spPr>
        <p:txBody>
          <a:bodyPr/>
          <a:lstStyle/>
          <a:p>
            <a:r>
              <a:rPr lang="en-US" dirty="0"/>
              <a:t>VGG16 Architecture</a:t>
            </a:r>
            <a:endParaRPr lang="en-IN" dirty="0"/>
          </a:p>
        </p:txBody>
      </p:sp>
      <p:pic>
        <p:nvPicPr>
          <p:cNvPr id="6148" name="Picture 4" descr="Applsci 12 07282 g002 550">
            <a:extLst>
              <a:ext uri="{FF2B5EF4-FFF2-40B4-BE49-F238E27FC236}">
                <a16:creationId xmlns:a16="http://schemas.microsoft.com/office/drawing/2014/main" id="{ADA30B8C-5990-DFB1-94B3-B6E97B3B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052736"/>
            <a:ext cx="8759852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54167F-62EB-3458-1B3A-90FA8B76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164" y="404664"/>
            <a:ext cx="4674096" cy="576064"/>
          </a:xfrm>
        </p:spPr>
        <p:txBody>
          <a:bodyPr/>
          <a:lstStyle/>
          <a:p>
            <a:r>
              <a:rPr lang="en-US" dirty="0"/>
              <a:t>VGG16 Architecture</a:t>
            </a:r>
            <a:endParaRPr lang="en-IN" dirty="0"/>
          </a:p>
        </p:txBody>
      </p:sp>
      <p:pic>
        <p:nvPicPr>
          <p:cNvPr id="8194" name="Picture 2" descr="Applsci 12 07282 g007 550">
            <a:extLst>
              <a:ext uri="{FF2B5EF4-FFF2-40B4-BE49-F238E27FC236}">
                <a16:creationId xmlns:a16="http://schemas.microsoft.com/office/drawing/2014/main" id="{AC227112-31DD-949E-AF05-628ACB6C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289316"/>
            <a:ext cx="8823708" cy="44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10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FF30-2DF3-5AC1-40DE-381139C6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3" y="548680"/>
            <a:ext cx="6192688" cy="504056"/>
          </a:xfrm>
        </p:spPr>
        <p:txBody>
          <a:bodyPr/>
          <a:lstStyle/>
          <a:p>
            <a:r>
              <a:rPr lang="en-US" dirty="0"/>
              <a:t> Output: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057FA7-131C-647B-1ABA-0CC8F1424D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625" r="25625"/>
          <a:stretch/>
        </p:blipFill>
        <p:spPr>
          <a:xfrm>
            <a:off x="1701924" y="1124744"/>
            <a:ext cx="7704856" cy="5328592"/>
          </a:xfrm>
        </p:spPr>
      </p:pic>
    </p:spTree>
    <p:extLst>
      <p:ext uri="{BB962C8B-B14F-4D97-AF65-F5344CB8AC3E}">
        <p14:creationId xmlns:p14="http://schemas.microsoft.com/office/powerpoint/2010/main" val="15333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F36D31-36DD-F45D-02F8-2AFD17257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t="13480" r="22269" b="16022"/>
          <a:stretch/>
        </p:blipFill>
        <p:spPr bwMode="auto">
          <a:xfrm>
            <a:off x="2782044" y="1340768"/>
            <a:ext cx="705678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88776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ABSTRACT: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  <a:p>
            <a:r>
              <a:rPr lang="en-IN" dirty="0">
                <a:latin typeface="Algerian" panose="04020705040A02060702" pitchFamily="82" charset="0"/>
              </a:rPr>
              <a:t>PROBLEM STATEMENT </a:t>
            </a:r>
          </a:p>
          <a:p>
            <a:r>
              <a:rPr lang="en-IN" dirty="0">
                <a:latin typeface="Algerian" panose="04020705040A02060702" pitchFamily="82" charset="0"/>
              </a:rPr>
              <a:t>PROJECT CONCEPT</a:t>
            </a:r>
          </a:p>
          <a:p>
            <a:r>
              <a:rPr lang="en-IN" dirty="0">
                <a:latin typeface="Algerian" panose="04020705040A02060702" pitchFamily="82" charset="0"/>
              </a:rPr>
              <a:t>INNOVATION</a:t>
            </a:r>
          </a:p>
          <a:p>
            <a:r>
              <a:rPr lang="en-IN" dirty="0">
                <a:latin typeface="Algerian" panose="04020705040A02060702" pitchFamily="82" charset="0"/>
              </a:rPr>
              <a:t>FEASIBILITY</a:t>
            </a:r>
          </a:p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PDF] Survey on Various Techniques of Brain Tumor Detection from MRI Images  | Semantic Scholar">
            <a:extLst>
              <a:ext uri="{FF2B5EF4-FFF2-40B4-BE49-F238E27FC236}">
                <a16:creationId xmlns:a16="http://schemas.microsoft.com/office/drawing/2014/main" id="{51628819-F97A-EB24-5D52-23D7A139A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7553"/>
          <a:stretch/>
        </p:blipFill>
        <p:spPr bwMode="auto">
          <a:xfrm>
            <a:off x="6094412" y="1484784"/>
            <a:ext cx="3672408" cy="33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2644A-7C07-BC3D-D117-AAC28C06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128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Brain tumor is a serious disease, and the number of people who are dying due to brain tumors are increasing. Manual tumor diagnosis from magnetic resonance images (MRIs) is a time consuming process and is insufficient for accurately detecting, localizing, and classifying the tumor type. </a:t>
            </a:r>
          </a:p>
          <a:p>
            <a:pPr marL="0" indent="0">
              <a:buNone/>
            </a:pPr>
            <a:r>
              <a:rPr lang="en-US" dirty="0"/>
              <a:t>Our objectives include:</a:t>
            </a:r>
          </a:p>
          <a:p>
            <a:r>
              <a:rPr lang="en-US" dirty="0"/>
              <a:t>Developing a robust CNN-based framework for identifying various lung diseases.</a:t>
            </a:r>
          </a:p>
          <a:p>
            <a:r>
              <a:rPr lang="en-US" dirty="0"/>
              <a:t>Assessing performance across diverse datasets.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PROBLEM STATEMENT</a:t>
            </a:r>
            <a:r>
              <a:rPr lang="en-US" sz="2800" dirty="0">
                <a:latin typeface="Algerian" panose="04020705040A02060702" pitchFamily="82" charset="0"/>
              </a:rPr>
              <a:t>: IDENTIFICATION OF Brain Tumor using </a:t>
            </a:r>
            <a:r>
              <a:rPr lang="en-US" sz="2800" dirty="0" err="1">
                <a:latin typeface="Algerian" panose="04020705040A02060702" pitchFamily="82" charset="0"/>
              </a:rPr>
              <a:t>cnn</a:t>
            </a:r>
            <a:r>
              <a:rPr lang="en-US" sz="2800" dirty="0">
                <a:latin typeface="Algerian" panose="04020705040A02060702" pitchFamily="82" charset="0"/>
              </a:rPr>
              <a:t>(vgg16).</a:t>
            </a:r>
            <a:br>
              <a:rPr lang="en-US" sz="2800" dirty="0">
                <a:latin typeface="Algerian" panose="04020705040A02060702" pitchFamily="82" charset="0"/>
              </a:rPr>
            </a:b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OBJECTIVE:</a:t>
            </a:r>
          </a:p>
          <a:p>
            <a:pPr marL="0" indent="0">
              <a:buNone/>
            </a:pPr>
            <a:r>
              <a:rPr lang="en-US" sz="2000" dirty="0"/>
              <a:t>To develop a model capable of</a:t>
            </a:r>
          </a:p>
          <a:p>
            <a:pPr marL="0" indent="0">
              <a:buNone/>
            </a:pPr>
            <a:r>
              <a:rPr lang="en-US" sz="2000" dirty="0"/>
              <a:t>classifying Brain images into diseased</a:t>
            </a:r>
          </a:p>
          <a:p>
            <a:pPr marL="0" indent="0">
              <a:buNone/>
            </a:pPr>
            <a:r>
              <a:rPr lang="en-US" sz="2000" dirty="0"/>
              <a:t>or non-diseased categories using the</a:t>
            </a:r>
          </a:p>
          <a:p>
            <a:pPr marL="0" indent="0">
              <a:buNone/>
            </a:pPr>
            <a:r>
              <a:rPr lang="en-US" sz="2000" dirty="0"/>
              <a:t>VGG16 convolutional neural network</a:t>
            </a:r>
          </a:p>
          <a:p>
            <a:pPr marL="0" indent="0">
              <a:buNone/>
            </a:pPr>
            <a:r>
              <a:rPr lang="en-US" sz="2000" dirty="0"/>
              <a:t>architecture.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7259489"/>
              </p:ext>
            </p:extLst>
          </p:nvPr>
        </p:nvGraphicFramePr>
        <p:xfrm>
          <a:off x="7102524" y="2112010"/>
          <a:ext cx="4536504" cy="34886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2">
                <a:tc>
                  <a:txBody>
                    <a:bodyPr/>
                    <a:lstStyle/>
                    <a:p>
                      <a:r>
                        <a:rPr lang="en-US" dirty="0"/>
                        <a:t>Image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Brain Tumor Identification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526">
                <a:tc>
                  <a:txBody>
                    <a:bodyPr/>
                    <a:lstStyle/>
                    <a:p>
                      <a:r>
                        <a:rPr lang="en-US" dirty="0"/>
                        <a:t>y1.jpg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526">
                <a:tc>
                  <a:txBody>
                    <a:bodyPr/>
                    <a:lstStyle/>
                    <a:p>
                      <a:r>
                        <a:rPr lang="en-US" dirty="0"/>
                        <a:t>no1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526">
                <a:tc>
                  <a:txBody>
                    <a:bodyPr/>
                    <a:lstStyle/>
                    <a:p>
                      <a:r>
                        <a:rPr lang="en-US" dirty="0"/>
                        <a:t>y10.jpg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985176" cy="44958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Brain tumor is a serious disease in which an abnormal growth of tissue inside the brain can disrupt proper brain function.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The National Brain Tumor Foundation </a:t>
            </a:r>
            <a:r>
              <a:rPr lang="en-US" dirty="0"/>
              <a:t>(NBTF) reported that the number of people in developed countries who have died due to brain tumors has increased by 300% over the last three decades.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188641"/>
            <a:ext cx="9577063" cy="1512168"/>
          </a:xfrm>
        </p:spPr>
        <p:txBody>
          <a:bodyPr>
            <a:normAutofit/>
          </a:bodyPr>
          <a:lstStyle/>
          <a:p>
            <a:r>
              <a:rPr lang="en-US" sz="3600" dirty="0"/>
              <a:t>The most common Brain </a:t>
            </a:r>
            <a:r>
              <a:rPr lang="en-US" sz="3600" dirty="0" err="1"/>
              <a:t>Tumorsinclude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789" y="2060848"/>
            <a:ext cx="7848871" cy="395895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Gliomas: </a:t>
            </a:r>
            <a:r>
              <a:rPr lang="en-IN" sz="1800" i="0" dirty="0">
                <a:solidFill>
                  <a:schemeClr val="tx2"/>
                </a:solidFill>
                <a:effectLst/>
                <a:latin typeface="Söhne"/>
              </a:rPr>
              <a:t>Arising from glial cells, the most prevalent type being </a:t>
            </a:r>
            <a:r>
              <a:rPr lang="en-IN" sz="1800" i="0" dirty="0" err="1">
                <a:solidFill>
                  <a:schemeClr val="tx2"/>
                </a:solidFill>
                <a:effectLst/>
                <a:latin typeface="Söhne"/>
              </a:rPr>
              <a:t>astrocytomas</a:t>
            </a:r>
            <a:r>
              <a:rPr lang="en-IN" sz="1800" i="0" dirty="0">
                <a:solidFill>
                  <a:schemeClr val="tx2"/>
                </a:solidFill>
                <a:effectLst/>
                <a:latin typeface="Söhne"/>
              </a:rPr>
              <a:t>, oligodendrogliomas, and ependymomas.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Meningiomas: 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Derived from the meninges, the protective layers surrounding the brain and spinal cord.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Pituitary adenomas: 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Typically benign </a:t>
            </a:r>
            <a:r>
              <a:rPr lang="en-IN" sz="1800" b="0" i="0" dirty="0" err="1">
                <a:solidFill>
                  <a:schemeClr val="tx2"/>
                </a:solidFill>
                <a:effectLst/>
                <a:latin typeface="Söhne"/>
              </a:rPr>
              <a:t>tumors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 originating from the pituitary gland.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Schwannomas: Developing from Schwann cells, usually found in cranial or peripheral nerves.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Medulloblastomas: 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Primarily affecting children, these </a:t>
            </a:r>
            <a:r>
              <a:rPr lang="en-IN" sz="1800" b="0" i="0" dirty="0" err="1">
                <a:solidFill>
                  <a:schemeClr val="tx2"/>
                </a:solidFill>
                <a:effectLst/>
                <a:latin typeface="Söhne"/>
              </a:rPr>
              <a:t>tumors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 arise in the cerebellum.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Craniopharyngiomas: 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Slow-growing </a:t>
            </a:r>
            <a:r>
              <a:rPr lang="en-IN" sz="1800" b="0" i="0" dirty="0" err="1">
                <a:solidFill>
                  <a:schemeClr val="tx2"/>
                </a:solidFill>
                <a:effectLst/>
                <a:latin typeface="Söhne"/>
              </a:rPr>
              <a:t>tumors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 located near the pituitary gland and hypothalamus.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2" y="1340769"/>
            <a:ext cx="9697143" cy="4831432"/>
          </a:xfrm>
        </p:spPr>
        <p:txBody>
          <a:bodyPr/>
          <a:lstStyle/>
          <a:p>
            <a:r>
              <a:rPr lang="en-US" dirty="0"/>
              <a:t>color image          RGB image Segmentation       RGB detection    </a:t>
            </a:r>
          </a:p>
          <a:p>
            <a:pPr marL="0" indent="0">
              <a:buNone/>
            </a:pPr>
            <a:r>
              <a:rPr lang="en-US" dirty="0"/>
              <a:t>                           </a:t>
            </a:r>
          </a:p>
          <a:p>
            <a:endParaRPr lang="en-US" dirty="0"/>
          </a:p>
        </p:txBody>
      </p:sp>
      <p:pic>
        <p:nvPicPr>
          <p:cNvPr id="9220" name="Picture 4" descr="Brain Anatomy and How the Brain Works | Johns Hopkins Medicine">
            <a:extLst>
              <a:ext uri="{FF2B5EF4-FFF2-40B4-BE49-F238E27FC236}">
                <a16:creationId xmlns:a16="http://schemas.microsoft.com/office/drawing/2014/main" id="{C7F47837-3296-E1E6-A3A8-294F4F98C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70" y="2412886"/>
            <a:ext cx="2855147" cy="26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n RGB image and its three channels (red, green, and blue ...">
            <a:extLst>
              <a:ext uri="{FF2B5EF4-FFF2-40B4-BE49-F238E27FC236}">
                <a16:creationId xmlns:a16="http://schemas.microsoft.com/office/drawing/2014/main" id="{5F246597-485C-7C2C-F32E-CE40A5E3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58" y="2610489"/>
            <a:ext cx="3566508" cy="211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Brain Tumor Classification Using Convolutional Neural Networks – Biomedical  and Pharmacology Journal">
            <a:extLst>
              <a:ext uri="{FF2B5EF4-FFF2-40B4-BE49-F238E27FC236}">
                <a16:creationId xmlns:a16="http://schemas.microsoft.com/office/drawing/2014/main" id="{3EA1DEDE-424A-345B-61F3-CE3E17C5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2067325"/>
            <a:ext cx="2444586" cy="330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080120"/>
          </a:xfrm>
        </p:spPr>
        <p:txBody>
          <a:bodyPr/>
          <a:lstStyle/>
          <a:p>
            <a:r>
              <a:rPr lang="en-US" dirty="0"/>
              <a:t>               FLOWCHART</a:t>
            </a:r>
          </a:p>
        </p:txBody>
      </p:sp>
      <p:pic>
        <p:nvPicPr>
          <p:cNvPr id="5126" name="Picture 6" descr="Applsci 12 07282 g004">
            <a:extLst>
              <a:ext uri="{FF2B5EF4-FFF2-40B4-BE49-F238E27FC236}">
                <a16:creationId xmlns:a16="http://schemas.microsoft.com/office/drawing/2014/main" id="{6242E75F-ECA4-5933-A616-D9EE3AB1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3" y="1589504"/>
            <a:ext cx="10297144" cy="406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ystem Architecture Brain Tumor Segmentation using CNN is done mainly by using three modules.">
            <a:extLst>
              <a:ext uri="{FF2B5EF4-FFF2-40B4-BE49-F238E27FC236}">
                <a16:creationId xmlns:a16="http://schemas.microsoft.com/office/drawing/2014/main" id="{39AE75B4-7423-273A-95D6-32DB8C1A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196752"/>
            <a:ext cx="8423041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2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191</TotalTime>
  <Words>349</Words>
  <Application>Microsoft Office PowerPoint</Application>
  <PresentationFormat>Custom</PresentationFormat>
  <Paragraphs>86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Euphemia</vt:lpstr>
      <vt:lpstr>Söhne</vt:lpstr>
      <vt:lpstr>Serenity 16x9</vt:lpstr>
      <vt:lpstr>BRAIN TUMOR DETECTION</vt:lpstr>
      <vt:lpstr>ABSTRACT:</vt:lpstr>
      <vt:lpstr>INTRODUCTION:</vt:lpstr>
      <vt:lpstr>PROBLEM STATEMENT: IDENTIFICATION OF Brain Tumor using cnn(vgg16). </vt:lpstr>
      <vt:lpstr>Survey</vt:lpstr>
      <vt:lpstr>The most common Brain Tumorsinclude:</vt:lpstr>
      <vt:lpstr>PowerPoint Presentation</vt:lpstr>
      <vt:lpstr>               FLOWCHART</vt:lpstr>
      <vt:lpstr>PowerPoint Presentation</vt:lpstr>
      <vt:lpstr>PowerPoint Presentation</vt:lpstr>
      <vt:lpstr>VGG16 Architecture</vt:lpstr>
      <vt:lpstr>VGG16 Architecture</vt:lpstr>
      <vt:lpstr> Output: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DISEASE DETECTION</dc:title>
  <dc:creator>Sravya Samana</dc:creator>
  <cp:lastModifiedBy>Sravya Samana</cp:lastModifiedBy>
  <cp:revision>7</cp:revision>
  <dcterms:created xsi:type="dcterms:W3CDTF">2024-03-16T03:15:58Z</dcterms:created>
  <dcterms:modified xsi:type="dcterms:W3CDTF">2024-03-16T06:27:57Z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