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672" y="96"/>
      </p:cViewPr>
      <p:guideLst>
        <p:guide orient="horz" pos="6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92B00-70DC-499F-8AC3-1E380405B501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95D94-8FA0-45F1-BBF9-C721F763E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54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95D94-8FA0-45F1-BBF9-C721F763ED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70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95D94-8FA0-45F1-BBF9-C721F763ED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86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95D94-8FA0-45F1-BBF9-C721F763ED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74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95D94-8FA0-45F1-BBF9-C721F763ED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53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95D94-8FA0-45F1-BBF9-C721F763ED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73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95D94-8FA0-45F1-BBF9-C721F763ED0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37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95D94-8FA0-45F1-BBF9-C721F763ED0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5442-1698-4EEA-B22C-C410F1A6C897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7309A-1F22-4030-AA66-1338880244D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43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5442-1698-4EEA-B22C-C410F1A6C897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7309A-1F22-4030-AA66-133888024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23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5442-1698-4EEA-B22C-C410F1A6C897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7309A-1F22-4030-AA66-133888024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91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5442-1698-4EEA-B22C-C410F1A6C897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7309A-1F22-4030-AA66-1338880244D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259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5442-1698-4EEA-B22C-C410F1A6C897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7309A-1F22-4030-AA66-133888024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29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5442-1698-4EEA-B22C-C410F1A6C897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7309A-1F22-4030-AA66-1338880244D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2230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5442-1698-4EEA-B22C-C410F1A6C897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7309A-1F22-4030-AA66-133888024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39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5442-1698-4EEA-B22C-C410F1A6C897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7309A-1F22-4030-AA66-133888024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08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5442-1698-4EEA-B22C-C410F1A6C897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7309A-1F22-4030-AA66-133888024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27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5442-1698-4EEA-B22C-C410F1A6C897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7309A-1F22-4030-AA66-133888024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41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5442-1698-4EEA-B22C-C410F1A6C897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7309A-1F22-4030-AA66-133888024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5442-1698-4EEA-B22C-C410F1A6C897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7309A-1F22-4030-AA66-133888024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427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5442-1698-4EEA-B22C-C410F1A6C897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7309A-1F22-4030-AA66-133888024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878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5442-1698-4EEA-B22C-C410F1A6C897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7309A-1F22-4030-AA66-133888024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11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5442-1698-4EEA-B22C-C410F1A6C897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7309A-1F22-4030-AA66-133888024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48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5442-1698-4EEA-B22C-C410F1A6C897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7309A-1F22-4030-AA66-133888024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74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5442-1698-4EEA-B22C-C410F1A6C897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7309A-1F22-4030-AA66-133888024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764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3E25442-1698-4EEA-B22C-C410F1A6C897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0B7309A-1F22-4030-AA66-133888024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038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cpsr.umich.edu/icpsrweb/NACJD/studies/3308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Poverty-Crime Connection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DSC530 – Term Project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06696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770" y="195991"/>
            <a:ext cx="8534400" cy="51923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CDF of household Income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262" y="1119187"/>
            <a:ext cx="7229475" cy="4619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56784" y="6192570"/>
            <a:ext cx="7898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60% of crime incidents offenders falls under Income less than $40,000.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237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770" y="195991"/>
            <a:ext cx="8534400" cy="51923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distributions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200" y="1995865"/>
            <a:ext cx="3943350" cy="2486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3920" y="1956444"/>
            <a:ext cx="40005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884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770" y="195991"/>
            <a:ext cx="11248254" cy="51923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Scatter plot of household Income vs # of crime Incidents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17" y="906160"/>
            <a:ext cx="6362700" cy="426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56784" y="5364296"/>
            <a:ext cx="5165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Pearson’s Correlations -0.09992926318560393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56784" y="5869403"/>
            <a:ext cx="5344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Spearman’s Correlation:-0.06064205510124054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738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770" y="195991"/>
            <a:ext cx="11248254" cy="51923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Scatter plot of # of crime Incidents vs age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656784" y="5364296"/>
            <a:ext cx="5088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Pearson’s Correlations 0.02049608319185341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56784" y="5869403"/>
            <a:ext cx="5344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Spearman’s Correlation:-0.02391163191455039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35" y="1066800"/>
            <a:ext cx="6991350" cy="429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52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770" y="195991"/>
            <a:ext cx="11248254" cy="51923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Hypothesis Test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457608" y="5916557"/>
            <a:ext cx="6043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CDF does not intersects the observed difference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999" y="744671"/>
            <a:ext cx="714375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997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770" y="195991"/>
            <a:ext cx="11248254" cy="519234"/>
          </a:xfrm>
        </p:spPr>
        <p:txBody>
          <a:bodyPr>
            <a:normAutofit/>
          </a:bodyPr>
          <a:lstStyle/>
          <a:p>
            <a:r>
              <a:rPr lang="en-US" sz="2400" dirty="0"/>
              <a:t>Linear least squares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457608" y="5916557"/>
            <a:ext cx="104807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scatter plot of </a:t>
            </a:r>
            <a:r>
              <a:rPr lang="en-US" dirty="0" smtClean="0"/>
              <a:t>income vs # of crimes is not aligning with the fitted line for selected data. </a:t>
            </a:r>
          </a:p>
          <a:p>
            <a:r>
              <a:rPr lang="en-US" dirty="0" smtClean="0"/>
              <a:t>There is no linear relationship between these to variables for selected data.</a:t>
            </a:r>
          </a:p>
          <a:p>
            <a:r>
              <a:rPr lang="en-US" dirty="0" smtClean="0"/>
              <a:t>Based on the current data this seems to be not a good model.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245" y="852346"/>
            <a:ext cx="749617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232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770" y="195991"/>
            <a:ext cx="11248254" cy="519234"/>
          </a:xfrm>
        </p:spPr>
        <p:txBody>
          <a:bodyPr>
            <a:normAutofit/>
          </a:bodyPr>
          <a:lstStyle/>
          <a:p>
            <a:r>
              <a:rPr lang="en-US" sz="2400" dirty="0"/>
              <a:t>regression analysis 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98504" y="5067272"/>
            <a:ext cx="10998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P-valu</a:t>
            </a:r>
            <a:r>
              <a:rPr lang="en-US" dirty="0" smtClean="0"/>
              <a:t>e is greater than 0.05. Based on the current data the # of crime incidents will not depend on income variable.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104" y="1570965"/>
            <a:ext cx="642937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288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677" y="232204"/>
            <a:ext cx="8534400" cy="1507067"/>
          </a:xfrm>
        </p:spPr>
        <p:txBody>
          <a:bodyPr/>
          <a:lstStyle/>
          <a:p>
            <a:r>
              <a:rPr lang="en-US" dirty="0" smtClean="0"/>
              <a:t>About Dataset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596695" y="1611517"/>
            <a:ext cx="11212041" cy="450024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33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8000" dirty="0" smtClean="0">
                <a:solidFill>
                  <a:schemeClr val="tx1"/>
                </a:solidFill>
              </a:rPr>
              <a:t>Dataset: </a:t>
            </a:r>
            <a:r>
              <a:rPr lang="en-US" sz="8000" b="1" dirty="0" smtClean="0">
                <a:solidFill>
                  <a:schemeClr val="tx1"/>
                </a:solidFill>
              </a:rPr>
              <a:t>National Crime Victimization Survey: School Crime Supplement,2011</a:t>
            </a:r>
          </a:p>
          <a:p>
            <a:pPr marL="0" indent="0">
              <a:buNone/>
            </a:pPr>
            <a:r>
              <a:rPr lang="en-US" sz="8000" i="1" dirty="0" smtClean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8000" i="1" dirty="0" smtClean="0">
                <a:solidFill>
                  <a:schemeClr val="tx1"/>
                </a:solidFill>
              </a:rPr>
              <a:t>File </a:t>
            </a:r>
            <a:r>
              <a:rPr lang="en-US" sz="8000" i="1" dirty="0">
                <a:solidFill>
                  <a:schemeClr val="tx1"/>
                </a:solidFill>
              </a:rPr>
              <a:t>Dimensions:</a:t>
            </a:r>
          </a:p>
          <a:p>
            <a:pPr marL="457200" lvl="1" indent="0">
              <a:buNone/>
            </a:pPr>
            <a:r>
              <a:rPr lang="en-US" sz="8000" dirty="0">
                <a:solidFill>
                  <a:schemeClr val="tx1"/>
                </a:solidFill>
              </a:rPr>
              <a:t>• No. of Cases: 10,341</a:t>
            </a:r>
          </a:p>
          <a:p>
            <a:pPr marL="457200" lvl="1" indent="0">
              <a:buNone/>
            </a:pPr>
            <a:r>
              <a:rPr lang="en-US" sz="8000" dirty="0">
                <a:solidFill>
                  <a:schemeClr val="tx1"/>
                </a:solidFill>
              </a:rPr>
              <a:t>• No. of Variables: 6,428</a:t>
            </a:r>
          </a:p>
          <a:p>
            <a:pPr marL="457200" lvl="1" indent="0">
              <a:buNone/>
            </a:pPr>
            <a:r>
              <a:rPr lang="en-US" sz="8000" dirty="0">
                <a:solidFill>
                  <a:schemeClr val="tx1"/>
                </a:solidFill>
              </a:rPr>
              <a:t>• Record Length: 8,854</a:t>
            </a:r>
          </a:p>
          <a:p>
            <a:pPr marL="457200" lvl="1" indent="0">
              <a:buNone/>
            </a:pPr>
            <a:r>
              <a:rPr lang="en-US" sz="8000" dirty="0">
                <a:solidFill>
                  <a:schemeClr val="tx1"/>
                </a:solidFill>
              </a:rPr>
              <a:t>• Records per Case: 1</a:t>
            </a:r>
          </a:p>
          <a:p>
            <a:pPr marL="457200" lvl="1" indent="0">
              <a:buNone/>
            </a:pPr>
            <a:r>
              <a:rPr lang="en-US" sz="8000" dirty="0">
                <a:solidFill>
                  <a:schemeClr val="tx1"/>
                </a:solidFill>
              </a:rPr>
              <a:t>• Overall No. of Records: </a:t>
            </a:r>
            <a:r>
              <a:rPr lang="en-US" sz="8000" dirty="0" smtClean="0">
                <a:solidFill>
                  <a:schemeClr val="tx1"/>
                </a:solidFill>
              </a:rPr>
              <a:t>10,341</a:t>
            </a:r>
            <a:endParaRPr lang="en-US" sz="80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80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8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8000" dirty="0">
                <a:solidFill>
                  <a:schemeClr val="tx1"/>
                </a:solidFill>
                <a:hlinkClick r:id="rId2"/>
              </a:rPr>
              <a:t>https://www.icpsr.umich.edu/icpsrweb/NACJD/studies/33081</a:t>
            </a:r>
            <a:endParaRPr lang="en-US" sz="8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114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23151"/>
            <a:ext cx="8534400" cy="655036"/>
          </a:xfrm>
        </p:spPr>
        <p:txBody>
          <a:bodyPr/>
          <a:lstStyle/>
          <a:p>
            <a:r>
              <a:rPr lang="en-US" dirty="0" smtClean="0"/>
              <a:t>List Of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960" y="1086416"/>
            <a:ext cx="10705047" cy="5351269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/>
                </a:solidFill>
              </a:rPr>
              <a:t>V2026 </a:t>
            </a:r>
            <a:r>
              <a:rPr lang="en-US" dirty="0">
                <a:solidFill>
                  <a:schemeClr val="tx1"/>
                </a:solidFill>
              </a:rPr>
              <a:t>: HOUSEHOLD INCOME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/>
                </a:solidFill>
              </a:rPr>
              <a:t>V3014 </a:t>
            </a:r>
            <a:r>
              <a:rPr lang="en-US" dirty="0">
                <a:solidFill>
                  <a:schemeClr val="tx1"/>
                </a:solidFill>
              </a:rPr>
              <a:t>: AGE (ORIGINAL)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/>
                </a:solidFill>
              </a:rPr>
              <a:t>V3072 </a:t>
            </a:r>
            <a:r>
              <a:rPr lang="en-US" dirty="0">
                <a:solidFill>
                  <a:schemeClr val="tx1"/>
                </a:solidFill>
              </a:rPr>
              <a:t>: HAVE JOB OR WORK IN LAST 6 MONTHS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/>
                </a:solidFill>
              </a:rPr>
              <a:t>VS0005 </a:t>
            </a:r>
            <a:r>
              <a:rPr lang="en-US" dirty="0">
                <a:solidFill>
                  <a:schemeClr val="tx1"/>
                </a:solidFill>
              </a:rPr>
              <a:t>: THE TOTAL NUMBER OF PERSONS IN THE HOUSEHOLD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/>
                </a:solidFill>
              </a:rPr>
              <a:t>VS0006 </a:t>
            </a:r>
            <a:r>
              <a:rPr lang="en-US" dirty="0">
                <a:solidFill>
                  <a:schemeClr val="tx1"/>
                </a:solidFill>
              </a:rPr>
              <a:t>: THE TOTAL NUMBER OF INCIDENTS FOR THAT PERSON.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/>
                </a:solidFill>
              </a:rPr>
              <a:t>V3079 </a:t>
            </a:r>
            <a:r>
              <a:rPr lang="en-US" dirty="0">
                <a:solidFill>
                  <a:schemeClr val="tx1"/>
                </a:solidFill>
              </a:rPr>
              <a:t>: ATTENDING COLLEGE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/>
                </a:solidFill>
              </a:rPr>
              <a:t>V2045 : </a:t>
            </a:r>
            <a:r>
              <a:rPr lang="en-US" dirty="0">
                <a:solidFill>
                  <a:schemeClr val="tx1"/>
                </a:solidFill>
              </a:rPr>
              <a:t>SEX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/>
                </a:solidFill>
              </a:rPr>
              <a:t>V4479_1 </a:t>
            </a:r>
            <a:r>
              <a:rPr lang="en-US" dirty="0">
                <a:solidFill>
                  <a:schemeClr val="tx1"/>
                </a:solidFill>
              </a:rPr>
              <a:t>: EMPLOYED AT TIME OF INCIDENT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/>
                </a:solidFill>
              </a:rPr>
              <a:t>V2049A </a:t>
            </a:r>
            <a:r>
              <a:rPr lang="en-US" dirty="0">
                <a:solidFill>
                  <a:schemeClr val="tx1"/>
                </a:solidFill>
              </a:rPr>
              <a:t>: RACE</a:t>
            </a:r>
          </a:p>
        </p:txBody>
      </p:sp>
    </p:spTree>
    <p:extLst>
      <p:ext uri="{BB962C8B-B14F-4D97-AF65-F5344CB8AC3E}">
        <p14:creationId xmlns:p14="http://schemas.microsoft.com/office/powerpoint/2010/main" val="2992831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785" y="195991"/>
            <a:ext cx="8534400" cy="51923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Household Income Histogram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72" y="1142685"/>
            <a:ext cx="7211431" cy="462979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203" y="2365834"/>
            <a:ext cx="2676899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53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785" y="195991"/>
            <a:ext cx="8534400" cy="51923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Crime Incidents Histogram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866" y="1609254"/>
            <a:ext cx="5535296" cy="377755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707" y="2610750"/>
            <a:ext cx="2981741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864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785" y="195991"/>
            <a:ext cx="8534400" cy="51923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Age Histogram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671" y="1717895"/>
            <a:ext cx="5636917" cy="3614738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00" y="2641256"/>
            <a:ext cx="2943636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073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785" y="195991"/>
            <a:ext cx="8534400" cy="51923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Location Histogram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353" y="1663575"/>
            <a:ext cx="5510993" cy="3614738"/>
          </a:xfrm>
        </p:spPr>
      </p:pic>
    </p:spTree>
    <p:extLst>
      <p:ext uri="{BB962C8B-B14F-4D97-AF65-F5344CB8AC3E}">
        <p14:creationId xmlns:p14="http://schemas.microsoft.com/office/powerpoint/2010/main" val="519404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785" y="195991"/>
            <a:ext cx="8534400" cy="51923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SEX Histogram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017" y="1726948"/>
            <a:ext cx="5474170" cy="3614738"/>
          </a:xfrm>
        </p:spPr>
      </p:pic>
    </p:spTree>
    <p:extLst>
      <p:ext uri="{BB962C8B-B14F-4D97-AF65-F5344CB8AC3E}">
        <p14:creationId xmlns:p14="http://schemas.microsoft.com/office/powerpoint/2010/main" val="2948321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785" y="195991"/>
            <a:ext cx="8534400" cy="51923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Comparing two scenarios using PMF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62" y="1847850"/>
            <a:ext cx="4972050" cy="3162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027" y="2209800"/>
            <a:ext cx="49339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36514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547</TotalTime>
  <Words>283</Words>
  <Application>Microsoft Office PowerPoint</Application>
  <PresentationFormat>Widescreen</PresentationFormat>
  <Paragraphs>62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Courier New</vt:lpstr>
      <vt:lpstr>Wingdings 3</vt:lpstr>
      <vt:lpstr>Slice</vt:lpstr>
      <vt:lpstr>The Poverty-Crime Connection </vt:lpstr>
      <vt:lpstr>About Dataset</vt:lpstr>
      <vt:lpstr>List Of Variables</vt:lpstr>
      <vt:lpstr>Household Income Histogram</vt:lpstr>
      <vt:lpstr>Crime Incidents Histogram</vt:lpstr>
      <vt:lpstr>Age Histogram</vt:lpstr>
      <vt:lpstr>Location Histogram</vt:lpstr>
      <vt:lpstr>SEX Histogram</vt:lpstr>
      <vt:lpstr>Comparing two scenarios using PMF</vt:lpstr>
      <vt:lpstr>CDF of household Income</vt:lpstr>
      <vt:lpstr>distributions</vt:lpstr>
      <vt:lpstr>Scatter plot of household Income vs # of crime Incidents</vt:lpstr>
      <vt:lpstr>Scatter plot of # of crime Incidents vs age</vt:lpstr>
      <vt:lpstr>Hypothesis Test</vt:lpstr>
      <vt:lpstr>Linear least squares</vt:lpstr>
      <vt:lpstr>regression analysis 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Poverty-Crime Connection </dc:title>
  <dc:creator>Sridhar</dc:creator>
  <cp:lastModifiedBy>Sridhar</cp:lastModifiedBy>
  <cp:revision>22</cp:revision>
  <dcterms:created xsi:type="dcterms:W3CDTF">2019-06-01T20:40:37Z</dcterms:created>
  <dcterms:modified xsi:type="dcterms:W3CDTF">2019-06-02T05:48:04Z</dcterms:modified>
</cp:coreProperties>
</file>