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0"/>
  </p:notesMasterIdLst>
  <p:sldIdLst>
    <p:sldId id="256" r:id="rId2"/>
    <p:sldId id="269" r:id="rId3"/>
    <p:sldId id="267" r:id="rId4"/>
    <p:sldId id="266" r:id="rId5"/>
    <p:sldId id="260" r:id="rId6"/>
    <p:sldId id="263" r:id="rId7"/>
    <p:sldId id="25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7585F-6C78-42E3-AA75-019928348C3A}" v="268" dt="2023-06-18T17:10:51.796"/>
    <p1510:client id="{D17AEC88-C337-434D-B75B-5B14B5AA85A3}" v="185" dt="2023-06-19T05:58:1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6357" autoAdjust="0"/>
  </p:normalViewPr>
  <p:slideViewPr>
    <p:cSldViewPr snapToGrid="0">
      <p:cViewPr varScale="1">
        <p:scale>
          <a:sx n="95" d="100"/>
          <a:sy n="95" d="100"/>
        </p:scale>
        <p:origin x="48" y="183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6/18/2023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4034" y="2816953"/>
            <a:ext cx="5670487" cy="347821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a typeface="+mj-lt"/>
                <a:cs typeface="+mj-lt"/>
              </a:rPr>
              <a:t>PROJECT TITLE :</a:t>
            </a:r>
            <a:br>
              <a:rPr lang="en-US" i="0" dirty="0">
                <a:ea typeface="+mj-lt"/>
                <a:cs typeface="+mj-lt"/>
              </a:rPr>
            </a:br>
            <a:br>
              <a:rPr lang="en-US" i="0" dirty="0">
                <a:ea typeface="+mj-lt"/>
                <a:cs typeface="+mj-lt"/>
              </a:rPr>
            </a:br>
            <a:r>
              <a:rPr lang="en-US" sz="3600" i="0" dirty="0">
                <a:ea typeface="+mj-lt"/>
                <a:cs typeface="+mj-lt"/>
              </a:rPr>
              <a:t>Encryption and Decryption between users in Morse using a Flashlight</a:t>
            </a:r>
            <a:endParaRPr lang="en-US" sz="3600"/>
          </a:p>
          <a:p>
            <a:endParaRPr lang="en-US" sz="3600" i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58" y="355463"/>
            <a:ext cx="5395806" cy="3230200"/>
          </a:xfrm>
        </p:spPr>
        <p:txBody>
          <a:bodyPr/>
          <a:lstStyle/>
          <a:p>
            <a:pPr algn="ctr"/>
            <a:r>
              <a:rPr lang="en-US" sz="3600" b="1" dirty="0">
                <a:latin typeface="Century Schoolbook"/>
                <a:ea typeface="+mn-lt"/>
                <a:cs typeface="+mn-lt"/>
              </a:rPr>
              <a:t>PROJECT DOMAIN </a:t>
            </a:r>
            <a:r>
              <a:rPr lang="en-US" sz="7200" b="1" i="0" dirty="0">
                <a:ea typeface="+mn-lt"/>
                <a:cs typeface="+mn-lt"/>
              </a:rPr>
              <a:t>:</a:t>
            </a:r>
            <a:endParaRPr lang="en-US" sz="7200" b="1" dirty="0">
              <a:ea typeface="+mn-lt"/>
              <a:cs typeface="+mn-lt"/>
            </a:endParaRPr>
          </a:p>
          <a:p>
            <a:pPr algn="ctr"/>
            <a:r>
              <a:rPr lang="en-US" sz="7200" b="1" i="0" dirty="0">
                <a:ea typeface="+mn-lt"/>
                <a:cs typeface="+mn-lt"/>
              </a:rPr>
              <a:t> Internet Of Things</a:t>
            </a:r>
            <a:endParaRPr lang="en-US" sz="7200" b="1"/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5" y="2256206"/>
            <a:ext cx="3920169" cy="1502755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ABSTRACT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7094" y="393939"/>
            <a:ext cx="6732399" cy="58176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buChar char="•"/>
            </a:pPr>
            <a:r>
              <a:rPr lang="en-US" sz="3200">
                <a:ea typeface="+mn-lt"/>
                <a:cs typeface="+mn-lt"/>
              </a:rPr>
              <a:t>Morse code is the most basic emergency communication method. It expresses alphabet and numbers by using the combinations of dots and dashes.</a:t>
            </a:r>
            <a:endParaRPr lang="en-US" sz="3200" dirty="0"/>
          </a:p>
          <a:p>
            <a:pPr marL="571500" indent="-571500" algn="l">
              <a:buChar char="•"/>
            </a:pPr>
            <a:r>
              <a:rPr lang="en-US" sz="3200" dirty="0">
                <a:ea typeface="+mn-lt"/>
                <a:cs typeface="+mn-lt"/>
              </a:rPr>
              <a:t>Morse code is a method of encoding text characters based on signal duration. Alphabets and numbers are represented as dots and dashes</a:t>
            </a:r>
            <a:endParaRPr lang="en-US" sz="3200" dirty="0"/>
          </a:p>
          <a:p>
            <a:pPr marL="571500" indent="-571500" algn="l">
              <a:buChar char="•"/>
            </a:pP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8" y="2356848"/>
            <a:ext cx="3762020" cy="2221622"/>
          </a:xfrm>
        </p:spPr>
        <p:txBody>
          <a:bodyPr>
            <a:normAutofit/>
          </a:bodyPr>
          <a:lstStyle/>
          <a:p>
            <a:r>
              <a:rPr lang="en-US" sz="6000" b="1" i="0" dirty="0">
                <a:ea typeface="+mj-lt"/>
                <a:cs typeface="+mj-lt"/>
              </a:rPr>
              <a:t>Table of contents</a:t>
            </a:r>
            <a:endParaRPr lang="en-US" sz="6000" b="1" dirty="0"/>
          </a:p>
          <a:p>
            <a:endParaRPr lang="en-US" sz="6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Introduction 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Existing Method </a:t>
            </a:r>
          </a:p>
          <a:p>
            <a:endParaRPr lang="en-US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Proposed method with Architecture </a:t>
            </a:r>
            <a:endParaRPr lang="en-US" sz="1800" b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Methodology </a:t>
            </a:r>
          </a:p>
          <a:p>
            <a:endParaRPr lang="en-US" sz="24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Implementation </a:t>
            </a:r>
            <a:endParaRPr lang="en-US" sz="2000" b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1332000" rIns="0" bIns="0" rtlCol="0" anchor="t">
            <a:norm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6333"/>
            <a:ext cx="4701008" cy="89469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62A684-F549-221C-2FFD-4411E08991D5}"/>
              </a:ext>
            </a:extLst>
          </p:cNvPr>
          <p:cNvSpPr txBox="1"/>
          <p:nvPr/>
        </p:nvSpPr>
        <p:spPr>
          <a:xfrm>
            <a:off x="870387" y="2919905"/>
            <a:ext cx="32161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+mn-lt"/>
                <a:cs typeface="+mn-lt"/>
              </a:rPr>
              <a:t>Morse code:</a:t>
            </a:r>
            <a:endParaRPr lang="en-US" sz="4000" b="1" dirty="0"/>
          </a:p>
          <a:p>
            <a:pPr algn="l"/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95BEBD-6CA5-737A-2E8D-E5A1AF4173D0}"/>
              </a:ext>
            </a:extLst>
          </p:cNvPr>
          <p:cNvSpPr txBox="1"/>
          <p:nvPr/>
        </p:nvSpPr>
        <p:spPr>
          <a:xfrm>
            <a:off x="5072701" y="332463"/>
            <a:ext cx="670136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It is one of the methods used in telecommunication to encode text characters as standardized sequences of two different signal durations, called dots and dashes, or </a:t>
            </a:r>
            <a:r>
              <a:rPr lang="en-US" sz="4000" dirty="0" err="1">
                <a:ea typeface="+mn-lt"/>
                <a:cs typeface="+mn-lt"/>
              </a:rPr>
              <a:t>dits</a:t>
            </a:r>
            <a:r>
              <a:rPr lang="en-US" sz="4000" dirty="0">
                <a:ea typeface="+mn-lt"/>
                <a:cs typeface="+mn-lt"/>
              </a:rPr>
              <a:t> and dahs. 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Morse code is named after Samuel Morse, one of the inventors of the telegraph.</a:t>
            </a:r>
            <a:endParaRPr lang="en-US" sz="4000" dirty="0"/>
          </a:p>
          <a:p>
            <a:pPr marL="285750" indent="-285750" algn="l">
              <a:buFont typeface="Arial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58" y="1840261"/>
            <a:ext cx="3356598" cy="1840992"/>
          </a:xfrm>
        </p:spPr>
        <p:txBody>
          <a:bodyPr/>
          <a:lstStyle/>
          <a:p>
            <a:r>
              <a:rPr lang="en-US" dirty="0"/>
              <a:t>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516" y="272732"/>
            <a:ext cx="6650564" cy="61525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3600" dirty="0">
                <a:latin typeface="Century Schoolbook"/>
                <a:ea typeface="+mn-lt"/>
                <a:cs typeface="+mn-lt"/>
              </a:rPr>
              <a:t>An original solution to the problem that caretakers have to learn to decode has been an electronic typewriter with the codes written on the keys.</a:t>
            </a:r>
          </a:p>
          <a:p>
            <a:pPr marL="283210" indent="-283210"/>
            <a:r>
              <a:rPr lang="en-US" sz="3600" dirty="0">
                <a:latin typeface="Century Schoolbook"/>
                <a:ea typeface="+mn-lt"/>
                <a:cs typeface="+mn-lt"/>
              </a:rPr>
              <a:t>Morse code can also be translated by computer and used in a speaking communication aid.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3" y="-892435"/>
            <a:ext cx="4265226" cy="56865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Proposed Methodology with Architecture</a:t>
            </a:r>
            <a:endParaRPr lang="en-US" sz="5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 dirty="0"/>
          </a:p>
        </p:txBody>
      </p:sp>
      <p:pic>
        <p:nvPicPr>
          <p:cNvPr id="51" name="Picture 51" descr="Diagram, text&#10;&#10;Description automatically generated">
            <a:extLst>
              <a:ext uri="{FF2B5EF4-FFF2-40B4-BE49-F238E27FC236}">
                <a16:creationId xmlns:a16="http://schemas.microsoft.com/office/drawing/2014/main" id="{FBEE8EE5-B372-20FA-2212-E0A27F81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53" y="1712639"/>
            <a:ext cx="6797615" cy="40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2" y="559678"/>
            <a:ext cx="9484206" cy="668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i="0" dirty="0">
                <a:ea typeface="+mj-lt"/>
                <a:cs typeface="+mj-lt"/>
              </a:rPr>
              <a:t>METHODOLOGYAND IMPLEMENTATION</a:t>
            </a:r>
            <a:endParaRPr lang="en-US" sz="3200" b="1" dirty="0"/>
          </a:p>
          <a:p>
            <a:pPr algn="l"/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ABB81-1569-7466-DE9D-C826F457DEA7}"/>
              </a:ext>
            </a:extLst>
          </p:cNvPr>
          <p:cNvSpPr txBox="1"/>
          <p:nvPr/>
        </p:nvSpPr>
        <p:spPr>
          <a:xfrm>
            <a:off x="313906" y="1084492"/>
            <a:ext cx="11858444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entury Schoolbook"/>
                <a:ea typeface="+mn-lt"/>
                <a:cs typeface="+mn-lt"/>
              </a:rPr>
              <a:t>One of the most common methods of code communication is Morse code. This work is carried out in three steps, </a:t>
            </a:r>
            <a:endParaRPr lang="en-US" sz="2800">
              <a:latin typeface="Century Schoolbook"/>
            </a:endParaRPr>
          </a:p>
          <a:p>
            <a:r>
              <a:rPr lang="en-US" sz="2800" dirty="0">
                <a:latin typeface="Century Schoolbook"/>
                <a:ea typeface="+mn-lt"/>
                <a:cs typeface="+mn-lt"/>
              </a:rPr>
              <a:t>1: Firstly the message is encrypted to morse code. The encrypted morse code should be made visible to the target. For this purpose a flash light is used. This flashlight should blink according to the encrypted morse code.</a:t>
            </a:r>
            <a:endParaRPr lang="en-US" sz="2800">
              <a:latin typeface="Century Schoolbook"/>
            </a:endParaRPr>
          </a:p>
          <a:p>
            <a:r>
              <a:rPr lang="en-US" sz="2800" dirty="0">
                <a:latin typeface="Century Schoolbook"/>
                <a:ea typeface="+mn-lt"/>
                <a:cs typeface="+mn-lt"/>
              </a:rPr>
              <a:t>2: To link this flashlight and the encrypted morse code Arduino UNO is used. Arduino UNO toggles the flashlight according to the user input. </a:t>
            </a:r>
          </a:p>
          <a:p>
            <a:r>
              <a:rPr lang="en-US" sz="2800" dirty="0">
                <a:latin typeface="Century Schoolbook"/>
                <a:ea typeface="+mn-lt"/>
                <a:cs typeface="+mn-lt"/>
              </a:rPr>
              <a:t>3:Flash-toggling which is received on the target side gets reconverted into morse code and then decrypted into text is done successfully.</a:t>
            </a:r>
            <a:endParaRPr lang="en-US" sz="2800">
              <a:latin typeface="Century Schoolbook"/>
            </a:endParaRPr>
          </a:p>
          <a:p>
            <a:r>
              <a:rPr lang="en-US" sz="2800" dirty="0">
                <a:latin typeface="Century Schoolbook"/>
                <a:ea typeface="+mn-lt"/>
                <a:cs typeface="+mn-lt"/>
              </a:rPr>
              <a:t>The code for encryption and decryption is compiled successfully in Terminal.</a:t>
            </a:r>
            <a:endParaRPr lang="en-US" sz="2800" dirty="0">
              <a:latin typeface="Century Schoolbook"/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5616-1DB5-D496-3495-0BBA1B2B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64" y="1435911"/>
            <a:ext cx="10999596" cy="45082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000" i="0" dirty="0">
                <a:ea typeface="+mj-lt"/>
                <a:cs typeface="+mj-lt"/>
              </a:rPr>
              <a:t>It worked by transmitting electrical signals over a wire laid between stations. </a:t>
            </a:r>
            <a:endParaRPr lang="en-US" sz="4000" dirty="0"/>
          </a:p>
          <a:p>
            <a:pPr marL="457200" indent="-457200" algn="l">
              <a:buFont typeface="Arial"/>
              <a:buChar char="•"/>
            </a:pPr>
            <a:r>
              <a:rPr lang="en-US" sz="4000" i="0" dirty="0">
                <a:ea typeface="+mj-lt"/>
                <a:cs typeface="+mj-lt"/>
              </a:rPr>
              <a:t>In addition to helping invent the telegraph, the Morse code assigned a set of dots and dashes to each letter of the English alphabet and allowed for the simple transmission of complex messages across telegraph lines.</a:t>
            </a:r>
            <a:endParaRPr lang="en-US" sz="4000" dirty="0"/>
          </a:p>
          <a:p>
            <a:pPr marL="457200" indent="-457200" algn="l">
              <a:buFont typeface="Arial"/>
              <a:buChar char="•"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6576-AD13-8009-B768-1DF06874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64" y="387333"/>
            <a:ext cx="8401429" cy="819150"/>
          </a:xfrm>
        </p:spPr>
        <p:txBody>
          <a:bodyPr>
            <a:noAutofit/>
          </a:bodyPr>
          <a:lstStyle/>
          <a:p>
            <a:pPr algn="l"/>
            <a:r>
              <a:rPr lang="en-US" sz="5400" b="1" dirty="0"/>
              <a:t>Conclusion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9BD7-DF1F-3BCA-2412-0C08F8BC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350991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" id="{298DF0F2-36F9-4A74-B6A1-D411A5A5673C}" vid="{B6281B58-CD46-4204-99FA-24FAE48D69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Headlines</vt:lpstr>
      <vt:lpstr>PROJECT TITLE :  Encryption and Decryption between users in Morse using a Flashlight  </vt:lpstr>
      <vt:lpstr>ABSTRACT </vt:lpstr>
      <vt:lpstr>Table of contents </vt:lpstr>
      <vt:lpstr>Introduction</vt:lpstr>
      <vt:lpstr>Existing method</vt:lpstr>
      <vt:lpstr>Proposed Methodology with Architecture</vt:lpstr>
      <vt:lpstr>METHODOLOGYAND IMPLEMENTATION </vt:lpstr>
      <vt:lpstr>It worked by transmitting electrical signals over a wire laid between stations.  In addition to helping invent the telegraph, the Morse code assigned a set of dots and dashes to each letter of the English alphabet and allowed for the simple transmission of complex messages across telegraph lines.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224</cp:revision>
  <dcterms:created xsi:type="dcterms:W3CDTF">2023-06-18T16:45:39Z</dcterms:created>
  <dcterms:modified xsi:type="dcterms:W3CDTF">2023-06-19T05:59:47Z</dcterms:modified>
</cp:coreProperties>
</file>