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83" r:id="rId20"/>
    <p:sldId id="276" r:id="rId21"/>
    <p:sldId id="277" r:id="rId22"/>
    <p:sldId id="278" r:id="rId23"/>
    <p:sldId id="279" r:id="rId24"/>
    <p:sldId id="280" r:id="rId25"/>
    <p:sldId id="275" r:id="rId26"/>
    <p:sldId id="281" r:id="rId27"/>
    <p:sldId id="284" r:id="rId28"/>
    <p:sldId id="282"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9" autoAdjust="0"/>
  </p:normalViewPr>
  <p:slideViewPr>
    <p:cSldViewPr snapToGrid="0">
      <p:cViewPr>
        <p:scale>
          <a:sx n="60" d="100"/>
          <a:sy n="60" d="100"/>
        </p:scale>
        <p:origin x="1460"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1"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800"/>
              <a:t>Work Transportation (2013)</a:t>
            </a:r>
          </a:p>
        </c:rich>
      </c:tx>
      <c:overlay val="0"/>
      <c:spPr>
        <a:noFill/>
        <a:ln>
          <a:noFill/>
        </a:ln>
        <a:effectLst/>
      </c:spPr>
      <c:txPr>
        <a:bodyPr rot="0" spcFirstLastPara="1" vertOverflow="ellipsis" vert="horz" wrap="square" anchor="ctr" anchorCtr="1"/>
        <a:lstStyle/>
        <a:p>
          <a:pPr>
            <a:defRPr sz="1800" b="1" i="1"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C93-438D-B3A5-8FCB4292565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C93-438D-B3A5-8FCB4292565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C93-438D-B3A5-8FCB4292565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C93-438D-B3A5-8FCB4292565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C93-438D-B3A5-8FCB4292565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C93-438D-B3A5-8FCB4292565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C93-438D-B3A5-8FCB42925655}"/>
              </c:ext>
            </c:extLst>
          </c:dPt>
          <c:dLbls>
            <c:dLbl>
              <c:idx val="0"/>
              <c:layout>
                <c:manualLayout>
                  <c:x val="-0.13127568990784669"/>
                  <c:y val="-0.1745885799085240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C93-438D-B3A5-8FCB42925655}"/>
                </c:ext>
              </c:extLst>
            </c:dLbl>
            <c:spPr>
              <a:noFill/>
              <a:ln>
                <a:noFill/>
              </a:ln>
              <a:effectLst/>
            </c:spPr>
            <c:txPr>
              <a:bodyPr rot="0" spcFirstLastPara="1" vertOverflow="ellipsis" vert="horz" wrap="square" anchor="ctr" anchorCtr="1"/>
              <a:lstStyle/>
              <a:p>
                <a:pPr>
                  <a:defRPr sz="1200" b="1" i="1"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Sheet1!$A$1:$A$7</c:f>
              <c:strCache>
                <c:ptCount val="7"/>
                <c:pt idx="0">
                  <c:v>Drove Alone</c:v>
                </c:pt>
                <c:pt idx="1">
                  <c:v>Carpooled</c:v>
                </c:pt>
                <c:pt idx="2">
                  <c:v>Public Transportation</c:v>
                </c:pt>
                <c:pt idx="3">
                  <c:v>Worked at Home</c:v>
                </c:pt>
                <c:pt idx="4">
                  <c:v>Walked</c:v>
                </c:pt>
                <c:pt idx="5">
                  <c:v>Other Means</c:v>
                </c:pt>
                <c:pt idx="6">
                  <c:v>Bicycle</c:v>
                </c:pt>
              </c:strCache>
            </c:strRef>
          </c:cat>
          <c:val>
            <c:numRef>
              <c:f>Sheet1!$B$1:$B$7</c:f>
              <c:numCache>
                <c:formatCode>0.00%</c:formatCode>
                <c:ptCount val="7"/>
                <c:pt idx="0">
                  <c:v>0.76400000000000001</c:v>
                </c:pt>
                <c:pt idx="1">
                  <c:v>9.4E-2</c:v>
                </c:pt>
                <c:pt idx="2">
                  <c:v>5.1999999999999998E-2</c:v>
                </c:pt>
                <c:pt idx="3">
                  <c:v>4.3999999999999997E-2</c:v>
                </c:pt>
                <c:pt idx="4">
                  <c:v>2.8000000000000001E-2</c:v>
                </c:pt>
                <c:pt idx="5">
                  <c:v>1.2999999999999999E-2</c:v>
                </c:pt>
                <c:pt idx="6">
                  <c:v>6.0000000000000001E-3</c:v>
                </c:pt>
              </c:numCache>
            </c:numRef>
          </c:val>
          <c:extLst>
            <c:ext xmlns:c16="http://schemas.microsoft.com/office/drawing/2014/chart" uri="{C3380CC4-5D6E-409C-BE32-E72D297353CC}">
              <c16:uniqueId val="{0000000E-9C93-438D-B3A5-8FCB4292565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0212901463026891"/>
          <c:y val="0.20963281105013387"/>
          <c:w val="0.38272902953376892"/>
          <c:h val="0.71765078607598287"/>
        </c:manualLayout>
      </c:layout>
      <c:overlay val="0"/>
      <c:spPr>
        <a:noFill/>
        <a:ln>
          <a:noFill/>
        </a:ln>
        <a:effectLst/>
      </c:spPr>
      <c:txPr>
        <a:bodyPr rot="0" spcFirstLastPara="1" vertOverflow="ellipsis" vert="horz" wrap="square" anchor="ctr" anchorCtr="1"/>
        <a:lstStyle/>
        <a:p>
          <a:pPr>
            <a:defRPr sz="1400" b="1" i="1"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100" b="1" i="1">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atisticbrain.com/carpool-statistic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electricauto.org/?page=evhistory"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sciencedirect.com/science/article/pii/S0378775302003701"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sciencedirect.com/science/article/pii/S037877530200370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ites.nicholasinstitute.duke.edu/environmentaleconomics/files/2013/01/Duke-EE-WP-1.pdf"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hrcak.srce.hr/file/56088" TargetMode="External"/><Relationship Id="rId5" Type="http://schemas.openxmlformats.org/officeDocument/2006/relationships/hyperlink" Target="https://www.technologyreview.com/s/540706/researcher-demonstrates-how-to-suck-carbon-from-the-air-make-stuff-from-it/" TargetMode="External"/><Relationship Id="rId4" Type="http://schemas.openxmlformats.org/officeDocument/2006/relationships/hyperlink" Target="https://www.scientificamerican.com/article/splitting-carbon-dioxide/"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toyotarelease.com/2014/12/toyota-nori-concept.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fusion.net/story/139743/just-5-percent-of-workers-in-americas-largest-cities-use-public-transi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thepennyhoarder.com/carpooling-pays-make-money-carpool-to-work/"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www.globalindonesianvoices.com/5687/solving-jakartas-traffic-congestion/"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upload.wikimedia.org/wikipedia/commons/thumb/f/fd/404HOV_lane.png/220px-404HOV_lane.png"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www.logoinn.com.au/images/mobileapp-bannerleft.jpg" TargetMode="External"/><Relationship Id="rId4" Type="http://schemas.openxmlformats.org/officeDocument/2006/relationships/hyperlink" Target="https://i.ytimg.com/vi/ERqGMQsihm4/hqdefault.jpg"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xpandedramblings.com/index.php/uber-statistics/3/"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www.astegic.com/cost-to-develop-a-mobile-app" TargetMode="External"/><Relationship Id="rId4" Type="http://schemas.openxmlformats.org/officeDocument/2006/relationships/hyperlink" Target="https://techcrunch.com/2013/07/15/forrester-2-1-trillion-will-go-into-it-spend-in-2013-apps-and-the-u-s-lead-the-charg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world-nuclear.org/information-library/country-profiles/countries-t-z/usa-nuclear-power.aspx"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world-nuclear.org/information-library/current-and-future-generation/fast-neutron-reactors.aspx"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u="sng">
                <a:solidFill>
                  <a:schemeClr val="hlink"/>
                </a:solidFill>
                <a:hlinkClick r:id="rId3"/>
              </a:rPr>
              <a:t>http://www.statisticbrain.com/carpool-statistics/</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u="sng">
                <a:solidFill>
                  <a:schemeClr val="hlink"/>
                </a:solidFill>
                <a:hlinkClick r:id="rId4"/>
              </a:rPr>
              <a:t>http://www.electricauto.org/?page=evhistory</a:t>
            </a:r>
          </a:p>
          <a:p>
            <a:pPr marL="0" marR="0" lvl="0" indent="0" algn="l" rtl="0">
              <a:spcBef>
                <a:spcPts val="0"/>
              </a:spcBef>
              <a:buSzPct val="25000"/>
              <a:buFont typeface="Arial"/>
              <a:buNone/>
            </a:pPr>
            <a:endParaRPr/>
          </a:p>
          <a:p>
            <a:pPr marL="0" marR="0" lvl="0" indent="0" algn="l" rtl="0">
              <a:spcBef>
                <a:spcPts val="0"/>
              </a:spcBef>
              <a:buSzPct val="250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u="sng">
                <a:solidFill>
                  <a:schemeClr val="hlink"/>
                </a:solidFill>
                <a:hlinkClick r:id="rId3"/>
              </a:rPr>
              <a:t>http://www.sciencedirect.com/science/article/pii/S0378775302003701</a:t>
            </a:r>
          </a:p>
          <a:p>
            <a:pPr marL="0" marR="0" lvl="0" indent="0" algn="l" rtl="0">
              <a:spcBef>
                <a:spcPts val="0"/>
              </a:spcBef>
              <a:buSzPct val="250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u="sng">
                <a:solidFill>
                  <a:schemeClr val="hlink"/>
                </a:solidFill>
                <a:hlinkClick r:id="rId3"/>
              </a:rPr>
              <a:t>http://www.sciencedirect.com/science/article/pii/S0378775302003701</a:t>
            </a:r>
          </a:p>
          <a:p>
            <a:pPr marL="0" marR="0" lvl="0" indent="0" algn="l" rtl="0">
              <a:spcBef>
                <a:spcPts val="0"/>
              </a:spcBef>
              <a:buSzPct val="250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u="sng">
                <a:solidFill>
                  <a:schemeClr val="hlink"/>
                </a:solidFill>
                <a:hlinkClick r:id="rId3"/>
              </a:rPr>
              <a:t>http://sites.nicholasinstitute.duke.edu/environmentaleconomics/files/2013/01/Duke-EE-WP-1.pdf</a:t>
            </a:r>
          </a:p>
          <a:p>
            <a:pPr marL="0" marR="0" lvl="0" indent="0" algn="l" rtl="0">
              <a:spcBef>
                <a:spcPts val="0"/>
              </a:spcBef>
              <a:buSzPct val="25000"/>
              <a:buFont typeface="Arial"/>
              <a:buNone/>
            </a:pPr>
            <a:r>
              <a:rPr lang="en" u="sng">
                <a:solidFill>
                  <a:schemeClr val="hlink"/>
                </a:solidFill>
                <a:hlinkClick r:id="rId4"/>
              </a:rPr>
              <a:t>https://www.scientificamerican.com/article/splitting-carbon-dioxide/</a:t>
            </a:r>
          </a:p>
          <a:p>
            <a:pPr marL="0" marR="0" lvl="0" indent="0" algn="l" rtl="0">
              <a:spcBef>
                <a:spcPts val="0"/>
              </a:spcBef>
              <a:buSzPct val="25000"/>
              <a:buFont typeface="Arial"/>
              <a:buNone/>
            </a:pPr>
            <a:r>
              <a:rPr lang="en" u="sng">
                <a:solidFill>
                  <a:schemeClr val="hlink"/>
                </a:solidFill>
                <a:hlinkClick r:id="rId5"/>
              </a:rPr>
              <a:t>https://www.technologyreview.com/s/540706/researcher-demonstrates-how-to-suck-carbon-from-the-air-make-stuff-from-it/</a:t>
            </a:r>
          </a:p>
          <a:p>
            <a:pPr marL="0" marR="0" lvl="0" indent="0" algn="l" rtl="0">
              <a:spcBef>
                <a:spcPts val="0"/>
              </a:spcBef>
              <a:buSzPct val="25000"/>
              <a:buFont typeface="Arial"/>
              <a:buNone/>
            </a:pPr>
            <a:r>
              <a:rPr lang="en" u="sng">
                <a:solidFill>
                  <a:schemeClr val="hlink"/>
                </a:solidFill>
                <a:hlinkClick r:id="rId6"/>
              </a:rPr>
              <a:t>http://hrcak.srce.hr/file/56088</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u="sng">
                <a:solidFill>
                  <a:schemeClr val="hlink"/>
                </a:solidFill>
                <a:hlinkClick r:id="rId3"/>
              </a:rPr>
              <a:t>http://www.toyotarelease.com/2014/12/toyota-nori-concept.html</a:t>
            </a:r>
          </a:p>
          <a:p>
            <a:pPr marL="0" marR="0" lvl="0" indent="0" algn="l" rtl="0">
              <a:spcBef>
                <a:spcPts val="0"/>
              </a:spcBef>
              <a:buSzPct val="250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u="sng">
                <a:solidFill>
                  <a:schemeClr val="hlink"/>
                </a:solidFill>
                <a:hlinkClick r:id="rId3"/>
              </a:rPr>
              <a:t>http://fusion.net/story/139743/just-5-percent-of-workers-in-americas-largest-cities-use-public-transit/</a:t>
            </a:r>
            <a:r>
              <a:rPr lang="e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888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u="sng">
                <a:solidFill>
                  <a:schemeClr val="hlink"/>
                </a:solidFill>
                <a:hlinkClick r:id="rId3"/>
              </a:rPr>
              <a:t>http://www.thepennyhoarder.com/carpooling-pays-make-money-carpool-to-work/</a:t>
            </a:r>
          </a:p>
          <a:p>
            <a:pPr marL="0" marR="0" lvl="0" indent="0" algn="l" rtl="0">
              <a:spcBef>
                <a:spcPts val="0"/>
              </a:spcBef>
              <a:buSzPct val="25000"/>
              <a:buFont typeface="Arial"/>
              <a:buNone/>
            </a:pPr>
            <a:r>
              <a:rPr lang="en" u="sng">
                <a:solidFill>
                  <a:schemeClr val="hlink"/>
                </a:solidFill>
                <a:hlinkClick r:id="rId4"/>
              </a:rPr>
              <a:t>http://www.globalindonesianvoices.com/5687/solving-jakartas-traffic-congestion/</a:t>
            </a:r>
          </a:p>
          <a:p>
            <a:pPr marL="0" marR="0" lvl="0" indent="0" algn="l" rtl="0">
              <a:spcBef>
                <a:spcPts val="0"/>
              </a:spcBef>
              <a:buSzPct val="250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400" u="sng">
                <a:solidFill>
                  <a:schemeClr val="hlink"/>
                </a:solidFill>
                <a:latin typeface="Times New Roman"/>
                <a:ea typeface="Times New Roman"/>
                <a:cs typeface="Times New Roman"/>
                <a:sym typeface="Times New Roman"/>
                <a:hlinkClick r:id="rId3"/>
              </a:rPr>
              <a:t>https://upload.wikimedia.org/wikipedia/commons/thumb/f/fd/404HOV_lane.png/220px-404HOV_lane.png</a:t>
            </a:r>
          </a:p>
          <a:p>
            <a:pPr lvl="0" rtl="0">
              <a:lnSpc>
                <a:spcPct val="115000"/>
              </a:lnSpc>
              <a:spcBef>
                <a:spcPts val="0"/>
              </a:spcBef>
              <a:buNone/>
            </a:pPr>
            <a:r>
              <a:rPr lang="en" sz="1400" u="sng">
                <a:solidFill>
                  <a:schemeClr val="hlink"/>
                </a:solidFill>
                <a:latin typeface="Times New Roman"/>
                <a:ea typeface="Times New Roman"/>
                <a:cs typeface="Times New Roman"/>
                <a:sym typeface="Times New Roman"/>
                <a:hlinkClick r:id="rId4"/>
              </a:rPr>
              <a:t>https://i.ytimg.com/vi/ERqGMQsihm4/hqdefault.jpg</a:t>
            </a:r>
          </a:p>
          <a:p>
            <a:pPr lvl="0" rtl="0">
              <a:lnSpc>
                <a:spcPct val="115000"/>
              </a:lnSpc>
              <a:spcBef>
                <a:spcPts val="0"/>
              </a:spcBef>
              <a:buNone/>
            </a:pPr>
            <a:r>
              <a:rPr lang="en" sz="1400" u="sng">
                <a:solidFill>
                  <a:schemeClr val="hlink"/>
                </a:solidFill>
                <a:latin typeface="Times New Roman"/>
                <a:ea typeface="Times New Roman"/>
                <a:cs typeface="Times New Roman"/>
                <a:sym typeface="Times New Roman"/>
                <a:hlinkClick r:id="rId5"/>
              </a:rPr>
              <a:t>http://www.logoinn.com.au/images/mobileapp-bannerleft.jpg</a:t>
            </a:r>
          </a:p>
          <a:p>
            <a:pPr lvl="0" rtl="0">
              <a:lnSpc>
                <a:spcPct val="115000"/>
              </a:lnSpc>
              <a:spcBef>
                <a:spcPts val="0"/>
              </a:spcBef>
              <a:buNone/>
            </a:pPr>
            <a:endParaRPr sz="1400">
              <a:solidFill>
                <a:schemeClr val="dk1"/>
              </a:solidFill>
              <a:latin typeface="Times New Roman"/>
              <a:ea typeface="Times New Roman"/>
              <a:cs typeface="Times New Roman"/>
              <a:sym typeface="Times New Roman"/>
            </a:endParaRPr>
          </a:p>
          <a:p>
            <a:pPr lvl="0" rtl="0">
              <a:lnSpc>
                <a:spcPct val="115000"/>
              </a:lnSpc>
              <a:spcBef>
                <a:spcPts val="0"/>
              </a:spcBef>
              <a:buNone/>
            </a:pP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http://www.thepennyhoarder.com/carpooling-pays-make-money-carpool-to-work/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u="sng">
                <a:solidFill>
                  <a:schemeClr val="hlink"/>
                </a:solidFill>
                <a:hlinkClick r:id="rId3"/>
              </a:rPr>
              <a:t>http://expandedramblings.com/index.php/uber-statistics/3/</a:t>
            </a:r>
            <a:r>
              <a:rPr lang="en"/>
              <a:t>   </a:t>
            </a:r>
            <a:r>
              <a:rPr lang="en" u="sng">
                <a:solidFill>
                  <a:schemeClr val="hlink"/>
                </a:solidFill>
                <a:hlinkClick r:id="rId4"/>
              </a:rPr>
              <a:t>https://techcrunch.com/2013/07/15/forrester-2-1-trillion-will-go-into-it-spend-in-2013-apps-and-the-u-s-lead-the-charge/</a:t>
            </a:r>
            <a:r>
              <a:rPr lang="en"/>
              <a:t>   </a:t>
            </a:r>
          </a:p>
          <a:p>
            <a:pPr marL="0" marR="0" lvl="0" indent="0" algn="l" rtl="0">
              <a:spcBef>
                <a:spcPts val="0"/>
              </a:spcBef>
              <a:buSzPct val="25000"/>
              <a:buFont typeface="Arial"/>
              <a:buNone/>
            </a:pPr>
            <a:r>
              <a:rPr lang="en" u="sng">
                <a:solidFill>
                  <a:schemeClr val="hlink"/>
                </a:solidFill>
                <a:hlinkClick r:id="rId5"/>
              </a:rPr>
              <a:t>https://www.astegic.com/cost-to-develop-a-mobile-app</a:t>
            </a:r>
          </a:p>
          <a:p>
            <a:pPr marL="0" marR="0" lvl="0" indent="0" algn="l" rtl="0">
              <a:spcBef>
                <a:spcPts val="0"/>
              </a:spcBef>
              <a:buSzPct val="25000"/>
              <a:buFont typeface="Arial"/>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565557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Leave this slide blank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u="sng">
                <a:solidFill>
                  <a:schemeClr val="hlink"/>
                </a:solidFill>
                <a:hlinkClick r:id="rId3"/>
              </a:rPr>
              <a:t>http://www.world-nuclear.org/information-library/country-profiles/countries-t-z/usa-nuclear-power.aspx</a:t>
            </a:r>
          </a:p>
          <a:p>
            <a:pPr marL="0" marR="0" lvl="0" indent="0" algn="l" rtl="0">
              <a:spcBef>
                <a:spcPts val="0"/>
              </a:spcBef>
              <a:buSzPct val="25000"/>
              <a:buFont typeface="Arial"/>
              <a:buNone/>
            </a:pPr>
            <a:r>
              <a:rPr lang="en" u="sng">
                <a:solidFill>
                  <a:schemeClr val="hlink"/>
                </a:solidFill>
                <a:hlinkClick r:id="rId4"/>
              </a:rPr>
              <a:t>http://www.world-nuclear.org/information-library/current-and-future-generation/fast-neutron-reactors.aspx</a:t>
            </a:r>
            <a:r>
              <a:rPr lang="e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https://www.usna.edu/AcResearch/_files/documents/NASEC/2016/ENERGY%20-%20When%20the%20wind%20blows%20_%20The%20Economist.pdf</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12" name="Shape 12"/>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106125"/>
            <a:ext cx="8520599"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2000">
                <a:solidFill>
                  <a:schemeClr val="dk1"/>
                </a:solidFill>
              </a:defRPr>
            </a:lvl2pPr>
            <a:lvl3pPr lvl="2" indent="0" algn="ctr">
              <a:spcBef>
                <a:spcPts val="0"/>
              </a:spcBef>
              <a:buClr>
                <a:schemeClr val="dk1"/>
              </a:buClr>
              <a:buFont typeface="Arial"/>
              <a:buNone/>
              <a:defRPr sz="12000">
                <a:solidFill>
                  <a:schemeClr val="dk1"/>
                </a:solidFill>
              </a:defRPr>
            </a:lvl3pPr>
            <a:lvl4pPr lvl="3" indent="0" algn="ctr">
              <a:spcBef>
                <a:spcPts val="0"/>
              </a:spcBef>
              <a:buClr>
                <a:schemeClr val="dk1"/>
              </a:buClr>
              <a:buFont typeface="Arial"/>
              <a:buNone/>
              <a:defRPr sz="12000">
                <a:solidFill>
                  <a:schemeClr val="dk1"/>
                </a:solidFill>
              </a:defRPr>
            </a:lvl4pPr>
            <a:lvl5pPr lvl="4" indent="0" algn="ctr">
              <a:spcBef>
                <a:spcPts val="0"/>
              </a:spcBef>
              <a:buClr>
                <a:schemeClr val="dk1"/>
              </a:buClr>
              <a:buFont typeface="Arial"/>
              <a:buNone/>
              <a:defRPr sz="12000">
                <a:solidFill>
                  <a:schemeClr val="dk1"/>
                </a:solidFill>
              </a:defRPr>
            </a:lvl5pPr>
            <a:lvl6pPr lvl="5" indent="0" algn="ctr">
              <a:spcBef>
                <a:spcPts val="0"/>
              </a:spcBef>
              <a:buClr>
                <a:schemeClr val="dk1"/>
              </a:buClr>
              <a:buFont typeface="Arial"/>
              <a:buNone/>
              <a:defRPr sz="12000">
                <a:solidFill>
                  <a:schemeClr val="dk1"/>
                </a:solidFill>
              </a:defRPr>
            </a:lvl6pPr>
            <a:lvl7pPr lvl="6" indent="0" algn="ctr">
              <a:spcBef>
                <a:spcPts val="0"/>
              </a:spcBef>
              <a:buClr>
                <a:schemeClr val="dk1"/>
              </a:buClr>
              <a:buFont typeface="Arial"/>
              <a:buNone/>
              <a:defRPr sz="12000">
                <a:solidFill>
                  <a:schemeClr val="dk1"/>
                </a:solidFill>
              </a:defRPr>
            </a:lvl7pPr>
            <a:lvl8pPr lvl="7" indent="0" algn="ctr">
              <a:spcBef>
                <a:spcPts val="0"/>
              </a:spcBef>
              <a:buClr>
                <a:schemeClr val="dk1"/>
              </a:buClr>
              <a:buFont typeface="Arial"/>
              <a:buNone/>
              <a:defRPr sz="12000">
                <a:solidFill>
                  <a:schemeClr val="dk1"/>
                </a:solidFill>
              </a:defRPr>
            </a:lvl8pPr>
            <a:lvl9pPr lvl="8" indent="0" algn="ctr">
              <a:spcBef>
                <a:spcPts val="0"/>
              </a:spcBef>
              <a:buClr>
                <a:schemeClr val="dk1"/>
              </a:buClr>
              <a:buFont typeface="Arial"/>
              <a:buNone/>
              <a:defRPr sz="12000">
                <a:solidFill>
                  <a:schemeClr val="dk1"/>
                </a:solidFill>
              </a:defRPr>
            </a:lvl9pPr>
          </a:lstStyle>
          <a:p>
            <a:endParaRPr/>
          </a:p>
        </p:txBody>
      </p:sp>
      <p:sp>
        <p:nvSpPr>
          <p:cNvPr id="48" name="Shape 48"/>
          <p:cNvSpPr txBox="1">
            <a:spLocks noGrp="1"/>
          </p:cNvSpPr>
          <p:nvPr>
            <p:ph type="body" idx="1"/>
          </p:nvPr>
        </p:nvSpPr>
        <p:spPr>
          <a:xfrm>
            <a:off x="311700" y="31522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16" name="Shape 1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17" name="Shape 1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cxnSp>
        <p:nvCxnSpPr>
          <p:cNvPr id="18" name="Shape 18"/>
          <p:cNvCxnSpPr/>
          <p:nvPr/>
        </p:nvCxnSpPr>
        <p:spPr>
          <a:xfrm>
            <a:off x="311700" y="1017725"/>
            <a:ext cx="7473300" cy="0"/>
          </a:xfrm>
          <a:prstGeom prst="straightConnector1">
            <a:avLst/>
          </a:prstGeom>
          <a:noFill/>
          <a:ln w="28575" cap="flat" cmpd="sng">
            <a:solidFill>
              <a:srgbClr val="0B5394"/>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3600">
                <a:solidFill>
                  <a:schemeClr val="dk1"/>
                </a:solidFill>
              </a:defRPr>
            </a:lvl2pPr>
            <a:lvl3pPr lvl="2" indent="0" algn="ctr">
              <a:spcBef>
                <a:spcPts val="0"/>
              </a:spcBef>
              <a:buClr>
                <a:schemeClr val="dk1"/>
              </a:buClr>
              <a:buFont typeface="Arial"/>
              <a:buNone/>
              <a:defRPr sz="3600">
                <a:solidFill>
                  <a:schemeClr val="dk1"/>
                </a:solidFill>
              </a:defRPr>
            </a:lvl3pPr>
            <a:lvl4pPr lvl="3" indent="0" algn="ctr">
              <a:spcBef>
                <a:spcPts val="0"/>
              </a:spcBef>
              <a:buClr>
                <a:schemeClr val="dk1"/>
              </a:buClr>
              <a:buFont typeface="Arial"/>
              <a:buNone/>
              <a:defRPr sz="3600">
                <a:solidFill>
                  <a:schemeClr val="dk1"/>
                </a:solidFill>
              </a:defRPr>
            </a:lvl4pPr>
            <a:lvl5pPr lvl="4" indent="0" algn="ctr">
              <a:spcBef>
                <a:spcPts val="0"/>
              </a:spcBef>
              <a:buClr>
                <a:schemeClr val="dk1"/>
              </a:buClr>
              <a:buFont typeface="Arial"/>
              <a:buNone/>
              <a:defRPr sz="3600">
                <a:solidFill>
                  <a:schemeClr val="dk1"/>
                </a:solidFill>
              </a:defRPr>
            </a:lvl5pPr>
            <a:lvl6pPr lvl="5" indent="0" algn="ctr">
              <a:spcBef>
                <a:spcPts val="0"/>
              </a:spcBef>
              <a:buClr>
                <a:schemeClr val="dk1"/>
              </a:buClr>
              <a:buFont typeface="Arial"/>
              <a:buNone/>
              <a:defRPr sz="3600">
                <a:solidFill>
                  <a:schemeClr val="dk1"/>
                </a:solidFill>
              </a:defRPr>
            </a:lvl6pPr>
            <a:lvl7pPr lvl="6" indent="0" algn="ctr">
              <a:spcBef>
                <a:spcPts val="0"/>
              </a:spcBef>
              <a:buClr>
                <a:schemeClr val="dk1"/>
              </a:buClr>
              <a:buFont typeface="Arial"/>
              <a:buNone/>
              <a:defRPr sz="3600">
                <a:solidFill>
                  <a:schemeClr val="dk1"/>
                </a:solidFill>
              </a:defRPr>
            </a:lvl7pPr>
            <a:lvl8pPr lvl="7" indent="0" algn="ctr">
              <a:spcBef>
                <a:spcPts val="0"/>
              </a:spcBef>
              <a:buClr>
                <a:schemeClr val="dk1"/>
              </a:buClr>
              <a:buFont typeface="Arial"/>
              <a:buNone/>
              <a:defRPr sz="3600">
                <a:solidFill>
                  <a:schemeClr val="dk1"/>
                </a:solidFill>
              </a:defRPr>
            </a:lvl8pPr>
            <a:lvl9pPr lvl="8" indent="0" algn="ctr">
              <a:spcBef>
                <a:spcPts val="0"/>
              </a:spcBef>
              <a:buClr>
                <a:schemeClr val="dk1"/>
              </a:buClr>
              <a:buFont typeface="Arial"/>
              <a:buNone/>
              <a:defRPr sz="3600">
                <a:solidFill>
                  <a:schemeClr val="dk1"/>
                </a:solidFill>
              </a:defRPr>
            </a:lvl9pPr>
          </a:lstStyle>
          <a:p>
            <a:endParaRPr/>
          </a:p>
        </p:txBody>
      </p:sp>
      <p:sp>
        <p:nvSpPr>
          <p:cNvPr id="21" name="Shape 2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4" name="Shape 24"/>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25" name="Shape 25"/>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9" name="Shape 2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400">
                <a:solidFill>
                  <a:schemeClr val="dk1"/>
                </a:solidFill>
              </a:defRPr>
            </a:lvl2pPr>
            <a:lvl3pPr lvl="2" indent="0">
              <a:spcBef>
                <a:spcPts val="0"/>
              </a:spcBef>
              <a:buClr>
                <a:schemeClr val="dk1"/>
              </a:buClr>
              <a:buFont typeface="Arial"/>
              <a:buNone/>
              <a:defRPr sz="2400">
                <a:solidFill>
                  <a:schemeClr val="dk1"/>
                </a:solidFill>
              </a:defRPr>
            </a:lvl3pPr>
            <a:lvl4pPr lvl="3" indent="0">
              <a:spcBef>
                <a:spcPts val="0"/>
              </a:spcBef>
              <a:buClr>
                <a:schemeClr val="dk1"/>
              </a:buClr>
              <a:buFont typeface="Arial"/>
              <a:buNone/>
              <a:defRPr sz="2400">
                <a:solidFill>
                  <a:schemeClr val="dk1"/>
                </a:solidFill>
              </a:defRPr>
            </a:lvl4pPr>
            <a:lvl5pPr lvl="4" indent="0">
              <a:spcBef>
                <a:spcPts val="0"/>
              </a:spcBef>
              <a:buClr>
                <a:schemeClr val="dk1"/>
              </a:buClr>
              <a:buFont typeface="Arial"/>
              <a:buNone/>
              <a:defRPr sz="2400">
                <a:solidFill>
                  <a:schemeClr val="dk1"/>
                </a:solidFill>
              </a:defRPr>
            </a:lvl5pPr>
            <a:lvl6pPr lvl="5" indent="0">
              <a:spcBef>
                <a:spcPts val="0"/>
              </a:spcBef>
              <a:buClr>
                <a:schemeClr val="dk1"/>
              </a:buClr>
              <a:buFont typeface="Arial"/>
              <a:buNone/>
              <a:defRPr sz="2400">
                <a:solidFill>
                  <a:schemeClr val="dk1"/>
                </a:solidFill>
              </a:defRPr>
            </a:lvl6pPr>
            <a:lvl7pPr lvl="6" indent="0">
              <a:spcBef>
                <a:spcPts val="0"/>
              </a:spcBef>
              <a:buClr>
                <a:schemeClr val="dk1"/>
              </a:buClr>
              <a:buFont typeface="Arial"/>
              <a:buNone/>
              <a:defRPr sz="2400">
                <a:solidFill>
                  <a:schemeClr val="dk1"/>
                </a:solidFill>
              </a:defRPr>
            </a:lvl7pPr>
            <a:lvl8pPr lvl="7" indent="0">
              <a:spcBef>
                <a:spcPts val="0"/>
              </a:spcBef>
              <a:buClr>
                <a:schemeClr val="dk1"/>
              </a:buClr>
              <a:buFont typeface="Arial"/>
              <a:buNone/>
              <a:defRPr sz="2400">
                <a:solidFill>
                  <a:schemeClr val="dk1"/>
                </a:solidFill>
              </a:defRPr>
            </a:lvl8pPr>
            <a:lvl9pPr lvl="8" indent="0">
              <a:spcBef>
                <a:spcPts val="0"/>
              </a:spcBef>
              <a:buClr>
                <a:schemeClr val="dk1"/>
              </a:buClr>
              <a:buFont typeface="Arial"/>
              <a:buNone/>
              <a:defRPr sz="2400">
                <a:solidFill>
                  <a:schemeClr val="dk1"/>
                </a:solidFill>
              </a:defRPr>
            </a:lvl9pPr>
          </a:lstStyle>
          <a:p>
            <a:endParaRPr/>
          </a:p>
        </p:txBody>
      </p:sp>
      <p:sp>
        <p:nvSpPr>
          <p:cNvPr id="32" name="Shape 32"/>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a:p>
        </p:txBody>
      </p:sp>
      <p:sp>
        <p:nvSpPr>
          <p:cNvPr id="36" name="Shape 3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4200">
                <a:solidFill>
                  <a:schemeClr val="dk1"/>
                </a:solidFill>
              </a:defRPr>
            </a:lvl2pPr>
            <a:lvl3pPr lvl="2" indent="0" algn="ctr">
              <a:spcBef>
                <a:spcPts val="0"/>
              </a:spcBef>
              <a:buClr>
                <a:schemeClr val="dk1"/>
              </a:buClr>
              <a:buFont typeface="Arial"/>
              <a:buNone/>
              <a:defRPr sz="4200">
                <a:solidFill>
                  <a:schemeClr val="dk1"/>
                </a:solidFill>
              </a:defRPr>
            </a:lvl3pPr>
            <a:lvl4pPr lvl="3" indent="0" algn="ctr">
              <a:spcBef>
                <a:spcPts val="0"/>
              </a:spcBef>
              <a:buClr>
                <a:schemeClr val="dk1"/>
              </a:buClr>
              <a:buFont typeface="Arial"/>
              <a:buNone/>
              <a:defRPr sz="4200">
                <a:solidFill>
                  <a:schemeClr val="dk1"/>
                </a:solidFill>
              </a:defRPr>
            </a:lvl4pPr>
            <a:lvl5pPr lvl="4" indent="0" algn="ctr">
              <a:spcBef>
                <a:spcPts val="0"/>
              </a:spcBef>
              <a:buClr>
                <a:schemeClr val="dk1"/>
              </a:buClr>
              <a:buFont typeface="Arial"/>
              <a:buNone/>
              <a:defRPr sz="4200">
                <a:solidFill>
                  <a:schemeClr val="dk1"/>
                </a:solidFill>
              </a:defRPr>
            </a:lvl5pPr>
            <a:lvl6pPr lvl="5" indent="0" algn="ctr">
              <a:spcBef>
                <a:spcPts val="0"/>
              </a:spcBef>
              <a:buClr>
                <a:schemeClr val="dk1"/>
              </a:buClr>
              <a:buFont typeface="Arial"/>
              <a:buNone/>
              <a:defRPr sz="4200">
                <a:solidFill>
                  <a:schemeClr val="dk1"/>
                </a:solidFill>
              </a:defRPr>
            </a:lvl6pPr>
            <a:lvl7pPr lvl="6" indent="0" algn="ctr">
              <a:spcBef>
                <a:spcPts val="0"/>
              </a:spcBef>
              <a:buClr>
                <a:schemeClr val="dk1"/>
              </a:buClr>
              <a:buFont typeface="Arial"/>
              <a:buNone/>
              <a:defRPr sz="4200">
                <a:solidFill>
                  <a:schemeClr val="dk1"/>
                </a:solidFill>
              </a:defRPr>
            </a:lvl7pPr>
            <a:lvl8pPr lvl="7" indent="0" algn="ctr">
              <a:spcBef>
                <a:spcPts val="0"/>
              </a:spcBef>
              <a:buClr>
                <a:schemeClr val="dk1"/>
              </a:buClr>
              <a:buFont typeface="Arial"/>
              <a:buNone/>
              <a:defRPr sz="4200">
                <a:solidFill>
                  <a:schemeClr val="dk1"/>
                </a:solidFill>
              </a:defRPr>
            </a:lvl8pPr>
            <a:lvl9pPr lvl="8" indent="0" algn="ctr">
              <a:spcBef>
                <a:spcPts val="0"/>
              </a:spcBef>
              <a:buClr>
                <a:schemeClr val="dk1"/>
              </a:buClr>
              <a:buFont typeface="Arial"/>
              <a:buNone/>
              <a:defRPr sz="4200">
                <a:solidFill>
                  <a:schemeClr val="dk1"/>
                </a:solidFill>
              </a:defRPr>
            </a:lvl9pPr>
          </a:lstStyle>
          <a:p>
            <a:endParaRPr/>
          </a:p>
        </p:txBody>
      </p:sp>
      <p:sp>
        <p:nvSpPr>
          <p:cNvPr id="40" name="Shape 40"/>
          <p:cNvSpPr txBox="1">
            <a:spLocks noGrp="1"/>
          </p:cNvSpPr>
          <p:nvPr>
            <p:ph type="subTitle" idx="1"/>
          </p:nvPr>
        </p:nvSpPr>
        <p:spPr>
          <a:xfrm>
            <a:off x="265500" y="2803075"/>
            <a:ext cx="4045199"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9pPr>
          </a:lstStyle>
          <a:p>
            <a:endParaRPr/>
          </a:p>
        </p:txBody>
      </p:sp>
      <p:sp>
        <p:nvSpPr>
          <p:cNvPr id="41" name="Shape 41"/>
          <p:cNvSpPr txBox="1">
            <a:spLocks noGrp="1"/>
          </p:cNvSpPr>
          <p:nvPr>
            <p:ph type="body" idx="2"/>
          </p:nvPr>
        </p:nvSpPr>
        <p:spPr>
          <a:xfrm>
            <a:off x="4939500" y="724075"/>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en" sz="1000" b="0" i="0" u="none" strike="noStrike" cap="none">
                <a:solidFill>
                  <a:schemeClr val="dk2"/>
                </a:solidFill>
                <a:latin typeface="Arial"/>
                <a:ea typeface="Arial"/>
                <a:cs typeface="Arial"/>
                <a:sym typeface="Arial"/>
              </a:rPr>
              <a:t>‹#›</a:t>
            </a:fld>
            <a:endParaRPr lang="en" sz="1000" b="0" i="0" u="none" strike="noStrike" cap="none">
              <a:solidFill>
                <a:schemeClr val="dk2"/>
              </a:solidFill>
              <a:latin typeface="Arial"/>
              <a:ea typeface="Arial"/>
              <a:cs typeface="Arial"/>
              <a:sym typeface="Arial"/>
            </a:endParaRPr>
          </a:p>
        </p:txBody>
      </p:sp>
      <p:pic>
        <p:nvPicPr>
          <p:cNvPr id="9" name="Shape 9" descr="10686863_652989498155247_2193107289003232054_n.png"/>
          <p:cNvPicPr preferRelativeResize="0"/>
          <p:nvPr/>
        </p:nvPicPr>
        <p:blipFill rotWithShape="1">
          <a:blip r:embed="rId13">
            <a:alphaModFix/>
          </a:blip>
          <a:srcRect/>
          <a:stretch/>
        </p:blipFill>
        <p:spPr>
          <a:xfrm>
            <a:off x="7854121" y="0"/>
            <a:ext cx="1252074" cy="18077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744575"/>
            <a:ext cx="8520599" cy="9345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 sz="5200" b="0" i="0" u="none" strike="noStrike" cap="none" dirty="0">
                <a:solidFill>
                  <a:schemeClr val="dk1"/>
                </a:solidFill>
                <a:latin typeface="Times New Roman"/>
                <a:ea typeface="Times New Roman"/>
                <a:cs typeface="Times New Roman"/>
                <a:sym typeface="Times New Roman"/>
              </a:rPr>
              <a:t>NASEC 2016</a:t>
            </a:r>
          </a:p>
        </p:txBody>
      </p:sp>
      <p:sp>
        <p:nvSpPr>
          <p:cNvPr id="57" name="Shape 57"/>
          <p:cNvSpPr txBox="1">
            <a:spLocks noGrp="1"/>
          </p:cNvSpPr>
          <p:nvPr>
            <p:ph type="subTitle" idx="1"/>
          </p:nvPr>
        </p:nvSpPr>
        <p:spPr>
          <a:xfrm>
            <a:off x="311700" y="2493750"/>
            <a:ext cx="8520599" cy="17192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Arial"/>
              <a:buNone/>
            </a:pPr>
            <a:endParaRPr sz="1400" b="0" i="0" u="none" strike="noStrike" cap="none">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ct val="25000"/>
              <a:buFont typeface="Arial"/>
              <a:buNone/>
            </a:pPr>
            <a:r>
              <a:rPr lang="en" sz="1400" b="0" i="0" u="none" strike="noStrike" cap="none">
                <a:solidFill>
                  <a:schemeClr val="dk2"/>
                </a:solidFill>
                <a:latin typeface="Times New Roman"/>
                <a:ea typeface="Times New Roman"/>
                <a:cs typeface="Times New Roman"/>
                <a:sym typeface="Times New Roman"/>
              </a:rPr>
              <a:t>Midshipman Head Delegate: </a:t>
            </a:r>
            <a:r>
              <a:rPr lang="en" sz="1400">
                <a:latin typeface="Times New Roman"/>
                <a:ea typeface="Times New Roman"/>
                <a:cs typeface="Times New Roman"/>
                <a:sym typeface="Times New Roman"/>
              </a:rPr>
              <a:t>MIDN 1/C Nick Morris</a:t>
            </a:r>
          </a:p>
          <a:p>
            <a:pPr marL="0" marR="0" lvl="0" indent="0" algn="ctr" rtl="0">
              <a:lnSpc>
                <a:spcPct val="100000"/>
              </a:lnSpc>
              <a:spcBef>
                <a:spcPts val="0"/>
              </a:spcBef>
              <a:spcAft>
                <a:spcPts val="0"/>
              </a:spcAft>
              <a:buClr>
                <a:schemeClr val="dk2"/>
              </a:buClr>
              <a:buSzPct val="25000"/>
              <a:buFont typeface="Arial"/>
              <a:buNone/>
            </a:pPr>
            <a:endParaRPr sz="1400" b="0" i="0" u="none" strike="noStrike" cap="none">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ct val="25000"/>
              <a:buFont typeface="Arial"/>
              <a:buNone/>
            </a:pPr>
            <a:r>
              <a:rPr lang="en" sz="1400" b="0" i="0" u="none" strike="noStrike" cap="none">
                <a:solidFill>
                  <a:schemeClr val="dk2"/>
                </a:solidFill>
                <a:latin typeface="Times New Roman"/>
                <a:ea typeface="Times New Roman"/>
                <a:cs typeface="Times New Roman"/>
                <a:sym typeface="Times New Roman"/>
              </a:rPr>
              <a:t>Midshipman Chairman: MIDN 1/C Brandon Maas, USN</a:t>
            </a:r>
          </a:p>
          <a:p>
            <a:pPr marL="0" marR="0" lvl="0" indent="0" algn="ctr" rtl="0">
              <a:lnSpc>
                <a:spcPct val="100000"/>
              </a:lnSpc>
              <a:spcBef>
                <a:spcPts val="0"/>
              </a:spcBef>
              <a:spcAft>
                <a:spcPts val="0"/>
              </a:spcAft>
              <a:buClr>
                <a:schemeClr val="dk2"/>
              </a:buClr>
              <a:buSzPct val="25000"/>
              <a:buFont typeface="Times New Roman"/>
              <a:buNone/>
            </a:pPr>
            <a:r>
              <a:rPr lang="en" sz="1400" b="0" i="0" u="none" strike="noStrike" cap="none">
                <a:solidFill>
                  <a:schemeClr val="dk2"/>
                </a:solidFill>
                <a:latin typeface="Times New Roman"/>
                <a:ea typeface="Times New Roman"/>
                <a:cs typeface="Times New Roman"/>
                <a:sym typeface="Times New Roman"/>
              </a:rPr>
              <a:t>Faculty Representative: Associate Professor Brownell</a:t>
            </a:r>
          </a:p>
          <a:p>
            <a:pPr marL="0" marR="0" lvl="0" indent="0" algn="ctr" rtl="0">
              <a:lnSpc>
                <a:spcPct val="100000"/>
              </a:lnSpc>
              <a:spcBef>
                <a:spcPts val="0"/>
              </a:spcBef>
              <a:spcAft>
                <a:spcPts val="0"/>
              </a:spcAft>
              <a:buClr>
                <a:schemeClr val="dk2"/>
              </a:buClr>
              <a:buSzPct val="25000"/>
              <a:buFont typeface="Times New Roman"/>
              <a:buNone/>
            </a:pPr>
            <a:r>
              <a:rPr lang="en" sz="1400" b="0" i="0" u="none" strike="noStrike" cap="none">
                <a:solidFill>
                  <a:schemeClr val="dk2"/>
                </a:solidFill>
                <a:latin typeface="Times New Roman"/>
                <a:ea typeface="Times New Roman"/>
                <a:cs typeface="Times New Roman"/>
                <a:sym typeface="Times New Roman"/>
              </a:rPr>
              <a:t>Officer Representative: CDR Lazzaro, USN</a:t>
            </a:r>
          </a:p>
        </p:txBody>
      </p:sp>
      <p:sp>
        <p:nvSpPr>
          <p:cNvPr id="58" name="Shape 58"/>
          <p:cNvSpPr txBox="1"/>
          <p:nvPr/>
        </p:nvSpPr>
        <p:spPr>
          <a:xfrm>
            <a:off x="311725" y="1490100"/>
            <a:ext cx="8520599" cy="665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434343"/>
              </a:buClr>
              <a:buSzPct val="25000"/>
              <a:buFont typeface="Times New Roman"/>
              <a:buNone/>
            </a:pPr>
            <a:r>
              <a:rPr lang="en" sz="2400" dirty="0">
                <a:solidFill>
                  <a:srgbClr val="434343"/>
                </a:solidFill>
                <a:latin typeface="Times New Roman"/>
                <a:ea typeface="Times New Roman"/>
                <a:cs typeface="Times New Roman"/>
                <a:sym typeface="Times New Roman"/>
              </a:rPr>
              <a:t>Energy and Alternative Fuels</a:t>
            </a:r>
          </a:p>
          <a:p>
            <a:pPr marL="0" marR="0" lvl="0" indent="0" algn="ctr" rtl="0">
              <a:lnSpc>
                <a:spcPct val="100000"/>
              </a:lnSpc>
              <a:spcBef>
                <a:spcPts val="0"/>
              </a:spcBef>
              <a:spcAft>
                <a:spcPts val="0"/>
              </a:spcAft>
              <a:buClr>
                <a:srgbClr val="434343"/>
              </a:buClr>
              <a:buSzPct val="25000"/>
              <a:buFont typeface="Times New Roman"/>
              <a:buNone/>
            </a:pPr>
            <a:r>
              <a:rPr lang="en" sz="1800" dirty="0">
                <a:solidFill>
                  <a:srgbClr val="434343"/>
                </a:solidFill>
                <a:latin typeface="Times New Roman"/>
                <a:ea typeface="Times New Roman"/>
                <a:cs typeface="Times New Roman"/>
                <a:sym typeface="Times New Roman"/>
              </a:rPr>
              <a:t>Transportation</a:t>
            </a:r>
          </a:p>
          <a:p>
            <a:pPr marL="0" marR="0" lvl="0" indent="0" algn="ctr" rtl="0">
              <a:lnSpc>
                <a:spcPct val="100000"/>
              </a:lnSpc>
              <a:spcBef>
                <a:spcPts val="0"/>
              </a:spcBef>
              <a:spcAft>
                <a:spcPts val="0"/>
              </a:spcAft>
              <a:buClr>
                <a:srgbClr val="000000"/>
              </a:buClr>
              <a:buFont typeface="Arial"/>
              <a:buNone/>
            </a:pPr>
            <a:endParaRPr sz="1800" b="0" i="0" u="none" strike="noStrike" cap="none" dirty="0">
              <a:solidFill>
                <a:srgbClr val="434343"/>
              </a:solidFill>
              <a:latin typeface="Times New Roman"/>
              <a:ea typeface="Times New Roman"/>
              <a:cs typeface="Times New Roman"/>
              <a:sym typeface="Times New Roman"/>
            </a:endParaRPr>
          </a:p>
        </p:txBody>
      </p:sp>
      <p:cxnSp>
        <p:nvCxnSpPr>
          <p:cNvPr id="59" name="Shape 59"/>
          <p:cNvCxnSpPr/>
          <p:nvPr/>
        </p:nvCxnSpPr>
        <p:spPr>
          <a:xfrm>
            <a:off x="2563800" y="3131475"/>
            <a:ext cx="4016399" cy="0"/>
          </a:xfrm>
          <a:prstGeom prst="straightConnector1">
            <a:avLst/>
          </a:prstGeom>
          <a:noFill/>
          <a:ln w="28575" cap="flat" cmpd="sng">
            <a:solidFill>
              <a:srgbClr val="0B5394"/>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 sz="2800" b="0" i="0" u="none" strike="noStrike" cap="none" dirty="0">
                <a:solidFill>
                  <a:schemeClr val="dk1"/>
                </a:solidFill>
                <a:latin typeface="Times New Roman"/>
                <a:ea typeface="Times New Roman"/>
                <a:cs typeface="Times New Roman"/>
                <a:sym typeface="Times New Roman"/>
              </a:rPr>
              <a:t>Background - Car</a:t>
            </a:r>
          </a:p>
        </p:txBody>
      </p:sp>
      <p:sp>
        <p:nvSpPr>
          <p:cNvPr id="120" name="Shape 120"/>
          <p:cNvSpPr txBox="1">
            <a:spLocks noGrp="1"/>
          </p:cNvSpPr>
          <p:nvPr>
            <p:ph type="body" idx="1"/>
          </p:nvPr>
        </p:nvSpPr>
        <p:spPr>
          <a:xfrm>
            <a:off x="-98289" y="1017725"/>
            <a:ext cx="4471200" cy="4140300"/>
          </a:xfrm>
          <a:prstGeom prst="rect">
            <a:avLst/>
          </a:prstGeom>
          <a:noFill/>
          <a:ln>
            <a:noFill/>
          </a:ln>
        </p:spPr>
        <p:txBody>
          <a:bodyPr lIns="91425" tIns="91425" rIns="91425" bIns="91425" anchor="t" anchorCtr="0">
            <a:noAutofit/>
          </a:bodyPr>
          <a:lstStyle/>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rgbClr val="000000"/>
                </a:solidFill>
                <a:highlight>
                  <a:srgbClr val="FFFFFF"/>
                </a:highlight>
                <a:latin typeface="Times New Roman"/>
                <a:ea typeface="Times New Roman"/>
                <a:cs typeface="Times New Roman"/>
                <a:sym typeface="Times New Roman"/>
              </a:rPr>
              <a:t>Most cars still operate on fossil fuels</a:t>
            </a:r>
          </a:p>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rgbClr val="000000"/>
                </a:solidFill>
                <a:highlight>
                  <a:srgbClr val="FFFFFF"/>
                </a:highlight>
                <a:latin typeface="Times New Roman"/>
                <a:ea typeface="Times New Roman"/>
                <a:cs typeface="Times New Roman"/>
                <a:sym typeface="Times New Roman"/>
              </a:rPr>
              <a:t>Exacerbates global warming</a:t>
            </a:r>
          </a:p>
          <a:p>
            <a:pPr marL="914400" marR="0" lvl="1" indent="-342900" algn="l" rtl="0">
              <a:lnSpc>
                <a:spcPct val="115000"/>
              </a:lnSpc>
              <a:spcBef>
                <a:spcPts val="0"/>
              </a:spcBef>
              <a:spcAft>
                <a:spcPts val="0"/>
              </a:spcAft>
              <a:buClr>
                <a:srgbClr val="000000"/>
              </a:buClr>
              <a:buSzPct val="100000"/>
              <a:buFont typeface="Times New Roman"/>
              <a:buChar char="○"/>
            </a:pPr>
            <a:r>
              <a:rPr lang="en" sz="1800" dirty="0">
                <a:solidFill>
                  <a:srgbClr val="000000"/>
                </a:solidFill>
                <a:highlight>
                  <a:srgbClr val="FFFFFF"/>
                </a:highlight>
                <a:latin typeface="Times New Roman"/>
                <a:ea typeface="Times New Roman"/>
                <a:cs typeface="Times New Roman"/>
                <a:sym typeface="Times New Roman"/>
              </a:rPr>
              <a:t>Air and sound pollution</a:t>
            </a:r>
          </a:p>
          <a:p>
            <a:pPr marL="914400" marR="0" lvl="1" indent="-342900" algn="l" rtl="0">
              <a:lnSpc>
                <a:spcPct val="115000"/>
              </a:lnSpc>
              <a:spcBef>
                <a:spcPts val="0"/>
              </a:spcBef>
              <a:spcAft>
                <a:spcPts val="0"/>
              </a:spcAft>
              <a:buClr>
                <a:srgbClr val="000000"/>
              </a:buClr>
              <a:buSzPct val="100000"/>
              <a:buFont typeface="Times New Roman"/>
              <a:buChar char="○"/>
            </a:pPr>
            <a:r>
              <a:rPr lang="en" sz="1800" dirty="0">
                <a:solidFill>
                  <a:srgbClr val="000000"/>
                </a:solidFill>
                <a:highlight>
                  <a:srgbClr val="FFFFFF"/>
                </a:highlight>
                <a:latin typeface="Times New Roman"/>
                <a:ea typeface="Times New Roman"/>
                <a:cs typeface="Times New Roman"/>
                <a:sym typeface="Times New Roman"/>
              </a:rPr>
              <a:t>Electric vehicles still rely on standard methods of electricity generation</a:t>
            </a:r>
          </a:p>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rgbClr val="000000"/>
                </a:solidFill>
                <a:highlight>
                  <a:srgbClr val="FFFFFF"/>
                </a:highlight>
                <a:latin typeface="Times New Roman"/>
                <a:ea typeface="Times New Roman"/>
                <a:cs typeface="Times New Roman"/>
                <a:sym typeface="Times New Roman"/>
              </a:rPr>
              <a:t>Alternative fuels are possible</a:t>
            </a:r>
          </a:p>
          <a:p>
            <a:pPr marL="914400" lvl="1" indent="-228600" rtl="0">
              <a:spcBef>
                <a:spcPts val="0"/>
              </a:spcBef>
              <a:spcAft>
                <a:spcPts val="0"/>
              </a:spcAft>
              <a:buClr>
                <a:srgbClr val="000000"/>
              </a:buClr>
              <a:buFont typeface="Times New Roman"/>
              <a:buChar char="○"/>
            </a:pPr>
            <a:r>
              <a:rPr lang="en" sz="1800" u="sng" dirty="0">
                <a:solidFill>
                  <a:schemeClr val="dk1"/>
                </a:solidFill>
                <a:highlight>
                  <a:srgbClr val="FFFFFF"/>
                </a:highlight>
                <a:latin typeface="Times New Roman"/>
                <a:ea typeface="Times New Roman"/>
                <a:cs typeface="Times New Roman"/>
                <a:sym typeface="Times New Roman"/>
              </a:rPr>
              <a:t>1859:</a:t>
            </a:r>
            <a:r>
              <a:rPr lang="en" sz="1800" dirty="0">
                <a:solidFill>
                  <a:schemeClr val="dk1"/>
                </a:solidFill>
                <a:highlight>
                  <a:srgbClr val="FFFFFF"/>
                </a:highlight>
                <a:latin typeface="Times New Roman"/>
                <a:ea typeface="Times New Roman"/>
                <a:cs typeface="Times New Roman"/>
                <a:sym typeface="Times New Roman"/>
              </a:rPr>
              <a:t> Gaston Plante invented rechargeable lead-acid batteries</a:t>
            </a:r>
          </a:p>
          <a:p>
            <a:pPr marL="914400" lvl="1" indent="-342900" rtl="0">
              <a:spcBef>
                <a:spcPts val="0"/>
              </a:spcBef>
              <a:spcAft>
                <a:spcPts val="0"/>
              </a:spcAft>
              <a:buClr>
                <a:schemeClr val="dk1"/>
              </a:buClr>
              <a:buSzPct val="100000"/>
              <a:buFont typeface="Times New Roman"/>
              <a:buChar char="○"/>
            </a:pPr>
            <a:r>
              <a:rPr lang="en" sz="1800" dirty="0">
                <a:solidFill>
                  <a:schemeClr val="dk1"/>
                </a:solidFill>
                <a:highlight>
                  <a:srgbClr val="FFFFFF"/>
                </a:highlight>
                <a:latin typeface="Times New Roman"/>
                <a:ea typeface="Times New Roman"/>
                <a:cs typeface="Times New Roman"/>
                <a:sym typeface="Times New Roman"/>
              </a:rPr>
              <a:t>Modern batteries improved concept</a:t>
            </a:r>
          </a:p>
          <a:p>
            <a:pPr marL="914400" lvl="1" indent="-342900" rtl="0">
              <a:spcBef>
                <a:spcPts val="0"/>
              </a:spcBef>
              <a:spcAft>
                <a:spcPts val="0"/>
              </a:spcAft>
              <a:buClr>
                <a:schemeClr val="dk1"/>
              </a:buClr>
              <a:buSzPct val="100000"/>
              <a:buFont typeface="Times New Roman"/>
              <a:buChar char="○"/>
            </a:pPr>
            <a:r>
              <a:rPr lang="en" sz="1800" dirty="0">
                <a:solidFill>
                  <a:schemeClr val="dk1"/>
                </a:solidFill>
                <a:highlight>
                  <a:srgbClr val="FFFFFF"/>
                </a:highlight>
                <a:latin typeface="Times New Roman"/>
                <a:ea typeface="Times New Roman"/>
                <a:cs typeface="Times New Roman"/>
                <a:sym typeface="Times New Roman"/>
              </a:rPr>
              <a:t>Hydrogen fuel-cell cars near production on commercial scale</a:t>
            </a:r>
          </a:p>
        </p:txBody>
      </p:sp>
      <p:sp>
        <p:nvSpPr>
          <p:cNvPr id="122" name="Shape 122"/>
          <p:cNvSpPr txBox="1"/>
          <p:nvPr/>
        </p:nvSpPr>
        <p:spPr>
          <a:xfrm>
            <a:off x="4571650" y="4816300"/>
            <a:ext cx="5178600" cy="572700"/>
          </a:xfrm>
          <a:prstGeom prst="rect">
            <a:avLst/>
          </a:prstGeom>
          <a:noFill/>
          <a:ln>
            <a:noFill/>
          </a:ln>
        </p:spPr>
        <p:txBody>
          <a:bodyPr lIns="91425" tIns="91425" rIns="91425" bIns="91425" anchor="t" anchorCtr="0">
            <a:noAutofit/>
          </a:bodyPr>
          <a:lstStyle/>
          <a:p>
            <a:pPr lvl="0">
              <a:spcBef>
                <a:spcPts val="0"/>
              </a:spcBef>
              <a:buNone/>
            </a:pPr>
            <a:r>
              <a:rPr lang="en" i="1">
                <a:latin typeface="Times New Roman"/>
                <a:ea typeface="Times New Roman"/>
                <a:cs typeface="Times New Roman"/>
                <a:sym typeface="Times New Roman"/>
              </a:rPr>
              <a:t>http://www.census.gov/hhes/commuting/files/2014/acs-32.pdf</a:t>
            </a:r>
          </a:p>
        </p:txBody>
      </p:sp>
      <p:graphicFrame>
        <p:nvGraphicFramePr>
          <p:cNvPr id="7" name="Chart 6">
            <a:extLst>
              <a:ext uri="{FF2B5EF4-FFF2-40B4-BE49-F238E27FC236}">
                <a16:creationId xmlns:a16="http://schemas.microsoft.com/office/drawing/2014/main" id="{624BEFAA-151F-4D44-86D4-D100E1E74A70}"/>
              </a:ext>
            </a:extLst>
          </p:cNvPr>
          <p:cNvGraphicFramePr>
            <a:graphicFrameLocks/>
          </p:cNvGraphicFramePr>
          <p:nvPr>
            <p:extLst>
              <p:ext uri="{D42A27DB-BD31-4B8C-83A1-F6EECF244321}">
                <p14:modId xmlns:p14="http://schemas.microsoft.com/office/powerpoint/2010/main" val="1196418015"/>
              </p:ext>
            </p:extLst>
          </p:nvPr>
        </p:nvGraphicFramePr>
        <p:xfrm>
          <a:off x="3741420" y="1318260"/>
          <a:ext cx="5465127" cy="37719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Problem</a:t>
            </a:r>
          </a:p>
        </p:txBody>
      </p:sp>
      <p:sp>
        <p:nvSpPr>
          <p:cNvPr id="128" name="Shape 128"/>
          <p:cNvSpPr txBox="1">
            <a:spLocks noGrp="1"/>
          </p:cNvSpPr>
          <p:nvPr>
            <p:ph type="body" idx="1"/>
          </p:nvPr>
        </p:nvSpPr>
        <p:spPr>
          <a:xfrm>
            <a:off x="743600" y="1494900"/>
            <a:ext cx="7504800" cy="2457600"/>
          </a:xfrm>
          <a:prstGeom prst="rect">
            <a:avLst/>
          </a:prstGeom>
        </p:spPr>
        <p:txBody>
          <a:bodyPr lIns="91425" tIns="91425" rIns="91425" bIns="91425" anchor="t" anchorCtr="0">
            <a:noAutofit/>
          </a:bodyPr>
          <a:lstStyle/>
          <a:p>
            <a:pPr lvl="0" algn="just">
              <a:spcBef>
                <a:spcPts val="1600"/>
              </a:spcBef>
              <a:spcAft>
                <a:spcPts val="0"/>
              </a:spcAft>
              <a:buNone/>
            </a:pPr>
            <a:r>
              <a:rPr lang="en" sz="2400" i="1" dirty="0">
                <a:solidFill>
                  <a:schemeClr val="dk1"/>
                </a:solidFill>
                <a:latin typeface="Times New Roman"/>
                <a:ea typeface="Times New Roman"/>
                <a:cs typeface="Times New Roman"/>
                <a:sym typeface="Times New Roman"/>
              </a:rPr>
              <a:t>With the ubiquity of motor vehicles, carbon emissions and energy consumption are rapidly growing.  The country is in need of ecologically friendly options and programs.  These solutions must involve improving emissions, manufacturing processes, power, range, and lifespan of motor vehicles.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Times New Roman"/>
                <a:ea typeface="Times New Roman"/>
                <a:cs typeface="Times New Roman"/>
                <a:sym typeface="Times New Roman"/>
              </a:rPr>
              <a:t>Past Solution Attempts and Results - Car</a:t>
            </a:r>
          </a:p>
        </p:txBody>
      </p:sp>
      <p:sp>
        <p:nvSpPr>
          <p:cNvPr id="134" name="Shape 134"/>
          <p:cNvSpPr txBox="1">
            <a:spLocks noGrp="1"/>
          </p:cNvSpPr>
          <p:nvPr>
            <p:ph type="body" idx="1"/>
          </p:nvPr>
        </p:nvSpPr>
        <p:spPr>
          <a:xfrm>
            <a:off x="311700" y="1276805"/>
            <a:ext cx="8253180" cy="2807515"/>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Times New Roman"/>
              <a:buNone/>
            </a:pPr>
            <a:r>
              <a:rPr lang="en" sz="2000" b="1" dirty="0">
                <a:solidFill>
                  <a:srgbClr val="000000"/>
                </a:solidFill>
                <a:latin typeface="Times New Roman"/>
                <a:ea typeface="Times New Roman"/>
                <a:cs typeface="Times New Roman"/>
                <a:sym typeface="Times New Roman"/>
              </a:rPr>
              <a:t>Electric cars:</a:t>
            </a:r>
          </a:p>
          <a:p>
            <a:pPr marL="400050" marR="0" lvl="0" indent="-285750" algn="l" rtl="0">
              <a:lnSpc>
                <a:spcPct val="115000"/>
              </a:lnSpc>
              <a:spcBef>
                <a:spcPts val="0"/>
              </a:spcBef>
              <a:spcAft>
                <a:spcPts val="0"/>
              </a:spcAft>
              <a:buClr>
                <a:srgbClr val="000000"/>
              </a:buClr>
              <a:buSzPct val="100000"/>
              <a:buFont typeface="Arial" panose="020B0604020202020204" pitchFamily="34" charset="0"/>
              <a:buChar char="•"/>
            </a:pPr>
            <a:r>
              <a:rPr lang="en" dirty="0">
                <a:solidFill>
                  <a:srgbClr val="000000"/>
                </a:solidFill>
                <a:latin typeface="Times New Roman"/>
                <a:ea typeface="Times New Roman"/>
                <a:cs typeface="Times New Roman"/>
                <a:sym typeface="Times New Roman"/>
              </a:rPr>
              <a:t>Tesla, Toyota, Nissan, etc.</a:t>
            </a:r>
          </a:p>
          <a:p>
            <a:pPr marL="400050" marR="0" lvl="0" indent="-285750" algn="l" rtl="0">
              <a:lnSpc>
                <a:spcPct val="115000"/>
              </a:lnSpc>
              <a:spcBef>
                <a:spcPts val="0"/>
              </a:spcBef>
              <a:spcAft>
                <a:spcPts val="0"/>
              </a:spcAft>
              <a:buClr>
                <a:srgbClr val="000000"/>
              </a:buClr>
              <a:buSzPct val="100000"/>
              <a:buFont typeface="Arial" panose="020B0604020202020204" pitchFamily="34" charset="0"/>
              <a:buChar char="•"/>
            </a:pPr>
            <a:r>
              <a:rPr lang="en" dirty="0">
                <a:solidFill>
                  <a:srgbClr val="000000"/>
                </a:solidFill>
                <a:latin typeface="Times New Roman"/>
                <a:ea typeface="Times New Roman"/>
                <a:cs typeface="Times New Roman"/>
                <a:sym typeface="Times New Roman"/>
              </a:rPr>
              <a:t>Successful in reducing emissions</a:t>
            </a:r>
          </a:p>
          <a:p>
            <a:pPr marL="914400" marR="0" lvl="1" indent="-342900" algn="l" rtl="0">
              <a:lnSpc>
                <a:spcPct val="115000"/>
              </a:lnSpc>
              <a:spcBef>
                <a:spcPts val="0"/>
              </a:spcBef>
              <a:spcAft>
                <a:spcPts val="0"/>
              </a:spcAft>
              <a:buClr>
                <a:srgbClr val="000000"/>
              </a:buClr>
              <a:buSzPct val="100000"/>
              <a:buFont typeface="Times New Roman"/>
              <a:buChar char="○"/>
            </a:pPr>
            <a:r>
              <a:rPr lang="en" sz="1800" dirty="0">
                <a:solidFill>
                  <a:srgbClr val="000000"/>
                </a:solidFill>
                <a:latin typeface="Times New Roman"/>
                <a:ea typeface="Times New Roman"/>
                <a:cs typeface="Times New Roman"/>
                <a:sym typeface="Times New Roman"/>
              </a:rPr>
              <a:t>Gas-powered cars became cheaper when the Ford Model-T was conceived.</a:t>
            </a:r>
          </a:p>
          <a:p>
            <a:pPr marL="914400" marR="0" lvl="1" indent="-342900" algn="l" rtl="0">
              <a:lnSpc>
                <a:spcPct val="115000"/>
              </a:lnSpc>
              <a:spcBef>
                <a:spcPts val="0"/>
              </a:spcBef>
              <a:spcAft>
                <a:spcPts val="0"/>
              </a:spcAft>
              <a:buClr>
                <a:srgbClr val="000000"/>
              </a:buClr>
              <a:buSzPct val="100000"/>
              <a:buFont typeface="Times New Roman"/>
              <a:buChar char="○"/>
            </a:pPr>
            <a:r>
              <a:rPr lang="en" sz="1800" dirty="0">
                <a:solidFill>
                  <a:srgbClr val="000000"/>
                </a:solidFill>
                <a:latin typeface="Times New Roman"/>
                <a:ea typeface="Times New Roman"/>
                <a:cs typeface="Times New Roman"/>
                <a:sym typeface="Times New Roman"/>
              </a:rPr>
              <a:t> Technology for electric cars is limited</a:t>
            </a:r>
          </a:p>
          <a:p>
            <a:pPr marL="914400" marR="0" lvl="1" indent="-342900" algn="l" rtl="0">
              <a:lnSpc>
                <a:spcPct val="115000"/>
              </a:lnSpc>
              <a:spcBef>
                <a:spcPts val="0"/>
              </a:spcBef>
              <a:spcAft>
                <a:spcPts val="0"/>
              </a:spcAft>
              <a:buClr>
                <a:srgbClr val="000000"/>
              </a:buClr>
              <a:buSzPct val="100000"/>
              <a:buFont typeface="Times New Roman"/>
              <a:buChar char="○"/>
            </a:pPr>
            <a:r>
              <a:rPr lang="en" sz="1800" dirty="0">
                <a:solidFill>
                  <a:srgbClr val="000000"/>
                </a:solidFill>
                <a:latin typeface="Times New Roman"/>
                <a:ea typeface="Times New Roman"/>
                <a:cs typeface="Times New Roman"/>
                <a:sym typeface="Times New Roman"/>
              </a:rPr>
              <a:t>Power for battery-electric cars comes from power plants</a:t>
            </a:r>
          </a:p>
          <a:p>
            <a:pPr marL="914400" marR="0" lvl="1" indent="-342900" algn="l" rtl="0">
              <a:lnSpc>
                <a:spcPct val="115000"/>
              </a:lnSpc>
              <a:spcBef>
                <a:spcPts val="0"/>
              </a:spcBef>
              <a:spcAft>
                <a:spcPts val="0"/>
              </a:spcAft>
              <a:buClr>
                <a:srgbClr val="000000"/>
              </a:buClr>
              <a:buSzPct val="100000"/>
              <a:buFont typeface="Times New Roman"/>
              <a:buChar char="○"/>
            </a:pPr>
            <a:r>
              <a:rPr lang="en" sz="1800" dirty="0">
                <a:solidFill>
                  <a:srgbClr val="000000"/>
                </a:solidFill>
                <a:latin typeface="Times New Roman"/>
                <a:ea typeface="Times New Roman"/>
                <a:cs typeface="Times New Roman"/>
                <a:sym typeface="Times New Roman"/>
              </a:rPr>
              <a:t>Manufacturing cars create the same amount of emissions as driving</a:t>
            </a:r>
          </a:p>
          <a:p>
            <a:pPr marR="0" lvl="0" algn="l" rtl="0">
              <a:lnSpc>
                <a:spcPct val="115000"/>
              </a:lnSpc>
              <a:spcBef>
                <a:spcPts val="0"/>
              </a:spcBef>
              <a:spcAft>
                <a:spcPts val="0"/>
              </a:spcAft>
              <a:buNone/>
            </a:pPr>
            <a:endParaRPr dirty="0">
              <a:solidFill>
                <a:srgbClr val="000000"/>
              </a:solidFill>
              <a:latin typeface="Times New Roman"/>
              <a:ea typeface="Times New Roman"/>
              <a:cs typeface="Times New Roman"/>
              <a:sym typeface="Times New Roman"/>
            </a:endParaRPr>
          </a:p>
          <a:p>
            <a:pPr marR="0" lvl="0" algn="l" rtl="0">
              <a:lnSpc>
                <a:spcPct val="115000"/>
              </a:lnSpc>
              <a:spcBef>
                <a:spcPts val="0"/>
              </a:spcBef>
              <a:spcAft>
                <a:spcPts val="0"/>
              </a:spcAft>
              <a:buNone/>
            </a:pPr>
            <a:endParaRPr dirty="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2"/>
              </a:buClr>
              <a:buSzPct val="25000"/>
              <a:buFont typeface="Times New Roman"/>
              <a:buNone/>
            </a:pPr>
            <a:endParaRPr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dirty="0">
                <a:solidFill>
                  <a:schemeClr val="dk1"/>
                </a:solidFill>
                <a:latin typeface="Times New Roman"/>
                <a:ea typeface="Times New Roman"/>
                <a:cs typeface="Times New Roman"/>
                <a:sym typeface="Times New Roman"/>
              </a:rPr>
              <a:t>Our Solution - Car</a:t>
            </a:r>
          </a:p>
        </p:txBody>
      </p:sp>
      <p:sp>
        <p:nvSpPr>
          <p:cNvPr id="140" name="Shape 140"/>
          <p:cNvSpPr txBox="1">
            <a:spLocks noGrp="1"/>
          </p:cNvSpPr>
          <p:nvPr>
            <p:ph type="body" idx="1"/>
          </p:nvPr>
        </p:nvSpPr>
        <p:spPr>
          <a:xfrm>
            <a:off x="311700" y="991750"/>
            <a:ext cx="8244000" cy="34164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b="1" dirty="0">
                <a:solidFill>
                  <a:schemeClr val="dk1"/>
                </a:solidFill>
                <a:latin typeface="Times New Roman"/>
                <a:ea typeface="Times New Roman"/>
                <a:cs typeface="Times New Roman"/>
                <a:sym typeface="Times New Roman"/>
              </a:rPr>
              <a:t>Longer-lasting/more stable aluminum-air batteries</a:t>
            </a:r>
          </a:p>
          <a:p>
            <a:pPr marL="857250" marR="0" lvl="1" indent="-285750" algn="just" rtl="0">
              <a:lnSpc>
                <a:spcPct val="115000"/>
              </a:lnSpc>
              <a:spcBef>
                <a:spcPts val="0"/>
              </a:spcBef>
              <a:spcAft>
                <a:spcPts val="0"/>
              </a:spcAft>
              <a:buSzPct val="100000"/>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Replace more inefficient lithium-ion batteries </a:t>
            </a:r>
          </a:p>
          <a:p>
            <a:pPr marL="857250" marR="0" lvl="1" indent="-285750" algn="l" rtl="0">
              <a:lnSpc>
                <a:spcPct val="115000"/>
              </a:lnSpc>
              <a:spcBef>
                <a:spcPts val="0"/>
              </a:spcBef>
              <a:spcAft>
                <a:spcPts val="0"/>
              </a:spcAft>
              <a:buClr>
                <a:schemeClr val="dk1"/>
              </a:buClr>
              <a:buSzPct val="100000"/>
              <a:buFont typeface="Arial" panose="020B0604020202020204" pitchFamily="34" charset="0"/>
              <a:buChar char="•"/>
            </a:pPr>
            <a:r>
              <a:rPr lang="en" sz="1800" u="sng" dirty="0">
                <a:solidFill>
                  <a:schemeClr val="dk1"/>
                </a:solidFill>
                <a:latin typeface="Times New Roman"/>
                <a:ea typeface="Times New Roman"/>
                <a:cs typeface="Times New Roman"/>
                <a:sym typeface="Times New Roman"/>
              </a:rPr>
              <a:t>8 times</a:t>
            </a:r>
            <a:r>
              <a:rPr lang="en" sz="1800" dirty="0">
                <a:solidFill>
                  <a:schemeClr val="dk1"/>
                </a:solidFill>
                <a:latin typeface="Times New Roman"/>
                <a:ea typeface="Times New Roman"/>
                <a:cs typeface="Times New Roman"/>
                <a:sym typeface="Times New Roman"/>
              </a:rPr>
              <a:t> the range of current batteries</a:t>
            </a:r>
          </a:p>
          <a:p>
            <a:pPr marL="857250" marR="0" lvl="1" indent="-285750" algn="l" rtl="0">
              <a:lnSpc>
                <a:spcPct val="115000"/>
              </a:lnSpc>
              <a:spcBef>
                <a:spcPts val="0"/>
              </a:spcBef>
              <a:spcAft>
                <a:spcPts val="0"/>
              </a:spcAft>
              <a:buClr>
                <a:schemeClr val="dk1"/>
              </a:buClr>
              <a:buSzPct val="100000"/>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Lowers the overall weight of the vehicle</a:t>
            </a:r>
          </a:p>
          <a:p>
            <a:pPr marR="0" lvl="0" algn="l" rtl="0">
              <a:lnSpc>
                <a:spcPct val="115000"/>
              </a:lnSpc>
              <a:spcBef>
                <a:spcPts val="0"/>
              </a:spcBef>
              <a:spcAft>
                <a:spcPts val="0"/>
              </a:spcAft>
              <a:buNone/>
            </a:pPr>
            <a:r>
              <a:rPr lang="en" b="1" dirty="0">
                <a:solidFill>
                  <a:schemeClr val="dk1"/>
                </a:solidFill>
                <a:latin typeface="Times New Roman"/>
                <a:ea typeface="Times New Roman"/>
                <a:cs typeface="Times New Roman"/>
                <a:sym typeface="Times New Roman"/>
              </a:rPr>
              <a:t>Solar paneled modular roadways</a:t>
            </a:r>
          </a:p>
          <a:p>
            <a:pPr marL="857250" marR="0" lvl="1" indent="-285750" algn="l" rtl="0">
              <a:lnSpc>
                <a:spcPct val="115000"/>
              </a:lnSpc>
              <a:spcBef>
                <a:spcPts val="0"/>
              </a:spcBef>
              <a:spcAft>
                <a:spcPts val="0"/>
              </a:spcAft>
              <a:buClr>
                <a:schemeClr val="dk1"/>
              </a:buClr>
              <a:buSzPct val="100000"/>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Reduces emissions (up to 75%) by introducing clean energy into the grid instead of burning fossil fuels</a:t>
            </a:r>
          </a:p>
          <a:p>
            <a:pPr marL="857250" marR="0" lvl="1" indent="-285750" algn="l" rtl="0">
              <a:lnSpc>
                <a:spcPct val="115000"/>
              </a:lnSpc>
              <a:spcBef>
                <a:spcPts val="0"/>
              </a:spcBef>
              <a:spcAft>
                <a:spcPts val="0"/>
              </a:spcAft>
              <a:buClr>
                <a:schemeClr val="dk1"/>
              </a:buClr>
              <a:buSzPct val="100000"/>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Improves infrastructure</a:t>
            </a:r>
          </a:p>
          <a:p>
            <a:pPr marL="1314450" marR="0" lvl="2" indent="-285750" algn="l" rtl="0">
              <a:lnSpc>
                <a:spcPct val="115000"/>
              </a:lnSpc>
              <a:spcBef>
                <a:spcPts val="0"/>
              </a:spcBef>
              <a:spcAft>
                <a:spcPts val="0"/>
              </a:spcAft>
              <a:buClr>
                <a:schemeClr val="dk1"/>
              </a:buClr>
              <a:buSzPct val="100000"/>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Easier maintenance of roads</a:t>
            </a:r>
          </a:p>
          <a:p>
            <a:pPr marL="1314450" marR="0" lvl="2" indent="-285750" algn="l" rtl="0">
              <a:lnSpc>
                <a:spcPct val="115000"/>
              </a:lnSpc>
              <a:spcBef>
                <a:spcPts val="0"/>
              </a:spcBef>
              <a:spcAft>
                <a:spcPts val="0"/>
              </a:spcAft>
              <a:buClr>
                <a:schemeClr val="dk1"/>
              </a:buClr>
              <a:buSzPct val="100000"/>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“Smart” lane lines direct traffic around accidents, damaged roads, etc.</a:t>
            </a:r>
          </a:p>
          <a:p>
            <a:pPr lvl="0" rtl="0">
              <a:spcBef>
                <a:spcPts val="0"/>
              </a:spcBef>
              <a:spcAft>
                <a:spcPts val="0"/>
              </a:spcAft>
              <a:buNone/>
            </a:pPr>
            <a:r>
              <a:rPr lang="en" b="1" dirty="0">
                <a:solidFill>
                  <a:schemeClr val="dk1"/>
                </a:solidFill>
                <a:latin typeface="Times New Roman"/>
                <a:ea typeface="Times New Roman"/>
                <a:cs typeface="Times New Roman"/>
                <a:sym typeface="Times New Roman"/>
              </a:rPr>
              <a:t>Research into hydrogen cells</a:t>
            </a:r>
            <a:r>
              <a:rPr lang="en" dirty="0">
                <a:solidFill>
                  <a:schemeClr val="dk1"/>
                </a:solidFill>
                <a:latin typeface="Times New Roman"/>
                <a:ea typeface="Times New Roman"/>
                <a:cs typeface="Times New Roman"/>
                <a:sym typeface="Times New Roman"/>
              </a:rPr>
              <a:t> to increase fuel efficiency</a:t>
            </a:r>
          </a:p>
          <a:p>
            <a:pPr lvl="0" rtl="0">
              <a:spcBef>
                <a:spcPts val="0"/>
              </a:spcBef>
              <a:spcAft>
                <a:spcPts val="0"/>
              </a:spcAft>
              <a:buNone/>
            </a:pPr>
            <a:r>
              <a:rPr lang="en" b="1" dirty="0">
                <a:solidFill>
                  <a:schemeClr val="dk1"/>
                </a:solidFill>
                <a:latin typeface="Times New Roman"/>
                <a:ea typeface="Times New Roman"/>
                <a:cs typeface="Times New Roman"/>
                <a:sym typeface="Times New Roman"/>
              </a:rPr>
              <a:t>Human-less manufacturing </a:t>
            </a:r>
            <a:r>
              <a:rPr lang="en" dirty="0">
                <a:solidFill>
                  <a:schemeClr val="dk1"/>
                </a:solidFill>
                <a:latin typeface="Times New Roman"/>
                <a:ea typeface="Times New Roman"/>
                <a:cs typeface="Times New Roman"/>
                <a:sym typeface="Times New Roman"/>
              </a:rPr>
              <a:t>to increases efficiency (no human error/breaks)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lvl="0">
              <a:buSzPct val="25000"/>
            </a:pPr>
            <a:r>
              <a:rPr lang="en" sz="2800" b="0" i="0" u="none" strike="noStrike" cap="none" dirty="0">
                <a:solidFill>
                  <a:schemeClr val="dk1"/>
                </a:solidFill>
                <a:latin typeface="Times New Roman"/>
                <a:ea typeface="Times New Roman"/>
                <a:cs typeface="Times New Roman"/>
                <a:sym typeface="Times New Roman"/>
              </a:rPr>
              <a:t>Our Solution - Car</a:t>
            </a:r>
            <a:r>
              <a:rPr lang="en" dirty="0">
                <a:latin typeface="Times New Roman"/>
                <a:ea typeface="Times New Roman"/>
                <a:cs typeface="Times New Roman"/>
                <a:sym typeface="Times New Roman"/>
              </a:rPr>
              <a:t> (ctd.)</a:t>
            </a:r>
            <a:endParaRPr lang="en" sz="2800" b="0" i="0" u="none" strike="noStrike" cap="none" dirty="0">
              <a:solidFill>
                <a:schemeClr val="dk1"/>
              </a:solidFill>
              <a:latin typeface="Times New Roman"/>
              <a:ea typeface="Times New Roman"/>
              <a:cs typeface="Times New Roman"/>
              <a:sym typeface="Times New Roman"/>
            </a:endParaRPr>
          </a:p>
        </p:txBody>
      </p:sp>
      <p:sp>
        <p:nvSpPr>
          <p:cNvPr id="146" name="Shape 146"/>
          <p:cNvSpPr txBox="1">
            <a:spLocks noGrp="1"/>
          </p:cNvSpPr>
          <p:nvPr>
            <p:ph type="body" idx="1"/>
          </p:nvPr>
        </p:nvSpPr>
        <p:spPr>
          <a:xfrm>
            <a:off x="236220" y="1017725"/>
            <a:ext cx="5857500" cy="39369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sz="2000" b="1" dirty="0">
                <a:solidFill>
                  <a:schemeClr val="dk1"/>
                </a:solidFill>
                <a:latin typeface="Times New Roman"/>
                <a:ea typeface="Times New Roman"/>
                <a:cs typeface="Times New Roman"/>
                <a:sym typeface="Times New Roman"/>
              </a:rPr>
              <a:t>Induction charging and high efficiency lanes</a:t>
            </a:r>
            <a:r>
              <a:rPr lang="en" sz="2000" dirty="0">
                <a:solidFill>
                  <a:schemeClr val="dk1"/>
                </a:solidFill>
                <a:latin typeface="Times New Roman"/>
                <a:ea typeface="Times New Roman"/>
                <a:cs typeface="Times New Roman"/>
                <a:sym typeface="Times New Roman"/>
              </a:rPr>
              <a:t> </a:t>
            </a:r>
          </a:p>
          <a:p>
            <a:pPr marL="857250" marR="0" lvl="1" indent="-285750" algn="l" rtl="0">
              <a:lnSpc>
                <a:spcPct val="115000"/>
              </a:lnSpc>
              <a:spcBef>
                <a:spcPts val="0"/>
              </a:spcBef>
              <a:spcAft>
                <a:spcPts val="0"/>
              </a:spcAft>
              <a:buClr>
                <a:schemeClr val="dk1"/>
              </a:buClr>
              <a:buSzPct val="100000"/>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Autonomous electric cars communicate to improve efficiency</a:t>
            </a:r>
          </a:p>
          <a:p>
            <a:pPr marL="1371600" marR="0" lvl="2" indent="-342900" algn="l" rtl="0">
              <a:lnSpc>
                <a:spcPct val="115000"/>
              </a:lnSpc>
              <a:spcBef>
                <a:spcPts val="0"/>
              </a:spcBef>
              <a:spcAft>
                <a:spcPts val="0"/>
              </a:spcAft>
              <a:buClr>
                <a:schemeClr val="dk1"/>
              </a:buClr>
              <a:buSzPct val="100000"/>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Create a “train” of vehicles to reduce air resistance, traffic, and energy consumption</a:t>
            </a:r>
          </a:p>
          <a:p>
            <a:pPr marL="914400" marR="0" lvl="1" indent="-342900" algn="l" rtl="0">
              <a:lnSpc>
                <a:spcPct val="115000"/>
              </a:lnSpc>
              <a:spcBef>
                <a:spcPts val="0"/>
              </a:spcBef>
              <a:spcAft>
                <a:spcPts val="0"/>
              </a:spcAft>
              <a:buClr>
                <a:schemeClr val="dk1"/>
              </a:buClr>
              <a:buSzPct val="100000"/>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Reduces carbon emissions by charging electric vehicles as they drive, via induction</a:t>
            </a:r>
          </a:p>
          <a:p>
            <a:pPr marL="1371600" marR="0" lvl="2" indent="-342900" algn="l" rtl="0">
              <a:lnSpc>
                <a:spcPct val="115000"/>
              </a:lnSpc>
              <a:spcBef>
                <a:spcPts val="0"/>
              </a:spcBef>
              <a:spcAft>
                <a:spcPts val="0"/>
              </a:spcAft>
              <a:buClr>
                <a:schemeClr val="dk1"/>
              </a:buClr>
              <a:buSzPct val="100000"/>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Alternative to charging from the grid, which uses traditional organic fuels</a:t>
            </a:r>
          </a:p>
          <a:p>
            <a:pPr marL="1371600" marR="0" lvl="2" indent="-342900" algn="l" rtl="0">
              <a:lnSpc>
                <a:spcPct val="115000"/>
              </a:lnSpc>
              <a:spcBef>
                <a:spcPts val="0"/>
              </a:spcBef>
              <a:spcAft>
                <a:spcPts val="0"/>
              </a:spcAft>
              <a:buClr>
                <a:schemeClr val="dk1"/>
              </a:buClr>
              <a:buSzPct val="100000"/>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Increases driving range of electric cars</a:t>
            </a:r>
          </a:p>
          <a:p>
            <a:pPr marL="1371600" marR="0" lvl="2" indent="-342900" algn="l" rtl="0">
              <a:lnSpc>
                <a:spcPct val="115000"/>
              </a:lnSpc>
              <a:spcBef>
                <a:spcPts val="0"/>
              </a:spcBef>
              <a:spcAft>
                <a:spcPts val="0"/>
              </a:spcAft>
              <a:buClr>
                <a:schemeClr val="dk1"/>
              </a:buClr>
              <a:buSzPct val="100000"/>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Potential “fast” charging application similar to smartphone induction chargers</a:t>
            </a:r>
          </a:p>
        </p:txBody>
      </p:sp>
      <p:pic>
        <p:nvPicPr>
          <p:cNvPr id="147" name="Shape 147"/>
          <p:cNvPicPr preferRelativeResize="0"/>
          <p:nvPr/>
        </p:nvPicPr>
        <p:blipFill>
          <a:blip r:embed="rId3">
            <a:alphaModFix/>
          </a:blip>
          <a:stretch>
            <a:fillRect/>
          </a:stretch>
        </p:blipFill>
        <p:spPr>
          <a:xfrm>
            <a:off x="6093720" y="1965960"/>
            <a:ext cx="2981700" cy="27412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lvl="0">
              <a:buSzPct val="25000"/>
            </a:pPr>
            <a:r>
              <a:rPr lang="en" sz="2800" b="0" i="0" u="none" strike="noStrike" cap="none" dirty="0">
                <a:solidFill>
                  <a:schemeClr val="dk1"/>
                </a:solidFill>
                <a:latin typeface="Times New Roman"/>
                <a:ea typeface="Times New Roman"/>
                <a:cs typeface="Times New Roman"/>
                <a:sym typeface="Times New Roman"/>
              </a:rPr>
              <a:t>Our Solution - Car</a:t>
            </a:r>
            <a:r>
              <a:rPr lang="en" dirty="0">
                <a:latin typeface="Times New Roman"/>
                <a:ea typeface="Times New Roman"/>
                <a:cs typeface="Times New Roman"/>
                <a:sym typeface="Times New Roman"/>
              </a:rPr>
              <a:t> (ctd.)</a:t>
            </a:r>
            <a:endParaRPr lang="en" sz="2800" b="0" i="0" u="none" strike="noStrike" cap="none" dirty="0">
              <a:solidFill>
                <a:schemeClr val="dk1"/>
              </a:solidFill>
              <a:latin typeface="Times New Roman"/>
              <a:ea typeface="Times New Roman"/>
              <a:cs typeface="Times New Roman"/>
              <a:sym typeface="Times New Roman"/>
            </a:endParaRPr>
          </a:p>
        </p:txBody>
      </p:sp>
      <p:sp>
        <p:nvSpPr>
          <p:cNvPr id="153" name="Shape 153"/>
          <p:cNvSpPr txBox="1">
            <a:spLocks noGrp="1"/>
          </p:cNvSpPr>
          <p:nvPr>
            <p:ph type="body" idx="1"/>
          </p:nvPr>
        </p:nvSpPr>
        <p:spPr>
          <a:xfrm>
            <a:off x="311700" y="1017725"/>
            <a:ext cx="8465820" cy="37056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sz="2000" b="1" dirty="0">
                <a:solidFill>
                  <a:schemeClr val="dk1"/>
                </a:solidFill>
                <a:latin typeface="Times New Roman"/>
                <a:ea typeface="Times New Roman"/>
                <a:cs typeface="Times New Roman"/>
                <a:sym typeface="Times New Roman"/>
              </a:rPr>
              <a:t>Manufacturing</a:t>
            </a:r>
            <a:r>
              <a:rPr lang="en" sz="2000" dirty="0">
                <a:solidFill>
                  <a:schemeClr val="dk1"/>
                </a:solidFill>
                <a:latin typeface="Times New Roman"/>
                <a:ea typeface="Times New Roman"/>
                <a:cs typeface="Times New Roman"/>
                <a:sym typeface="Times New Roman"/>
              </a:rPr>
              <a:t> </a:t>
            </a:r>
          </a:p>
          <a:p>
            <a:pPr marL="400050" marR="0" lvl="0" indent="-285750" algn="l" rtl="0">
              <a:lnSpc>
                <a:spcPct val="115000"/>
              </a:lnSpc>
              <a:spcBef>
                <a:spcPts val="0"/>
              </a:spcBef>
              <a:spcAft>
                <a:spcPts val="0"/>
              </a:spcAft>
              <a:buClr>
                <a:schemeClr val="dk1"/>
              </a:buClr>
              <a:buSzPct val="100000"/>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Manufacturing a new car creates 6-35 tonnes of carbon</a:t>
            </a:r>
          </a:p>
          <a:p>
            <a:pPr marL="400050" marR="0" lvl="0" indent="-285750" algn="l" rtl="0">
              <a:lnSpc>
                <a:spcPct val="115000"/>
              </a:lnSpc>
              <a:spcBef>
                <a:spcPts val="0"/>
              </a:spcBef>
              <a:spcAft>
                <a:spcPts val="0"/>
              </a:spcAft>
              <a:buClr>
                <a:schemeClr val="dk1"/>
              </a:buClr>
              <a:buSzPct val="100000"/>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Almost 33% of carbon comes from extracting metals and more specifically steel</a:t>
            </a:r>
          </a:p>
          <a:p>
            <a:pPr marL="857250" lvl="1" indent="-285750">
              <a:spcAft>
                <a:spcPts val="0"/>
              </a:spcAft>
              <a:buClr>
                <a:schemeClr val="dk1"/>
              </a:buClr>
              <a:buSzPct val="100000"/>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90% of these emissions are produced in the smelting process</a:t>
            </a:r>
          </a:p>
          <a:p>
            <a:pPr marL="400050" marR="0" lvl="0" indent="-285750" algn="l" rtl="0">
              <a:lnSpc>
                <a:spcPct val="115000"/>
              </a:lnSpc>
              <a:spcBef>
                <a:spcPts val="0"/>
              </a:spcBef>
              <a:spcAft>
                <a:spcPts val="0"/>
              </a:spcAft>
              <a:buClr>
                <a:schemeClr val="dk1"/>
              </a:buClr>
              <a:buSzPct val="100000"/>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Use lighter &amp; stronger materials </a:t>
            </a:r>
            <a:r>
              <a:rPr lang="en" dirty="0">
                <a:solidFill>
                  <a:schemeClr val="dk1"/>
                </a:solidFill>
                <a:latin typeface="Times New Roman"/>
                <a:ea typeface="Times New Roman"/>
                <a:cs typeface="Times New Roman"/>
                <a:sym typeface="Times New Roman"/>
              </a:rPr>
              <a:t>s</a:t>
            </a:r>
            <a:r>
              <a:rPr lang="en" sz="1800" dirty="0">
                <a:solidFill>
                  <a:schemeClr val="dk1"/>
                </a:solidFill>
                <a:latin typeface="Times New Roman"/>
                <a:ea typeface="Times New Roman"/>
                <a:cs typeface="Times New Roman"/>
                <a:sym typeface="Times New Roman"/>
              </a:rPr>
              <a:t>uch as carbon fiber to reduce weight of car</a:t>
            </a:r>
          </a:p>
        </p:txBody>
      </p:sp>
      <p:sp>
        <p:nvSpPr>
          <p:cNvPr id="2" name="TextBox 1"/>
          <p:cNvSpPr txBox="1"/>
          <p:nvPr/>
        </p:nvSpPr>
        <p:spPr>
          <a:xfrm>
            <a:off x="2720340" y="4835723"/>
            <a:ext cx="3337560" cy="307777"/>
          </a:xfrm>
          <a:prstGeom prst="rect">
            <a:avLst/>
          </a:prstGeom>
          <a:noFill/>
        </p:spPr>
        <p:txBody>
          <a:bodyPr wrap="square" rtlCol="0">
            <a:spAutoFit/>
          </a:bodyPr>
          <a:lstStyle/>
          <a:p>
            <a:r>
              <a:rPr lang="en-US" i="1" dirty="0">
                <a:latin typeface="+mj-lt"/>
              </a:rPr>
              <a:t>Steel Manufacturing Value Stream Map</a:t>
            </a:r>
          </a:p>
        </p:txBody>
      </p:sp>
      <p:pic>
        <p:nvPicPr>
          <p:cNvPr id="3" name="Picture 2"/>
          <p:cNvPicPr>
            <a:picLocks noChangeAspect="1"/>
          </p:cNvPicPr>
          <p:nvPr/>
        </p:nvPicPr>
        <p:blipFill>
          <a:blip r:embed="rId3"/>
          <a:stretch>
            <a:fillRect/>
          </a:stretch>
        </p:blipFill>
        <p:spPr>
          <a:xfrm>
            <a:off x="0" y="2870525"/>
            <a:ext cx="9144000" cy="169628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Times New Roman"/>
                <a:ea typeface="Times New Roman"/>
                <a:cs typeface="Times New Roman"/>
                <a:sym typeface="Times New Roman"/>
              </a:rPr>
              <a:t>Engineering Aspect of Design - Car</a:t>
            </a:r>
          </a:p>
        </p:txBody>
      </p:sp>
      <p:sp>
        <p:nvSpPr>
          <p:cNvPr id="160" name="Shape 160"/>
          <p:cNvSpPr txBox="1">
            <a:spLocks noGrp="1"/>
          </p:cNvSpPr>
          <p:nvPr>
            <p:ph type="body" idx="1"/>
          </p:nvPr>
        </p:nvSpPr>
        <p:spPr>
          <a:xfrm>
            <a:off x="311700" y="1017725"/>
            <a:ext cx="5382600" cy="3990900"/>
          </a:xfrm>
          <a:prstGeom prst="rect">
            <a:avLst/>
          </a:prstGeom>
          <a:noFill/>
          <a:ln>
            <a:noFill/>
          </a:ln>
        </p:spPr>
        <p:txBody>
          <a:bodyPr lIns="91425" tIns="91425" rIns="91425" bIns="91425" anchor="t" anchorCtr="0">
            <a:noAutofit/>
          </a:bodyPr>
          <a:lstStyle/>
          <a:p>
            <a:pPr marL="400050" marR="0" lvl="0" indent="-285750" algn="l" rtl="0">
              <a:lnSpc>
                <a:spcPct val="115000"/>
              </a:lnSpc>
              <a:spcBef>
                <a:spcPts val="0"/>
              </a:spcBef>
              <a:spcAft>
                <a:spcPts val="0"/>
              </a:spcAft>
              <a:buClr>
                <a:srgbClr val="000000"/>
              </a:buClr>
              <a:buSzPct val="100000"/>
              <a:buFont typeface="Arial" panose="020B0604020202020204" pitchFamily="34" charset="0"/>
              <a:buChar char="•"/>
            </a:pPr>
            <a:r>
              <a:rPr lang="en" dirty="0">
                <a:solidFill>
                  <a:srgbClr val="000000"/>
                </a:solidFill>
                <a:latin typeface="Times New Roman"/>
                <a:ea typeface="Times New Roman"/>
                <a:cs typeface="Times New Roman"/>
                <a:sym typeface="Times New Roman"/>
              </a:rPr>
              <a:t>Many futuristic car models (ie - Toyota Nori)</a:t>
            </a:r>
          </a:p>
          <a:p>
            <a:pPr marL="400050" marR="0" lvl="0" indent="-285750" algn="l" rtl="0">
              <a:lnSpc>
                <a:spcPct val="115000"/>
              </a:lnSpc>
              <a:spcBef>
                <a:spcPts val="0"/>
              </a:spcBef>
              <a:spcAft>
                <a:spcPts val="0"/>
              </a:spcAft>
              <a:buClr>
                <a:srgbClr val="000000"/>
              </a:buClr>
              <a:buSzPct val="100000"/>
              <a:buFont typeface="Arial" panose="020B0604020202020204" pitchFamily="34" charset="0"/>
              <a:buChar char="•"/>
            </a:pPr>
            <a:r>
              <a:rPr lang="en" dirty="0">
                <a:solidFill>
                  <a:srgbClr val="000000"/>
                </a:solidFill>
                <a:latin typeface="Times New Roman"/>
                <a:ea typeface="Times New Roman"/>
                <a:cs typeface="Times New Roman"/>
                <a:sym typeface="Times New Roman"/>
              </a:rPr>
              <a:t>Battery technology and materials science</a:t>
            </a:r>
          </a:p>
          <a:p>
            <a:pPr marL="914400" lvl="1" indent="-342900" rtl="0">
              <a:spcBef>
                <a:spcPts val="0"/>
              </a:spcBef>
              <a:spcAft>
                <a:spcPts val="0"/>
              </a:spcAft>
              <a:buClr>
                <a:schemeClr val="dk1"/>
              </a:buClr>
              <a:buSzPct val="100000"/>
              <a:buFont typeface="Times New Roman"/>
              <a:buChar char="○"/>
            </a:pPr>
            <a:r>
              <a:rPr lang="en" sz="1800" dirty="0">
                <a:solidFill>
                  <a:schemeClr val="dk1"/>
                </a:solidFill>
                <a:latin typeface="Times New Roman"/>
                <a:ea typeface="Times New Roman"/>
                <a:cs typeface="Times New Roman"/>
                <a:sym typeface="Times New Roman"/>
              </a:rPr>
              <a:t>Lighter, stronger materials (carbon fiber)</a:t>
            </a:r>
          </a:p>
          <a:p>
            <a:pPr marL="914400" marR="0" lvl="1" indent="-342900" algn="l" rtl="0">
              <a:lnSpc>
                <a:spcPct val="115000"/>
              </a:lnSpc>
              <a:spcBef>
                <a:spcPts val="0"/>
              </a:spcBef>
              <a:spcAft>
                <a:spcPts val="0"/>
              </a:spcAft>
              <a:buClr>
                <a:srgbClr val="000000"/>
              </a:buClr>
              <a:buSzPct val="100000"/>
              <a:buFont typeface="Times New Roman"/>
              <a:buChar char="○"/>
            </a:pPr>
            <a:r>
              <a:rPr lang="en" sz="1800" dirty="0">
                <a:solidFill>
                  <a:srgbClr val="000000"/>
                </a:solidFill>
                <a:latin typeface="Times New Roman"/>
                <a:ea typeface="Times New Roman"/>
                <a:cs typeface="Times New Roman"/>
                <a:sym typeface="Times New Roman"/>
              </a:rPr>
              <a:t>Longer-lasting batteries (aluminum-air cell)</a:t>
            </a:r>
          </a:p>
          <a:p>
            <a:pPr marL="400050" marR="0" lvl="0" indent="-285750" algn="l" rtl="0">
              <a:lnSpc>
                <a:spcPct val="115000"/>
              </a:lnSpc>
              <a:spcBef>
                <a:spcPts val="0"/>
              </a:spcBef>
              <a:spcAft>
                <a:spcPts val="0"/>
              </a:spcAft>
              <a:buClr>
                <a:srgbClr val="000000"/>
              </a:buClr>
              <a:buSzPct val="100000"/>
              <a:buFont typeface="Arial" panose="020B0604020202020204" pitchFamily="34" charset="0"/>
              <a:buChar char="•"/>
            </a:pPr>
            <a:r>
              <a:rPr lang="en" dirty="0">
                <a:solidFill>
                  <a:srgbClr val="000000"/>
                </a:solidFill>
                <a:latin typeface="Times New Roman"/>
                <a:ea typeface="Times New Roman"/>
                <a:cs typeface="Times New Roman"/>
                <a:sym typeface="Times New Roman"/>
              </a:rPr>
              <a:t>Powering the car without producing emissions</a:t>
            </a:r>
          </a:p>
          <a:p>
            <a:pPr marL="914400" marR="0" lvl="1" indent="-342900" algn="l" rtl="0">
              <a:lnSpc>
                <a:spcPct val="115000"/>
              </a:lnSpc>
              <a:spcBef>
                <a:spcPts val="0"/>
              </a:spcBef>
              <a:spcAft>
                <a:spcPts val="0"/>
              </a:spcAft>
              <a:buClr>
                <a:srgbClr val="000000"/>
              </a:buClr>
              <a:buSzPct val="100000"/>
              <a:buFont typeface="Times New Roman"/>
              <a:buChar char="○"/>
            </a:pPr>
            <a:r>
              <a:rPr lang="en" sz="1800" dirty="0">
                <a:solidFill>
                  <a:srgbClr val="000000"/>
                </a:solidFill>
                <a:latin typeface="Times New Roman"/>
                <a:ea typeface="Times New Roman"/>
                <a:cs typeface="Times New Roman"/>
                <a:sym typeface="Times New Roman"/>
              </a:rPr>
              <a:t>Integrate solar panels into the carbody</a:t>
            </a:r>
          </a:p>
          <a:p>
            <a:pPr marL="914400" lvl="1" indent="-342900" rtl="0">
              <a:spcBef>
                <a:spcPts val="0"/>
              </a:spcBef>
              <a:spcAft>
                <a:spcPts val="0"/>
              </a:spcAft>
              <a:buClr>
                <a:schemeClr val="dk1"/>
              </a:buClr>
              <a:buSzPct val="100000"/>
              <a:buFont typeface="Times New Roman"/>
              <a:buChar char="○"/>
            </a:pPr>
            <a:r>
              <a:rPr lang="en" sz="1800" dirty="0">
                <a:solidFill>
                  <a:schemeClr val="dk1"/>
                </a:solidFill>
                <a:latin typeface="Times New Roman"/>
                <a:ea typeface="Times New Roman"/>
                <a:cs typeface="Times New Roman"/>
                <a:sym typeface="Times New Roman"/>
              </a:rPr>
              <a:t>Utilize an air nozzle to focus airflow through wind turbines</a:t>
            </a:r>
          </a:p>
          <a:p>
            <a:pPr marL="400050" lvl="0" indent="-285750" rtl="0">
              <a:spcBef>
                <a:spcPts val="0"/>
              </a:spcBef>
              <a:spcAft>
                <a:spcPts val="0"/>
              </a:spcAft>
              <a:buClr>
                <a:schemeClr val="dk1"/>
              </a:buClr>
              <a:buSzPct val="100000"/>
              <a:buFont typeface="Arial" panose="020B0604020202020204" pitchFamily="34" charset="0"/>
              <a:buChar char="•"/>
            </a:pPr>
            <a:r>
              <a:rPr lang="en" dirty="0">
                <a:solidFill>
                  <a:srgbClr val="000000"/>
                </a:solidFill>
                <a:latin typeface="Times New Roman"/>
                <a:ea typeface="Times New Roman"/>
                <a:cs typeface="Times New Roman"/>
                <a:sym typeface="Times New Roman"/>
              </a:rPr>
              <a:t>Aerodynamics </a:t>
            </a:r>
          </a:p>
          <a:p>
            <a:pPr marL="914400" lvl="1" indent="-342900" rtl="0">
              <a:spcBef>
                <a:spcPts val="0"/>
              </a:spcBef>
              <a:spcAft>
                <a:spcPts val="0"/>
              </a:spcAft>
              <a:buClr>
                <a:schemeClr val="dk1"/>
              </a:buClr>
              <a:buSzPct val="100000"/>
              <a:buFont typeface="Times New Roman"/>
              <a:buChar char="○"/>
            </a:pPr>
            <a:r>
              <a:rPr lang="en" sz="1800" dirty="0">
                <a:solidFill>
                  <a:srgbClr val="000000"/>
                </a:solidFill>
                <a:latin typeface="Times New Roman"/>
                <a:ea typeface="Times New Roman"/>
                <a:cs typeface="Times New Roman"/>
                <a:sym typeface="Times New Roman"/>
              </a:rPr>
              <a:t>Streamlining - use wind simulation programs)</a:t>
            </a:r>
          </a:p>
        </p:txBody>
      </p:sp>
      <p:pic>
        <p:nvPicPr>
          <p:cNvPr id="161" name="Shape 161"/>
          <p:cNvPicPr preferRelativeResize="0"/>
          <p:nvPr/>
        </p:nvPicPr>
        <p:blipFill>
          <a:blip r:embed="rId3">
            <a:alphaModFix/>
          </a:blip>
          <a:stretch>
            <a:fillRect/>
          </a:stretch>
        </p:blipFill>
        <p:spPr>
          <a:xfrm>
            <a:off x="5694200" y="1950975"/>
            <a:ext cx="3449800" cy="15932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Times New Roman"/>
                <a:ea typeface="Times New Roman"/>
                <a:cs typeface="Times New Roman"/>
                <a:sym typeface="Times New Roman"/>
              </a:rPr>
              <a:t>Potential Problems - Car</a:t>
            </a:r>
          </a:p>
        </p:txBody>
      </p:sp>
      <p:sp>
        <p:nvSpPr>
          <p:cNvPr id="167" name="Shape 167"/>
          <p:cNvSpPr txBox="1">
            <a:spLocks noGrp="1"/>
          </p:cNvSpPr>
          <p:nvPr>
            <p:ph type="body" idx="1"/>
          </p:nvPr>
        </p:nvSpPr>
        <p:spPr>
          <a:xfrm>
            <a:off x="311700" y="1017725"/>
            <a:ext cx="7520700" cy="34164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chemeClr val="dk1"/>
              </a:buClr>
              <a:buSzPct val="100000"/>
              <a:buFont typeface="Arial" panose="020B0604020202020204" pitchFamily="34" charset="0"/>
              <a:buChar char="•"/>
            </a:pPr>
            <a:r>
              <a:rPr lang="en" sz="2000" b="1" dirty="0">
                <a:solidFill>
                  <a:schemeClr val="dk1"/>
                </a:solidFill>
                <a:latin typeface="Times New Roman"/>
                <a:ea typeface="Times New Roman"/>
                <a:cs typeface="Times New Roman"/>
                <a:sym typeface="Times New Roman"/>
              </a:rPr>
              <a:t>Costs</a:t>
            </a:r>
            <a:endParaRPr lang="en" b="1" dirty="0">
              <a:solidFill>
                <a:schemeClr val="dk1"/>
              </a:solidFill>
              <a:latin typeface="Times New Roman"/>
              <a:ea typeface="Times New Roman"/>
              <a:cs typeface="Times New Roman"/>
              <a:sym typeface="Times New Roman"/>
            </a:endParaRPr>
          </a:p>
          <a:p>
            <a:pPr marL="857250" marR="0" lvl="1" indent="-285750" algn="l" rtl="0">
              <a:lnSpc>
                <a:spcPct val="115000"/>
              </a:lnSpc>
              <a:spcBef>
                <a:spcPts val="0"/>
              </a:spcBef>
              <a:spcAft>
                <a:spcPts val="0"/>
              </a:spcAft>
              <a:buClr>
                <a:schemeClr val="dk1"/>
              </a:buClr>
              <a:buSzPct val="100000"/>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People prefer fossil fuel-powered vehicles due to their cheapness</a:t>
            </a:r>
          </a:p>
          <a:p>
            <a:pPr marL="857250" marR="0" lvl="1" indent="-285750" algn="l" rtl="0">
              <a:lnSpc>
                <a:spcPct val="115000"/>
              </a:lnSpc>
              <a:spcBef>
                <a:spcPts val="0"/>
              </a:spcBef>
              <a:spcAft>
                <a:spcPts val="0"/>
              </a:spcAft>
              <a:buClr>
                <a:schemeClr val="dk1"/>
              </a:buClr>
              <a:buSzPct val="100000"/>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Potential political measures to make efficient technology cheaper (subsidies, etc.)</a:t>
            </a:r>
          </a:p>
          <a:p>
            <a:pPr marL="457200" marR="0" lvl="0" indent="-342900" algn="l" rtl="0">
              <a:lnSpc>
                <a:spcPct val="115000"/>
              </a:lnSpc>
              <a:spcBef>
                <a:spcPts val="0"/>
              </a:spcBef>
              <a:spcAft>
                <a:spcPts val="0"/>
              </a:spcAft>
              <a:buClr>
                <a:schemeClr val="dk1"/>
              </a:buClr>
              <a:buSzPct val="100000"/>
              <a:buFont typeface="Arial" panose="020B0604020202020204" pitchFamily="34" charset="0"/>
              <a:buChar char="•"/>
            </a:pPr>
            <a:r>
              <a:rPr lang="en" sz="2000" b="1" dirty="0">
                <a:solidFill>
                  <a:schemeClr val="dk1"/>
                </a:solidFill>
                <a:latin typeface="Times New Roman"/>
                <a:ea typeface="Times New Roman"/>
                <a:cs typeface="Times New Roman"/>
                <a:sym typeface="Times New Roman"/>
              </a:rPr>
              <a:t>Technological curve with newer ideas </a:t>
            </a:r>
          </a:p>
          <a:p>
            <a:pPr marL="914400" marR="0" lvl="1" indent="-342900" algn="l" rtl="0">
              <a:lnSpc>
                <a:spcPct val="115000"/>
              </a:lnSpc>
              <a:spcBef>
                <a:spcPts val="0"/>
              </a:spcBef>
              <a:spcAft>
                <a:spcPts val="0"/>
              </a:spcAft>
              <a:buClr>
                <a:schemeClr val="dk1"/>
              </a:buClr>
              <a:buSzPct val="100000"/>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Many ideas are in the prototype stage</a:t>
            </a:r>
          </a:p>
          <a:p>
            <a:pPr marL="457200" marR="0" lvl="0" indent="-342900" algn="l" rtl="0">
              <a:lnSpc>
                <a:spcPct val="115000"/>
              </a:lnSpc>
              <a:spcBef>
                <a:spcPts val="0"/>
              </a:spcBef>
              <a:spcAft>
                <a:spcPts val="0"/>
              </a:spcAft>
              <a:buClr>
                <a:schemeClr val="dk1"/>
              </a:buClr>
              <a:buSzPct val="100000"/>
              <a:buFont typeface="Arial" panose="020B0604020202020204" pitchFamily="34" charset="0"/>
              <a:buChar char="•"/>
            </a:pPr>
            <a:r>
              <a:rPr lang="en" sz="2000" b="1" dirty="0">
                <a:solidFill>
                  <a:schemeClr val="dk1"/>
                </a:solidFill>
                <a:latin typeface="Times New Roman"/>
                <a:ea typeface="Times New Roman"/>
                <a:cs typeface="Times New Roman"/>
                <a:sym typeface="Times New Roman"/>
              </a:rPr>
              <a:t>Unemployment</a:t>
            </a:r>
          </a:p>
          <a:p>
            <a:pPr marL="857250" marR="0" lvl="1" indent="-285750" algn="l" rtl="0">
              <a:lnSpc>
                <a:spcPct val="115000"/>
              </a:lnSpc>
              <a:spcBef>
                <a:spcPts val="0"/>
              </a:spcBef>
              <a:spcAft>
                <a:spcPts val="0"/>
              </a:spcAft>
              <a:buClr>
                <a:schemeClr val="dk1"/>
              </a:buClr>
              <a:buSzPct val="100000"/>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If machines replace human labor, fewer people will be able to earn income without increasing their knowledge and education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 sz="2800" b="0" i="0" u="none" strike="noStrike" cap="none" dirty="0">
                <a:solidFill>
                  <a:schemeClr val="dk1"/>
                </a:solidFill>
                <a:latin typeface="Times New Roman"/>
                <a:ea typeface="Times New Roman"/>
                <a:cs typeface="Times New Roman"/>
                <a:sym typeface="Times New Roman"/>
              </a:rPr>
              <a:t>Background - Mass Trans</a:t>
            </a:r>
            <a:r>
              <a:rPr lang="en" dirty="0">
                <a:latin typeface="Times New Roman"/>
                <a:ea typeface="Times New Roman"/>
                <a:cs typeface="Times New Roman"/>
                <a:sym typeface="Times New Roman"/>
              </a:rPr>
              <a:t>it</a:t>
            </a:r>
          </a:p>
        </p:txBody>
      </p:sp>
      <p:pic>
        <p:nvPicPr>
          <p:cNvPr id="173" name="Shape 173" descr="transport data"/>
          <p:cNvPicPr preferRelativeResize="0"/>
          <p:nvPr/>
        </p:nvPicPr>
        <p:blipFill>
          <a:blip r:embed="rId3">
            <a:alphaModFix/>
          </a:blip>
          <a:stretch>
            <a:fillRect/>
          </a:stretch>
        </p:blipFill>
        <p:spPr>
          <a:xfrm>
            <a:off x="68580" y="1258650"/>
            <a:ext cx="4518659" cy="3718686"/>
          </a:xfrm>
          <a:prstGeom prst="rect">
            <a:avLst/>
          </a:prstGeom>
          <a:noFill/>
          <a:ln>
            <a:noFill/>
          </a:ln>
        </p:spPr>
      </p:pic>
      <p:sp>
        <p:nvSpPr>
          <p:cNvPr id="174" name="Shape 174"/>
          <p:cNvSpPr txBox="1"/>
          <p:nvPr/>
        </p:nvSpPr>
        <p:spPr>
          <a:xfrm>
            <a:off x="4313360" y="1258650"/>
            <a:ext cx="3977200" cy="3195000"/>
          </a:xfrm>
          <a:prstGeom prst="rect">
            <a:avLst/>
          </a:prstGeom>
          <a:noFill/>
          <a:ln>
            <a:noFill/>
          </a:ln>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sz="1800" dirty="0">
                <a:latin typeface="Times New Roman"/>
                <a:ea typeface="Times New Roman"/>
                <a:cs typeface="Times New Roman"/>
                <a:sym typeface="Times New Roman"/>
              </a:rPr>
              <a:t>Workforce strength: 143 million </a:t>
            </a:r>
          </a:p>
          <a:p>
            <a:pPr marL="971550" indent="-285750">
              <a:buFont typeface="Courier New" panose="02070309020205020404" pitchFamily="49" charset="0"/>
              <a:buChar char="o"/>
            </a:pPr>
            <a:r>
              <a:rPr lang="en" sz="1800" dirty="0">
                <a:latin typeface="Times New Roman"/>
                <a:ea typeface="Times New Roman"/>
                <a:cs typeface="Times New Roman"/>
                <a:sym typeface="Times New Roman"/>
              </a:rPr>
              <a:t>109 million travel alone</a:t>
            </a:r>
          </a:p>
          <a:p>
            <a:pPr marL="514350" lvl="0" indent="-285750" rtl="0">
              <a:spcBef>
                <a:spcPts val="0"/>
              </a:spcBef>
              <a:buFont typeface="Arial" panose="020B0604020202020204" pitchFamily="34" charset="0"/>
              <a:buChar char="•"/>
            </a:pPr>
            <a:r>
              <a:rPr lang="en" sz="1800" dirty="0">
                <a:latin typeface="Times New Roman"/>
                <a:ea typeface="Times New Roman"/>
                <a:cs typeface="Times New Roman"/>
                <a:sym typeface="Times New Roman"/>
              </a:rPr>
              <a:t>Transportation accounts for 27% of CO2 emissions</a:t>
            </a:r>
          </a:p>
          <a:p>
            <a:pPr marL="514350" lvl="0" indent="-285750" rtl="0">
              <a:spcBef>
                <a:spcPts val="0"/>
              </a:spcBef>
              <a:buFont typeface="Arial" panose="020B0604020202020204" pitchFamily="34" charset="0"/>
              <a:buChar char="•"/>
            </a:pPr>
            <a:r>
              <a:rPr lang="en" sz="1800" dirty="0">
                <a:latin typeface="Times New Roman"/>
                <a:ea typeface="Times New Roman"/>
                <a:cs typeface="Times New Roman"/>
                <a:sym typeface="Times New Roman"/>
              </a:rPr>
              <a:t>The use of public transportation is largely regional; 57% of N.Y.C. and less than 2% of Oklahoma City employees </a:t>
            </a:r>
            <a:r>
              <a:rPr lang="en" sz="1800" dirty="0">
                <a:solidFill>
                  <a:schemeClr val="dk1"/>
                </a:solidFill>
                <a:latin typeface="Times New Roman"/>
                <a:ea typeface="Times New Roman"/>
                <a:cs typeface="Times New Roman"/>
                <a:sym typeface="Times New Roman"/>
              </a:rPr>
              <a:t>take public transportation to work</a:t>
            </a:r>
          </a:p>
          <a:p>
            <a:pPr marL="514350" lvl="0" indent="-285750" rtl="0">
              <a:spcBef>
                <a:spcPts val="0"/>
              </a:spcBef>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 $330 billion annual expenditure on fuel</a:t>
            </a:r>
          </a:p>
          <a:p>
            <a:pPr marL="514350" lvl="0" indent="-285750" rtl="0">
              <a:spcBef>
                <a:spcPts val="0"/>
              </a:spcBef>
              <a:buClr>
                <a:schemeClr val="dk1"/>
              </a:buClr>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The average American spends 40 hours a year stuck in traffic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Problem</a:t>
            </a:r>
          </a:p>
        </p:txBody>
      </p:sp>
      <p:sp>
        <p:nvSpPr>
          <p:cNvPr id="128" name="Shape 128"/>
          <p:cNvSpPr txBox="1">
            <a:spLocks noGrp="1"/>
          </p:cNvSpPr>
          <p:nvPr>
            <p:ph type="body" idx="1"/>
          </p:nvPr>
        </p:nvSpPr>
        <p:spPr>
          <a:xfrm>
            <a:off x="819600" y="1776840"/>
            <a:ext cx="7504800" cy="2457600"/>
          </a:xfrm>
          <a:prstGeom prst="rect">
            <a:avLst/>
          </a:prstGeom>
        </p:spPr>
        <p:txBody>
          <a:bodyPr lIns="91425" tIns="91425" rIns="91425" bIns="91425" anchor="t" anchorCtr="0">
            <a:noAutofit/>
          </a:bodyPr>
          <a:lstStyle/>
          <a:p>
            <a:pPr marL="228600" lvl="0" algn="just">
              <a:spcBef>
                <a:spcPts val="1600"/>
              </a:spcBef>
              <a:spcAft>
                <a:spcPts val="0"/>
              </a:spcAft>
              <a:buClr>
                <a:srgbClr val="000000"/>
              </a:buClr>
              <a:buSzPct val="100000"/>
            </a:pPr>
            <a:r>
              <a:rPr lang="en" sz="2400" i="1" dirty="0">
                <a:solidFill>
                  <a:srgbClr val="000000"/>
                </a:solidFill>
                <a:latin typeface="Times New Roman"/>
                <a:ea typeface="Times New Roman"/>
                <a:cs typeface="Times New Roman"/>
                <a:sym typeface="Times New Roman"/>
              </a:rPr>
              <a:t>A workforce of 143 million commutes to work each day, with a majority commuting alone. Carpooling is an underutilized solution that could be improved through policy, education, and app implementation.</a:t>
            </a:r>
          </a:p>
        </p:txBody>
      </p:sp>
    </p:spTree>
    <p:extLst>
      <p:ext uri="{BB962C8B-B14F-4D97-AF65-F5344CB8AC3E}">
        <p14:creationId xmlns:p14="http://schemas.microsoft.com/office/powerpoint/2010/main" val="209577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 sz="2800" b="0" i="0" u="none" strike="noStrike" cap="none" dirty="0">
                <a:solidFill>
                  <a:schemeClr val="dk1"/>
                </a:solidFill>
                <a:latin typeface="Times New Roman"/>
                <a:ea typeface="Times New Roman"/>
                <a:cs typeface="Times New Roman"/>
                <a:sym typeface="Times New Roman"/>
              </a:rPr>
              <a:t>Problem</a:t>
            </a:r>
            <a:r>
              <a:rPr lang="en" dirty="0">
                <a:latin typeface="Times New Roman"/>
                <a:ea typeface="Times New Roman"/>
                <a:cs typeface="Times New Roman"/>
                <a:sym typeface="Times New Roman"/>
              </a:rPr>
              <a:t>s</a:t>
            </a:r>
            <a:r>
              <a:rPr lang="en" sz="2800" b="0" i="0" u="none" strike="noStrike" cap="none" dirty="0">
                <a:solidFill>
                  <a:schemeClr val="dk1"/>
                </a:solidFill>
                <a:latin typeface="Times New Roman"/>
                <a:ea typeface="Times New Roman"/>
                <a:cs typeface="Times New Roman"/>
                <a:sym typeface="Times New Roman"/>
              </a:rPr>
              <a:t> Being Addressed</a:t>
            </a:r>
          </a:p>
        </p:txBody>
      </p:sp>
      <p:sp>
        <p:nvSpPr>
          <p:cNvPr id="65" name="Shape 65"/>
          <p:cNvSpPr txBox="1">
            <a:spLocks noGrp="1"/>
          </p:cNvSpPr>
          <p:nvPr>
            <p:ph type="body" idx="1"/>
          </p:nvPr>
        </p:nvSpPr>
        <p:spPr>
          <a:xfrm>
            <a:off x="311700" y="1152475"/>
            <a:ext cx="7480499" cy="34164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rgbClr val="000000"/>
              </a:buClr>
              <a:buSzPct val="100000"/>
              <a:buFont typeface="Times New Roman"/>
              <a:buAutoNum type="arabicPeriod"/>
            </a:pPr>
            <a:r>
              <a:rPr lang="en" dirty="0">
                <a:solidFill>
                  <a:srgbClr val="000000"/>
                </a:solidFill>
                <a:latin typeface="Times New Roman"/>
                <a:ea typeface="Times New Roman"/>
                <a:cs typeface="Times New Roman"/>
                <a:sym typeface="Times New Roman"/>
              </a:rPr>
              <a:t>Although the use of more electric cars has the potential to be ecologically friendly, the increased demand on the power supply has the potential to increase fossil fuel usage in the electricity generation process.</a:t>
            </a:r>
          </a:p>
          <a:p>
            <a:pPr marL="457200" marR="0" lvl="0" indent="-228600" algn="l" rtl="0">
              <a:lnSpc>
                <a:spcPct val="115000"/>
              </a:lnSpc>
              <a:spcBef>
                <a:spcPts val="1600"/>
              </a:spcBef>
              <a:spcAft>
                <a:spcPts val="0"/>
              </a:spcAft>
              <a:buClr>
                <a:srgbClr val="000000"/>
              </a:buClr>
              <a:buSzPct val="100000"/>
              <a:buFont typeface="Times New Roman"/>
              <a:buAutoNum type="arabicPeriod"/>
            </a:pPr>
            <a:r>
              <a:rPr lang="en" dirty="0">
                <a:solidFill>
                  <a:srgbClr val="000000"/>
                </a:solidFill>
                <a:latin typeface="Times New Roman"/>
                <a:ea typeface="Times New Roman"/>
                <a:cs typeface="Times New Roman"/>
                <a:sym typeface="Times New Roman"/>
              </a:rPr>
              <a:t>With the ubiquity of motor vehicles, carbon emissions and energy consumption are rapidly growing.  The country is in need of ecologically friendly options and programs. </a:t>
            </a:r>
          </a:p>
          <a:p>
            <a:pPr marL="457200" marR="0" lvl="0" indent="-228600" algn="l" rtl="0">
              <a:lnSpc>
                <a:spcPct val="115000"/>
              </a:lnSpc>
              <a:spcBef>
                <a:spcPts val="1600"/>
              </a:spcBef>
              <a:spcAft>
                <a:spcPts val="0"/>
              </a:spcAft>
              <a:buClr>
                <a:srgbClr val="000000"/>
              </a:buClr>
              <a:buSzPct val="100000"/>
              <a:buFont typeface="Times New Roman"/>
              <a:buAutoNum type="arabicPeriod"/>
            </a:pPr>
            <a:r>
              <a:rPr lang="en" dirty="0">
                <a:solidFill>
                  <a:srgbClr val="000000"/>
                </a:solidFill>
                <a:latin typeface="Times New Roman"/>
                <a:ea typeface="Times New Roman"/>
                <a:cs typeface="Times New Roman"/>
                <a:sym typeface="Times New Roman"/>
              </a:rPr>
              <a:t>A workforce of 143 million commutes to work each day, with a majority commuting alone. Carpooling is an underutilized solution that could be improved through policy, education, and app implementation.</a:t>
            </a:r>
          </a:p>
          <a:p>
            <a:pPr marR="0" lvl="0" algn="l" rtl="0">
              <a:lnSpc>
                <a:spcPct val="115000"/>
              </a:lnSpc>
              <a:spcBef>
                <a:spcPts val="1600"/>
              </a:spcBef>
              <a:spcAft>
                <a:spcPts val="0"/>
              </a:spcAft>
              <a:buNone/>
            </a:pPr>
            <a:endParaRPr dirty="0">
              <a:solidFill>
                <a:srgbClr val="000000"/>
              </a:solidFill>
              <a:latin typeface="Times New Roman"/>
              <a:ea typeface="Times New Roman"/>
              <a:cs typeface="Times New Roman"/>
              <a:sym typeface="Times New Roman"/>
            </a:endParaRPr>
          </a:p>
          <a:p>
            <a:pPr marL="0" marR="0" lvl="0" indent="0" algn="l" rtl="0">
              <a:lnSpc>
                <a:spcPct val="115000"/>
              </a:lnSpc>
              <a:spcBef>
                <a:spcPts val="1600"/>
              </a:spcBef>
              <a:spcAft>
                <a:spcPts val="0"/>
              </a:spcAft>
              <a:buClr>
                <a:schemeClr val="dk2"/>
              </a:buClr>
              <a:buSzPct val="250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Times New Roman"/>
                <a:ea typeface="Times New Roman"/>
                <a:cs typeface="Times New Roman"/>
                <a:sym typeface="Times New Roman"/>
              </a:rPr>
              <a:t>Past Solution Attempts and Results - Mass Transit</a:t>
            </a:r>
          </a:p>
        </p:txBody>
      </p:sp>
      <p:sp>
        <p:nvSpPr>
          <p:cNvPr id="186" name="Shape 186"/>
          <p:cNvSpPr txBox="1">
            <a:spLocks noGrp="1"/>
          </p:cNvSpPr>
          <p:nvPr>
            <p:ph type="body" idx="1"/>
          </p:nvPr>
        </p:nvSpPr>
        <p:spPr>
          <a:xfrm>
            <a:off x="3107100" y="1089875"/>
            <a:ext cx="5964000" cy="40536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Times New Roman"/>
              <a:buNone/>
            </a:pPr>
            <a:endParaRPr sz="2000" b="0" u="none" strike="noStrike" cap="none" dirty="0">
              <a:solidFill>
                <a:srgbClr val="000000"/>
              </a:solidFill>
              <a:latin typeface="Times New Roman"/>
              <a:ea typeface="Times New Roman"/>
              <a:cs typeface="Times New Roman"/>
              <a:sym typeface="Times New Roman"/>
            </a:endParaRPr>
          </a:p>
          <a:p>
            <a:pPr marL="400050" lvl="0" indent="-285750" rtl="0">
              <a:spcBef>
                <a:spcPts val="0"/>
              </a:spcBef>
              <a:spcAft>
                <a:spcPts val="0"/>
              </a:spcAft>
              <a:buClr>
                <a:schemeClr val="dk1"/>
              </a:buClr>
              <a:buSzPct val="100000"/>
              <a:buFont typeface="Arial" panose="020B0604020202020204" pitchFamily="34" charset="0"/>
              <a:buChar char="•"/>
            </a:pPr>
            <a:r>
              <a:rPr lang="en" sz="2000" dirty="0">
                <a:solidFill>
                  <a:srgbClr val="000000"/>
                </a:solidFill>
                <a:latin typeface="Times New Roman"/>
                <a:ea typeface="Times New Roman"/>
                <a:cs typeface="Times New Roman"/>
                <a:sym typeface="Times New Roman"/>
              </a:rPr>
              <a:t>Carpool apps</a:t>
            </a:r>
          </a:p>
          <a:p>
            <a:pPr marL="400050" lvl="0" indent="-285750" rtl="0">
              <a:spcBef>
                <a:spcPts val="0"/>
              </a:spcBef>
              <a:spcAft>
                <a:spcPts val="0"/>
              </a:spcAft>
              <a:buClr>
                <a:schemeClr val="dk1"/>
              </a:buClr>
              <a:buSzPct val="100000"/>
              <a:buFont typeface="Arial" panose="020B0604020202020204" pitchFamily="34" charset="0"/>
              <a:buChar char="•"/>
            </a:pPr>
            <a:r>
              <a:rPr lang="en" sz="2000" dirty="0">
                <a:solidFill>
                  <a:srgbClr val="000000"/>
                </a:solidFill>
                <a:latin typeface="Times New Roman"/>
                <a:ea typeface="Times New Roman"/>
                <a:cs typeface="Times New Roman"/>
                <a:sym typeface="Times New Roman"/>
              </a:rPr>
              <a:t>Carpooling parking lots </a:t>
            </a:r>
          </a:p>
          <a:p>
            <a:pPr marL="400050" lvl="0" indent="-285750" rtl="0">
              <a:spcBef>
                <a:spcPts val="0"/>
              </a:spcBef>
              <a:spcAft>
                <a:spcPts val="0"/>
              </a:spcAft>
              <a:buClr>
                <a:srgbClr val="000000"/>
              </a:buClr>
              <a:buSzPct val="100000"/>
              <a:buFont typeface="Arial" panose="020B0604020202020204" pitchFamily="34" charset="0"/>
              <a:buChar char="•"/>
            </a:pPr>
            <a:r>
              <a:rPr lang="en" sz="2000" dirty="0">
                <a:solidFill>
                  <a:srgbClr val="000000"/>
                </a:solidFill>
                <a:latin typeface="Times New Roman"/>
                <a:ea typeface="Times New Roman"/>
                <a:cs typeface="Times New Roman"/>
                <a:sym typeface="Times New Roman"/>
              </a:rPr>
              <a:t>D.C. Metro: fail, inefficient, unreliable, dirty and expensive ($3 billion budget)</a:t>
            </a:r>
          </a:p>
          <a:p>
            <a:pPr marL="400050" lvl="0" indent="-285750" rtl="0">
              <a:spcBef>
                <a:spcPts val="0"/>
              </a:spcBef>
              <a:spcAft>
                <a:spcPts val="0"/>
              </a:spcAft>
              <a:buClr>
                <a:srgbClr val="000000"/>
              </a:buClr>
              <a:buSzPct val="100000"/>
              <a:buFont typeface="Arial" panose="020B0604020202020204" pitchFamily="34" charset="0"/>
              <a:buChar char="•"/>
            </a:pPr>
            <a:r>
              <a:rPr lang="en" sz="2000" dirty="0">
                <a:solidFill>
                  <a:srgbClr val="000000"/>
                </a:solidFill>
                <a:latin typeface="Times New Roman"/>
                <a:ea typeface="Times New Roman"/>
                <a:cs typeface="Times New Roman"/>
                <a:sym typeface="Times New Roman"/>
              </a:rPr>
              <a:t>Express lanes / EZ-Pass</a:t>
            </a:r>
          </a:p>
          <a:p>
            <a:pPr marL="285750" lvl="0" indent="-285750" rtl="0">
              <a:spcBef>
                <a:spcPts val="0"/>
              </a:spcBef>
              <a:spcAft>
                <a:spcPts val="0"/>
              </a:spcAft>
              <a:buFont typeface="Arial" panose="020B0604020202020204" pitchFamily="34" charset="0"/>
              <a:buChar char="•"/>
            </a:pPr>
            <a:endParaRPr sz="2000" dirty="0">
              <a:solidFill>
                <a:srgbClr val="000000"/>
              </a:solidFill>
              <a:latin typeface="Times New Roman"/>
              <a:ea typeface="Times New Roman"/>
              <a:cs typeface="Times New Roman"/>
              <a:sym typeface="Times New Roman"/>
            </a:endParaRPr>
          </a:p>
          <a:p>
            <a:pPr marL="285750" marR="0" lvl="0" indent="-285750" algn="l" rtl="0">
              <a:lnSpc>
                <a:spcPct val="115000"/>
              </a:lnSpc>
              <a:spcBef>
                <a:spcPts val="0"/>
              </a:spcBef>
              <a:spcAft>
                <a:spcPts val="0"/>
              </a:spcAft>
              <a:buClr>
                <a:schemeClr val="dk2"/>
              </a:buClr>
              <a:buSzPct val="25000"/>
              <a:buFont typeface="Arial" panose="020B0604020202020204" pitchFamily="34" charset="0"/>
              <a:buChar char="•"/>
            </a:pPr>
            <a:endParaRPr sz="2000" dirty="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2"/>
              </a:buClr>
              <a:buSzPct val="25000"/>
              <a:buFont typeface="Times New Roman"/>
              <a:buNone/>
            </a:pPr>
            <a:endParaRPr sz="2000" dirty="0">
              <a:solidFill>
                <a:srgbClr val="000000"/>
              </a:solidFill>
              <a:latin typeface="Times New Roman"/>
              <a:ea typeface="Times New Roman"/>
              <a:cs typeface="Times New Roman"/>
              <a:sym typeface="Times New Roman"/>
            </a:endParaRPr>
          </a:p>
        </p:txBody>
      </p:sp>
      <p:pic>
        <p:nvPicPr>
          <p:cNvPr id="187" name="Shape 187"/>
          <p:cNvPicPr preferRelativeResize="0"/>
          <p:nvPr/>
        </p:nvPicPr>
        <p:blipFill>
          <a:blip r:embed="rId3">
            <a:alphaModFix/>
          </a:blip>
          <a:stretch>
            <a:fillRect/>
          </a:stretch>
        </p:blipFill>
        <p:spPr>
          <a:xfrm>
            <a:off x="311700" y="1162025"/>
            <a:ext cx="2795396" cy="38555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Times New Roman"/>
                <a:ea typeface="Times New Roman"/>
                <a:cs typeface="Times New Roman"/>
                <a:sym typeface="Times New Roman"/>
              </a:rPr>
              <a:t>Our Solution - MT</a:t>
            </a:r>
          </a:p>
        </p:txBody>
      </p:sp>
      <p:sp>
        <p:nvSpPr>
          <p:cNvPr id="193" name="Shape 193"/>
          <p:cNvSpPr txBox="1">
            <a:spLocks noGrp="1"/>
          </p:cNvSpPr>
          <p:nvPr>
            <p:ph type="body" idx="1"/>
          </p:nvPr>
        </p:nvSpPr>
        <p:spPr>
          <a:xfrm>
            <a:off x="464525" y="1184300"/>
            <a:ext cx="1179900" cy="5727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sz="2400" i="1" dirty="0">
                <a:solidFill>
                  <a:schemeClr val="dk1"/>
                </a:solidFill>
                <a:latin typeface="Times New Roman"/>
                <a:ea typeface="Times New Roman"/>
                <a:cs typeface="Times New Roman"/>
                <a:sym typeface="Times New Roman"/>
              </a:rPr>
              <a:t>Policy</a:t>
            </a:r>
          </a:p>
          <a:p>
            <a:pPr marR="0" lvl="0" algn="l" rtl="0">
              <a:lnSpc>
                <a:spcPct val="115000"/>
              </a:lnSpc>
              <a:spcBef>
                <a:spcPts val="0"/>
              </a:spcBef>
              <a:spcAft>
                <a:spcPts val="0"/>
              </a:spcAft>
              <a:buNone/>
            </a:pPr>
            <a:endParaRPr i="1" dirty="0">
              <a:solidFill>
                <a:schemeClr val="dk1"/>
              </a:solidFill>
              <a:latin typeface="Times New Roman"/>
              <a:ea typeface="Times New Roman"/>
              <a:cs typeface="Times New Roman"/>
              <a:sym typeface="Times New Roman"/>
            </a:endParaRPr>
          </a:p>
          <a:p>
            <a:pPr marR="0" lvl="0" algn="l" rtl="0">
              <a:lnSpc>
                <a:spcPct val="115000"/>
              </a:lnSpc>
              <a:spcBef>
                <a:spcPts val="0"/>
              </a:spcBef>
              <a:spcAft>
                <a:spcPts val="0"/>
              </a:spcAft>
              <a:buNone/>
            </a:pPr>
            <a:endParaRPr i="1" dirty="0">
              <a:solidFill>
                <a:schemeClr val="dk1"/>
              </a:solidFill>
              <a:latin typeface="Times New Roman"/>
              <a:ea typeface="Times New Roman"/>
              <a:cs typeface="Times New Roman"/>
              <a:sym typeface="Times New Roman"/>
            </a:endParaRPr>
          </a:p>
          <a:p>
            <a:pPr marR="0" lvl="0" algn="l" rtl="0">
              <a:lnSpc>
                <a:spcPct val="115000"/>
              </a:lnSpc>
              <a:spcBef>
                <a:spcPts val="0"/>
              </a:spcBef>
              <a:spcAft>
                <a:spcPts val="0"/>
              </a:spcAft>
              <a:buNone/>
            </a:pPr>
            <a:endParaRPr i="1" dirty="0">
              <a:solidFill>
                <a:schemeClr val="dk1"/>
              </a:solidFill>
              <a:latin typeface="Times New Roman"/>
              <a:ea typeface="Times New Roman"/>
              <a:cs typeface="Times New Roman"/>
              <a:sym typeface="Times New Roman"/>
            </a:endParaRPr>
          </a:p>
        </p:txBody>
      </p:sp>
      <p:pic>
        <p:nvPicPr>
          <p:cNvPr id="194" name="Shape 194"/>
          <p:cNvPicPr preferRelativeResize="0"/>
          <p:nvPr/>
        </p:nvPicPr>
        <p:blipFill>
          <a:blip r:embed="rId3">
            <a:alphaModFix/>
          </a:blip>
          <a:stretch>
            <a:fillRect/>
          </a:stretch>
        </p:blipFill>
        <p:spPr>
          <a:xfrm>
            <a:off x="174237" y="1853599"/>
            <a:ext cx="1970426" cy="2624250"/>
          </a:xfrm>
          <a:prstGeom prst="rect">
            <a:avLst/>
          </a:prstGeom>
          <a:noFill/>
          <a:ln>
            <a:noFill/>
          </a:ln>
        </p:spPr>
      </p:pic>
      <p:sp>
        <p:nvSpPr>
          <p:cNvPr id="195" name="Shape 195"/>
          <p:cNvSpPr txBox="1">
            <a:spLocks noGrp="1"/>
          </p:cNvSpPr>
          <p:nvPr>
            <p:ph type="body" idx="1"/>
          </p:nvPr>
        </p:nvSpPr>
        <p:spPr>
          <a:xfrm>
            <a:off x="3299475" y="1184300"/>
            <a:ext cx="1438500" cy="5727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sz="2400" i="1">
                <a:solidFill>
                  <a:schemeClr val="dk1"/>
                </a:solidFill>
                <a:latin typeface="Times New Roman"/>
                <a:ea typeface="Times New Roman"/>
                <a:cs typeface="Times New Roman"/>
                <a:sym typeface="Times New Roman"/>
              </a:rPr>
              <a:t>Education</a:t>
            </a:r>
          </a:p>
          <a:p>
            <a:pPr marR="0" lvl="0" algn="l" rtl="0">
              <a:lnSpc>
                <a:spcPct val="115000"/>
              </a:lnSpc>
              <a:spcBef>
                <a:spcPts val="0"/>
              </a:spcBef>
              <a:spcAft>
                <a:spcPts val="0"/>
              </a:spcAft>
              <a:buNone/>
            </a:pPr>
            <a:endParaRPr i="1">
              <a:solidFill>
                <a:schemeClr val="dk1"/>
              </a:solidFill>
              <a:latin typeface="Times New Roman"/>
              <a:ea typeface="Times New Roman"/>
              <a:cs typeface="Times New Roman"/>
              <a:sym typeface="Times New Roman"/>
            </a:endParaRPr>
          </a:p>
          <a:p>
            <a:pPr marR="0" lvl="0" algn="l" rtl="0">
              <a:lnSpc>
                <a:spcPct val="115000"/>
              </a:lnSpc>
              <a:spcBef>
                <a:spcPts val="0"/>
              </a:spcBef>
              <a:spcAft>
                <a:spcPts val="0"/>
              </a:spcAft>
              <a:buNone/>
            </a:pPr>
            <a:endParaRPr i="1">
              <a:solidFill>
                <a:schemeClr val="dk1"/>
              </a:solidFill>
              <a:latin typeface="Times New Roman"/>
              <a:ea typeface="Times New Roman"/>
              <a:cs typeface="Times New Roman"/>
              <a:sym typeface="Times New Roman"/>
            </a:endParaRPr>
          </a:p>
          <a:p>
            <a:pPr marR="0" lvl="0" algn="l" rtl="0">
              <a:lnSpc>
                <a:spcPct val="115000"/>
              </a:lnSpc>
              <a:spcBef>
                <a:spcPts val="0"/>
              </a:spcBef>
              <a:spcAft>
                <a:spcPts val="0"/>
              </a:spcAft>
              <a:buNone/>
            </a:pPr>
            <a:endParaRPr i="1">
              <a:solidFill>
                <a:schemeClr val="dk1"/>
              </a:solidFill>
              <a:latin typeface="Times New Roman"/>
              <a:ea typeface="Times New Roman"/>
              <a:cs typeface="Times New Roman"/>
              <a:sym typeface="Times New Roman"/>
            </a:endParaRPr>
          </a:p>
        </p:txBody>
      </p:sp>
      <p:sp>
        <p:nvSpPr>
          <p:cNvPr id="196" name="Shape 196"/>
          <p:cNvSpPr txBox="1">
            <a:spLocks noGrp="1"/>
          </p:cNvSpPr>
          <p:nvPr>
            <p:ph type="body" idx="1"/>
          </p:nvPr>
        </p:nvSpPr>
        <p:spPr>
          <a:xfrm>
            <a:off x="6134875" y="1184300"/>
            <a:ext cx="1644600" cy="5727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sz="2400" i="1">
                <a:solidFill>
                  <a:schemeClr val="dk1"/>
                </a:solidFill>
                <a:latin typeface="Times New Roman"/>
                <a:ea typeface="Times New Roman"/>
                <a:cs typeface="Times New Roman"/>
                <a:sym typeface="Times New Roman"/>
              </a:rPr>
              <a:t>Application</a:t>
            </a:r>
          </a:p>
          <a:p>
            <a:pPr marR="0" lvl="0" algn="l" rtl="0">
              <a:lnSpc>
                <a:spcPct val="115000"/>
              </a:lnSpc>
              <a:spcBef>
                <a:spcPts val="0"/>
              </a:spcBef>
              <a:spcAft>
                <a:spcPts val="0"/>
              </a:spcAft>
              <a:buNone/>
            </a:pPr>
            <a:endParaRPr i="1">
              <a:solidFill>
                <a:schemeClr val="dk1"/>
              </a:solidFill>
              <a:latin typeface="Times New Roman"/>
              <a:ea typeface="Times New Roman"/>
              <a:cs typeface="Times New Roman"/>
              <a:sym typeface="Times New Roman"/>
            </a:endParaRPr>
          </a:p>
          <a:p>
            <a:pPr marR="0" lvl="0" algn="l" rtl="0">
              <a:lnSpc>
                <a:spcPct val="115000"/>
              </a:lnSpc>
              <a:spcBef>
                <a:spcPts val="0"/>
              </a:spcBef>
              <a:spcAft>
                <a:spcPts val="0"/>
              </a:spcAft>
              <a:buNone/>
            </a:pPr>
            <a:endParaRPr i="1">
              <a:solidFill>
                <a:schemeClr val="dk1"/>
              </a:solidFill>
              <a:latin typeface="Times New Roman"/>
              <a:ea typeface="Times New Roman"/>
              <a:cs typeface="Times New Roman"/>
              <a:sym typeface="Times New Roman"/>
            </a:endParaRPr>
          </a:p>
          <a:p>
            <a:pPr marR="0" lvl="0" algn="l" rtl="0">
              <a:lnSpc>
                <a:spcPct val="115000"/>
              </a:lnSpc>
              <a:spcBef>
                <a:spcPts val="0"/>
              </a:spcBef>
              <a:spcAft>
                <a:spcPts val="0"/>
              </a:spcAft>
              <a:buNone/>
            </a:pPr>
            <a:endParaRPr i="1">
              <a:solidFill>
                <a:schemeClr val="dk1"/>
              </a:solidFill>
              <a:latin typeface="Times New Roman"/>
              <a:ea typeface="Times New Roman"/>
              <a:cs typeface="Times New Roman"/>
              <a:sym typeface="Times New Roman"/>
            </a:endParaRPr>
          </a:p>
        </p:txBody>
      </p:sp>
      <p:pic>
        <p:nvPicPr>
          <p:cNvPr id="197" name="Shape 197"/>
          <p:cNvPicPr preferRelativeResize="0"/>
          <p:nvPr/>
        </p:nvPicPr>
        <p:blipFill rotWithShape="1">
          <a:blip r:embed="rId4">
            <a:alphaModFix/>
          </a:blip>
          <a:srcRect t="12068" b="11402"/>
          <a:stretch/>
        </p:blipFill>
        <p:spPr>
          <a:xfrm>
            <a:off x="2666950" y="2230100"/>
            <a:ext cx="2993025" cy="1717925"/>
          </a:xfrm>
          <a:prstGeom prst="rect">
            <a:avLst/>
          </a:prstGeom>
          <a:noFill/>
          <a:ln>
            <a:noFill/>
          </a:ln>
        </p:spPr>
      </p:pic>
      <p:pic>
        <p:nvPicPr>
          <p:cNvPr id="198" name="Shape 198"/>
          <p:cNvPicPr preferRelativeResize="0"/>
          <p:nvPr/>
        </p:nvPicPr>
        <p:blipFill rotWithShape="1">
          <a:blip r:embed="rId5">
            <a:alphaModFix/>
          </a:blip>
          <a:srcRect l="8223" t="15134" b="14798"/>
          <a:stretch/>
        </p:blipFill>
        <p:spPr>
          <a:xfrm>
            <a:off x="6032925" y="2189275"/>
            <a:ext cx="2569125" cy="179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Times New Roman"/>
                <a:ea typeface="Times New Roman"/>
                <a:cs typeface="Times New Roman"/>
                <a:sym typeface="Times New Roman"/>
              </a:rPr>
              <a:t>Engineering Aspect of Design - </a:t>
            </a:r>
            <a:r>
              <a:rPr lang="en">
                <a:latin typeface="Times New Roman"/>
                <a:ea typeface="Times New Roman"/>
                <a:cs typeface="Times New Roman"/>
                <a:sym typeface="Times New Roman"/>
              </a:rPr>
              <a:t>Policy</a:t>
            </a:r>
          </a:p>
        </p:txBody>
      </p:sp>
      <p:sp>
        <p:nvSpPr>
          <p:cNvPr id="204" name="Shape 204"/>
          <p:cNvSpPr txBox="1">
            <a:spLocks noGrp="1"/>
          </p:cNvSpPr>
          <p:nvPr>
            <p:ph type="body" idx="1"/>
          </p:nvPr>
        </p:nvSpPr>
        <p:spPr>
          <a:xfrm>
            <a:off x="311700" y="1152475"/>
            <a:ext cx="8169360" cy="3416400"/>
          </a:xfrm>
          <a:prstGeom prst="rect">
            <a:avLst/>
          </a:prstGeom>
          <a:noFill/>
          <a:ln>
            <a:noFill/>
          </a:ln>
        </p:spPr>
        <p:txBody>
          <a:bodyPr lIns="91425" tIns="91425" rIns="91425" bIns="91425" anchor="t" anchorCtr="0">
            <a:noAutofit/>
          </a:bodyPr>
          <a:lstStyle/>
          <a:p>
            <a:pPr marL="514350" lvl="0" indent="-285750" rtl="0">
              <a:spcBef>
                <a:spcPts val="0"/>
              </a:spcBef>
              <a:spcAft>
                <a:spcPts val="0"/>
              </a:spcAft>
              <a:buClr>
                <a:srgbClr val="000000"/>
              </a:buClr>
              <a:buFont typeface="Arial" panose="020B0604020202020204" pitchFamily="34" charset="0"/>
              <a:buChar char="•"/>
            </a:pPr>
            <a:r>
              <a:rPr lang="en" sz="2000" b="1" dirty="0">
                <a:solidFill>
                  <a:srgbClr val="000000"/>
                </a:solidFill>
                <a:latin typeface="+mj-lt"/>
              </a:rPr>
              <a:t>Government subsidize carpooling</a:t>
            </a:r>
          </a:p>
          <a:p>
            <a:pPr marL="914400" lvl="1" indent="-228600" rtl="0">
              <a:spcBef>
                <a:spcPts val="0"/>
              </a:spcBef>
              <a:spcAft>
                <a:spcPts val="0"/>
              </a:spcAft>
              <a:buClr>
                <a:srgbClr val="000000"/>
              </a:buClr>
              <a:buChar char="○"/>
            </a:pPr>
            <a:r>
              <a:rPr lang="en" sz="1800" dirty="0">
                <a:solidFill>
                  <a:srgbClr val="000000"/>
                </a:solidFill>
                <a:latin typeface="+mj-lt"/>
              </a:rPr>
              <a:t>Washington,D.C. carpoolers get $2 subsidy per day</a:t>
            </a:r>
          </a:p>
          <a:p>
            <a:pPr marL="914400" lvl="1" indent="-228600" rtl="0">
              <a:spcBef>
                <a:spcPts val="0"/>
              </a:spcBef>
              <a:spcAft>
                <a:spcPts val="0"/>
              </a:spcAft>
              <a:buClr>
                <a:srgbClr val="000000"/>
              </a:buClr>
              <a:buChar char="○"/>
            </a:pPr>
            <a:r>
              <a:rPr lang="en" sz="1800" dirty="0">
                <a:solidFill>
                  <a:srgbClr val="000000"/>
                </a:solidFill>
                <a:latin typeface="+mj-lt"/>
              </a:rPr>
              <a:t>Florida carpoolers earn up to $150 per month</a:t>
            </a:r>
          </a:p>
          <a:p>
            <a:pPr marL="914400" lvl="1" indent="-228600" rtl="0">
              <a:spcBef>
                <a:spcPts val="0"/>
              </a:spcBef>
              <a:spcAft>
                <a:spcPts val="0"/>
              </a:spcAft>
              <a:buClr>
                <a:srgbClr val="000000"/>
              </a:buClr>
              <a:buChar char="○"/>
            </a:pPr>
            <a:r>
              <a:rPr lang="en" sz="1800" dirty="0">
                <a:solidFill>
                  <a:srgbClr val="000000"/>
                </a:solidFill>
                <a:latin typeface="+mj-lt"/>
              </a:rPr>
              <a:t>Birmingham, Alabama carpoolers earn $70 for carpooling for over 90 days</a:t>
            </a:r>
          </a:p>
          <a:p>
            <a:pPr marL="914400" lvl="1" indent="-228600" rtl="0">
              <a:spcBef>
                <a:spcPts val="0"/>
              </a:spcBef>
              <a:spcAft>
                <a:spcPts val="0"/>
              </a:spcAft>
              <a:buClr>
                <a:srgbClr val="000000"/>
              </a:buClr>
              <a:buChar char="○"/>
            </a:pPr>
            <a:r>
              <a:rPr lang="en" sz="1800" dirty="0">
                <a:solidFill>
                  <a:srgbClr val="000000"/>
                </a:solidFill>
                <a:latin typeface="+mj-lt"/>
              </a:rPr>
              <a:t>San Jose, California drivers earn up to $60 in free gas for carpooling</a:t>
            </a:r>
          </a:p>
          <a:p>
            <a:pPr marL="571500" lvl="0" indent="-342900" rtl="0">
              <a:spcBef>
                <a:spcPts val="0"/>
              </a:spcBef>
              <a:spcAft>
                <a:spcPts val="0"/>
              </a:spcAft>
              <a:buClr>
                <a:srgbClr val="000000"/>
              </a:buClr>
              <a:buFont typeface="Arial" panose="020B0604020202020204" pitchFamily="34" charset="0"/>
              <a:buChar char="•"/>
            </a:pPr>
            <a:r>
              <a:rPr lang="en" sz="2000" b="1" dirty="0">
                <a:solidFill>
                  <a:srgbClr val="000000"/>
                </a:solidFill>
                <a:latin typeface="+mj-lt"/>
              </a:rPr>
              <a:t>Infrastructure construction</a:t>
            </a:r>
          </a:p>
          <a:p>
            <a:pPr marL="914400" lvl="1" indent="-228600" rtl="0">
              <a:spcBef>
                <a:spcPts val="0"/>
              </a:spcBef>
              <a:spcAft>
                <a:spcPts val="0"/>
              </a:spcAft>
              <a:buClr>
                <a:srgbClr val="000000"/>
              </a:buClr>
              <a:buChar char="○"/>
            </a:pPr>
            <a:r>
              <a:rPr lang="en" sz="1800" dirty="0">
                <a:solidFill>
                  <a:srgbClr val="000000"/>
                </a:solidFill>
                <a:latin typeface="+mj-lt"/>
              </a:rPr>
              <a:t>Improve HOV lanes coverage</a:t>
            </a:r>
          </a:p>
          <a:p>
            <a:pPr marL="571500" lvl="0" indent="-342900" rtl="0">
              <a:spcBef>
                <a:spcPts val="0"/>
              </a:spcBef>
              <a:spcAft>
                <a:spcPts val="0"/>
              </a:spcAft>
              <a:buClr>
                <a:srgbClr val="000000"/>
              </a:buClr>
              <a:buFont typeface="Arial" panose="020B0604020202020204" pitchFamily="34" charset="0"/>
              <a:buChar char="•"/>
            </a:pPr>
            <a:r>
              <a:rPr lang="en" sz="2000" b="1" dirty="0">
                <a:solidFill>
                  <a:srgbClr val="000000"/>
                </a:solidFill>
                <a:latin typeface="+mj-lt"/>
              </a:rPr>
              <a:t>Tax reduction </a:t>
            </a:r>
          </a:p>
          <a:p>
            <a:pPr marL="571500" lvl="0" indent="-342900" rtl="0">
              <a:spcBef>
                <a:spcPts val="0"/>
              </a:spcBef>
              <a:spcAft>
                <a:spcPts val="0"/>
              </a:spcAft>
              <a:buClr>
                <a:srgbClr val="000000"/>
              </a:buClr>
              <a:buFont typeface="Arial" panose="020B0604020202020204" pitchFamily="34" charset="0"/>
              <a:buChar char="•"/>
            </a:pPr>
            <a:r>
              <a:rPr lang="en" sz="2000" b="1" dirty="0">
                <a:solidFill>
                  <a:srgbClr val="000000"/>
                </a:solidFill>
                <a:latin typeface="+mj-lt"/>
              </a:rPr>
              <a:t>Company involvement</a:t>
            </a:r>
          </a:p>
          <a:p>
            <a:pPr marL="914400" lvl="1" indent="-228600" rtl="0">
              <a:spcBef>
                <a:spcPts val="0"/>
              </a:spcBef>
              <a:spcAft>
                <a:spcPts val="0"/>
              </a:spcAft>
              <a:buClr>
                <a:srgbClr val="000000"/>
              </a:buClr>
              <a:buChar char="○"/>
            </a:pPr>
            <a:r>
              <a:rPr lang="en" sz="1800" dirty="0">
                <a:solidFill>
                  <a:srgbClr val="000000"/>
                </a:solidFill>
                <a:latin typeface="+mj-lt"/>
              </a:rPr>
              <a:t>Companies provide carpooling service for their workers</a:t>
            </a:r>
            <a:endParaRPr lang="en" sz="1600" dirty="0">
              <a:solidFill>
                <a:srgbClr val="000000"/>
              </a:solidFill>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dirty="0">
                <a:solidFill>
                  <a:schemeClr val="dk1"/>
                </a:solidFill>
                <a:latin typeface="Times New Roman"/>
                <a:ea typeface="Times New Roman"/>
                <a:cs typeface="Times New Roman"/>
                <a:sym typeface="Times New Roman"/>
              </a:rPr>
              <a:t>Engineering Aspect of Design – </a:t>
            </a:r>
            <a:r>
              <a:rPr lang="en" dirty="0">
                <a:latin typeface="Times New Roman"/>
                <a:ea typeface="Times New Roman"/>
                <a:cs typeface="Times New Roman"/>
                <a:sym typeface="Times New Roman"/>
              </a:rPr>
              <a:t>App Creation</a:t>
            </a:r>
          </a:p>
        </p:txBody>
      </p:sp>
      <p:sp>
        <p:nvSpPr>
          <p:cNvPr id="210" name="Shape 210"/>
          <p:cNvSpPr txBox="1">
            <a:spLocks noGrp="1"/>
          </p:cNvSpPr>
          <p:nvPr>
            <p:ph type="body" idx="1"/>
          </p:nvPr>
        </p:nvSpPr>
        <p:spPr>
          <a:xfrm>
            <a:off x="98340" y="1137235"/>
            <a:ext cx="8093160" cy="3871500"/>
          </a:xfrm>
          <a:prstGeom prst="rect">
            <a:avLst/>
          </a:prstGeom>
          <a:noFill/>
          <a:ln>
            <a:noFill/>
          </a:ln>
        </p:spPr>
        <p:txBody>
          <a:bodyPr lIns="91425" tIns="91425" rIns="91425" bIns="91425" anchor="t" anchorCtr="0">
            <a:noAutofit/>
          </a:bodyPr>
          <a:lstStyle/>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rgbClr val="000000"/>
                </a:solidFill>
                <a:latin typeface="Times New Roman"/>
                <a:ea typeface="Times New Roman"/>
                <a:cs typeface="Times New Roman"/>
                <a:sym typeface="Times New Roman"/>
              </a:rPr>
              <a:t>A 2015 Pew Research Center study found 68% of adults to own smartphones- that's around 220 million people.</a:t>
            </a:r>
          </a:p>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rgbClr val="000000"/>
                </a:solidFill>
                <a:latin typeface="Times New Roman"/>
                <a:ea typeface="Times New Roman"/>
                <a:cs typeface="Times New Roman"/>
                <a:sym typeface="Times New Roman"/>
              </a:rPr>
              <a:t>In the first year of operation alone, Uber drivers in Austin,TX provided 2.5 million rides.</a:t>
            </a:r>
          </a:p>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rgbClr val="000000"/>
                </a:solidFill>
                <a:latin typeface="Times New Roman"/>
                <a:ea typeface="Times New Roman"/>
                <a:cs typeface="Times New Roman"/>
                <a:sym typeface="Times New Roman"/>
              </a:rPr>
              <a:t>The U.S. spent $819 billion on application development, hardware and software improvement, and I.T. assistance; the average app costs a mere $6,543 to develop.</a:t>
            </a:r>
          </a:p>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rgbClr val="000000"/>
                </a:solidFill>
                <a:latin typeface="Times New Roman"/>
                <a:ea typeface="Times New Roman"/>
                <a:cs typeface="Times New Roman"/>
                <a:sym typeface="Times New Roman"/>
              </a:rPr>
              <a:t>Failed attempts, such as SideCar, Ridejoy, and iCarpool attempted to create a carpool app and failed due to a lack of private funding and public outreach.</a:t>
            </a:r>
          </a:p>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rgbClr val="000000"/>
                </a:solidFill>
                <a:latin typeface="Times New Roman"/>
                <a:ea typeface="Times New Roman"/>
                <a:cs typeface="Times New Roman"/>
                <a:sym typeface="Times New Roman"/>
              </a:rPr>
              <a:t>By providing funding, local supportive policy, public outreach and advertisement, and a feedback system, a carpooling app can be successful.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Times New Roman"/>
                <a:ea typeface="Times New Roman"/>
                <a:cs typeface="Times New Roman"/>
                <a:sym typeface="Times New Roman"/>
              </a:rPr>
              <a:t>Engineering Aspect of Design - </a:t>
            </a:r>
            <a:r>
              <a:rPr lang="en">
                <a:latin typeface="Times New Roman"/>
                <a:ea typeface="Times New Roman"/>
                <a:cs typeface="Times New Roman"/>
                <a:sym typeface="Times New Roman"/>
              </a:rPr>
              <a:t>Education</a:t>
            </a:r>
          </a:p>
        </p:txBody>
      </p:sp>
      <p:sp>
        <p:nvSpPr>
          <p:cNvPr id="216" name="Shape 216"/>
          <p:cNvSpPr txBox="1">
            <a:spLocks noGrp="1"/>
          </p:cNvSpPr>
          <p:nvPr>
            <p:ph type="body" idx="1"/>
          </p:nvPr>
        </p:nvSpPr>
        <p:spPr>
          <a:xfrm>
            <a:off x="492173" y="1017734"/>
            <a:ext cx="7453800" cy="3416400"/>
          </a:xfrm>
          <a:prstGeom prst="rect">
            <a:avLst/>
          </a:prstGeom>
          <a:noFill/>
          <a:ln>
            <a:noFill/>
          </a:ln>
        </p:spPr>
        <p:txBody>
          <a:bodyPr lIns="91425" tIns="91425" rIns="91425" bIns="91425" anchor="t" anchorCtr="0">
            <a:noAutofit/>
          </a:bodyPr>
          <a:lstStyle/>
          <a:p>
            <a:pPr marL="514350" lvl="0" indent="-285750" rtl="0">
              <a:spcBef>
                <a:spcPts val="0"/>
              </a:spcBef>
              <a:spcAft>
                <a:spcPts val="0"/>
              </a:spcAft>
              <a:buClr>
                <a:schemeClr val="dk1"/>
              </a:buClr>
              <a:buFont typeface="Arial" panose="020B0604020202020204" pitchFamily="34" charset="0"/>
              <a:buChar char="•"/>
            </a:pPr>
            <a:r>
              <a:rPr lang="en" dirty="0">
                <a:solidFill>
                  <a:schemeClr val="dk1"/>
                </a:solidFill>
                <a:latin typeface="Times New Roman"/>
                <a:ea typeface="Times New Roman"/>
                <a:cs typeface="Times New Roman"/>
                <a:sym typeface="Times New Roman"/>
              </a:rPr>
              <a:t>Regain trust of public opinion on ride sharing programs by increasing publicity, reliability and cost. Since ridesharing and commuting will have to compete with the comfort and ease of driving your own personal vehicle, people will have to convinced that ridesharing and commuting will save them money, be reliable and safer than driving their personal vehicles.</a:t>
            </a:r>
          </a:p>
          <a:p>
            <a:pPr marL="514350" lvl="0" indent="-285750" rtl="0">
              <a:spcBef>
                <a:spcPts val="0"/>
              </a:spcBef>
              <a:spcAft>
                <a:spcPts val="0"/>
              </a:spcAft>
              <a:buClr>
                <a:schemeClr val="dk1"/>
              </a:buClr>
              <a:buFont typeface="Arial" panose="020B0604020202020204" pitchFamily="34" charset="0"/>
              <a:buChar char="•"/>
            </a:pPr>
            <a:r>
              <a:rPr lang="en" dirty="0">
                <a:solidFill>
                  <a:schemeClr val="dk1"/>
                </a:solidFill>
                <a:latin typeface="Times New Roman"/>
                <a:ea typeface="Times New Roman"/>
                <a:cs typeface="Times New Roman"/>
                <a:sym typeface="Times New Roman"/>
              </a:rPr>
              <a:t>It is imperative to educate the community to understand the environmental impact of emissions and pollution related to commuting to work and from work, saving them time, stress and money.</a:t>
            </a:r>
          </a:p>
          <a:p>
            <a:pPr marL="285750" lvl="0" indent="-285750" rtl="0">
              <a:spcBef>
                <a:spcPts val="0"/>
              </a:spcBef>
              <a:spcAft>
                <a:spcPts val="0"/>
              </a:spcAft>
              <a:buFont typeface="Arial" panose="020B0604020202020204" pitchFamily="34" charset="0"/>
              <a:buChar char="•"/>
            </a:pP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Times New Roman"/>
                <a:ea typeface="Times New Roman"/>
                <a:cs typeface="Times New Roman"/>
                <a:sym typeface="Times New Roman"/>
              </a:rPr>
              <a:t>Potential Problems - Mass Transit</a:t>
            </a:r>
          </a:p>
        </p:txBody>
      </p:sp>
      <p:sp>
        <p:nvSpPr>
          <p:cNvPr id="180" name="Shape 180"/>
          <p:cNvSpPr txBox="1">
            <a:spLocks noGrp="1"/>
          </p:cNvSpPr>
          <p:nvPr>
            <p:ph type="body" idx="1"/>
          </p:nvPr>
        </p:nvSpPr>
        <p:spPr>
          <a:xfrm>
            <a:off x="311700" y="1152475"/>
            <a:ext cx="7520700" cy="3416400"/>
          </a:xfrm>
          <a:prstGeom prst="rect">
            <a:avLst/>
          </a:prstGeom>
          <a:noFill/>
          <a:ln>
            <a:noFill/>
          </a:ln>
        </p:spPr>
        <p:txBody>
          <a:bodyPr lIns="91425" tIns="91425" rIns="91425" bIns="91425" anchor="t" anchorCtr="0">
            <a:noAutofit/>
          </a:bodyPr>
          <a:lstStyle/>
          <a:p>
            <a:pPr marL="400050" lvl="0" indent="-285750" rtl="0">
              <a:spcBef>
                <a:spcPts val="0"/>
              </a:spcBef>
              <a:spcAft>
                <a:spcPts val="0"/>
              </a:spcAft>
              <a:buClr>
                <a:schemeClr val="dk1"/>
              </a:buClr>
              <a:buSzPct val="100000"/>
              <a:buFont typeface="Arial" panose="020B0604020202020204" pitchFamily="34" charset="0"/>
              <a:buChar char="•"/>
            </a:pPr>
            <a:r>
              <a:rPr lang="en" dirty="0">
                <a:solidFill>
                  <a:schemeClr val="dk1"/>
                </a:solidFill>
                <a:latin typeface="Times New Roman"/>
                <a:ea typeface="Times New Roman"/>
                <a:cs typeface="Times New Roman"/>
                <a:sym typeface="Times New Roman"/>
              </a:rPr>
              <a:t>Convenience/Comfort</a:t>
            </a:r>
          </a:p>
          <a:p>
            <a:pPr marL="400050" lvl="0" indent="-285750" rtl="0">
              <a:spcBef>
                <a:spcPts val="0"/>
              </a:spcBef>
              <a:spcAft>
                <a:spcPts val="0"/>
              </a:spcAft>
              <a:buClr>
                <a:schemeClr val="dk1"/>
              </a:buClr>
              <a:buSzPct val="100000"/>
              <a:buFont typeface="Arial" panose="020B0604020202020204" pitchFamily="34" charset="0"/>
              <a:buChar char="•"/>
            </a:pPr>
            <a:r>
              <a:rPr lang="en" dirty="0">
                <a:solidFill>
                  <a:srgbClr val="000000"/>
                </a:solidFill>
                <a:latin typeface="Times New Roman"/>
                <a:ea typeface="Times New Roman"/>
                <a:cs typeface="Times New Roman"/>
                <a:sym typeface="Times New Roman"/>
              </a:rPr>
              <a:t>Conflicting political agenda for re-election </a:t>
            </a:r>
          </a:p>
          <a:p>
            <a:pPr marL="400050" lvl="0" indent="-285750" rtl="0">
              <a:spcBef>
                <a:spcPts val="0"/>
              </a:spcBef>
              <a:spcAft>
                <a:spcPts val="0"/>
              </a:spcAft>
              <a:buClr>
                <a:schemeClr val="dk1"/>
              </a:buClr>
              <a:buSzPct val="100000"/>
              <a:buFont typeface="Arial" panose="020B0604020202020204" pitchFamily="34" charset="0"/>
              <a:buChar char="•"/>
            </a:pPr>
            <a:r>
              <a:rPr lang="en" dirty="0">
                <a:solidFill>
                  <a:srgbClr val="000000"/>
                </a:solidFill>
                <a:latin typeface="Times New Roman"/>
                <a:ea typeface="Times New Roman"/>
                <a:cs typeface="Times New Roman"/>
                <a:sym typeface="Times New Roman"/>
              </a:rPr>
              <a:t>Single driver habits may be hard to break</a:t>
            </a:r>
          </a:p>
          <a:p>
            <a:pPr marL="914400" lvl="1" indent="-228600" rtl="0">
              <a:spcBef>
                <a:spcPts val="0"/>
              </a:spcBef>
              <a:spcAft>
                <a:spcPts val="0"/>
              </a:spcAft>
              <a:buClr>
                <a:srgbClr val="000000"/>
              </a:buClr>
              <a:buFont typeface="Times New Roman"/>
              <a:buChar char="○"/>
            </a:pPr>
            <a:r>
              <a:rPr lang="en" sz="1800" dirty="0">
                <a:solidFill>
                  <a:srgbClr val="000000"/>
                </a:solidFill>
                <a:latin typeface="Times New Roman"/>
                <a:ea typeface="Times New Roman"/>
                <a:cs typeface="Times New Roman"/>
                <a:sym typeface="Times New Roman"/>
              </a:rPr>
              <a:t>Flexibility</a:t>
            </a:r>
          </a:p>
          <a:p>
            <a:pPr marL="914400" lvl="1" indent="-228600" rtl="0">
              <a:spcBef>
                <a:spcPts val="0"/>
              </a:spcBef>
              <a:spcAft>
                <a:spcPts val="0"/>
              </a:spcAft>
              <a:buClr>
                <a:srgbClr val="000000"/>
              </a:buClr>
              <a:buFont typeface="Times New Roman"/>
              <a:buChar char="○"/>
            </a:pPr>
            <a:r>
              <a:rPr lang="en" sz="1800" dirty="0">
                <a:solidFill>
                  <a:srgbClr val="000000"/>
                </a:solidFill>
                <a:latin typeface="Times New Roman"/>
                <a:ea typeface="Times New Roman"/>
                <a:cs typeface="Times New Roman"/>
                <a:sym typeface="Times New Roman"/>
              </a:rPr>
              <a:t>Emergency situations</a:t>
            </a:r>
          </a:p>
          <a:p>
            <a:pPr marL="400050" lvl="0" indent="-285750" rtl="0">
              <a:spcBef>
                <a:spcPts val="0"/>
              </a:spcBef>
              <a:spcAft>
                <a:spcPts val="0"/>
              </a:spcAft>
              <a:buClr>
                <a:schemeClr val="dk1"/>
              </a:buClr>
              <a:buSzPct val="100000"/>
              <a:buFont typeface="Arial" panose="020B0604020202020204" pitchFamily="34" charset="0"/>
              <a:buChar char="•"/>
            </a:pPr>
            <a:r>
              <a:rPr lang="en" dirty="0">
                <a:solidFill>
                  <a:srgbClr val="000000"/>
                </a:solidFill>
                <a:latin typeface="Times New Roman"/>
                <a:ea typeface="Times New Roman"/>
                <a:cs typeface="Times New Roman"/>
                <a:sym typeface="Times New Roman"/>
              </a:rPr>
              <a:t>Cost of supporting infrastructure </a:t>
            </a:r>
          </a:p>
          <a:p>
            <a:pPr marL="400050" lvl="0" indent="-285750" rtl="0">
              <a:spcBef>
                <a:spcPts val="0"/>
              </a:spcBef>
              <a:spcAft>
                <a:spcPts val="0"/>
              </a:spcAft>
              <a:buClr>
                <a:srgbClr val="000000"/>
              </a:buClr>
              <a:buSzPct val="100000"/>
              <a:buFont typeface="Arial" panose="020B0604020202020204" pitchFamily="34" charset="0"/>
              <a:buChar char="•"/>
            </a:pPr>
            <a:r>
              <a:rPr lang="en" dirty="0">
                <a:solidFill>
                  <a:srgbClr val="000000"/>
                </a:solidFill>
                <a:latin typeface="Times New Roman"/>
                <a:ea typeface="Times New Roman"/>
                <a:cs typeface="Times New Roman"/>
                <a:sym typeface="Times New Roman"/>
              </a:rPr>
              <a:t>Allocation of additional land for parking lots and metro lines</a:t>
            </a:r>
          </a:p>
          <a:p>
            <a:pPr marL="400050" lvl="0" indent="-285750" rtl="0">
              <a:spcBef>
                <a:spcPts val="0"/>
              </a:spcBef>
              <a:spcAft>
                <a:spcPts val="0"/>
              </a:spcAft>
              <a:buClr>
                <a:srgbClr val="000000"/>
              </a:buClr>
              <a:buSzPct val="100000"/>
              <a:buFont typeface="Arial" panose="020B0604020202020204" pitchFamily="34" charset="0"/>
              <a:buChar char="•"/>
            </a:pPr>
            <a:r>
              <a:rPr lang="en" dirty="0">
                <a:solidFill>
                  <a:srgbClr val="000000"/>
                </a:solidFill>
                <a:latin typeface="Times New Roman"/>
                <a:ea typeface="Times New Roman"/>
                <a:cs typeface="Times New Roman"/>
                <a:sym typeface="Times New Roman"/>
              </a:rPr>
              <a:t>Trust / Reliability of Public Transport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Engineering Aspect of Design - Hyperloop One</a:t>
            </a:r>
          </a:p>
        </p:txBody>
      </p:sp>
      <p:sp>
        <p:nvSpPr>
          <p:cNvPr id="222" name="Shape 22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har char="●"/>
            </a:pPr>
            <a:endParaRPr dirty="0"/>
          </a:p>
        </p:txBody>
      </p:sp>
      <p:pic>
        <p:nvPicPr>
          <p:cNvPr id="223" name="Shape 223" descr="What is Elon Musk’s 700mph Hyperloop? The subsonic train explained - photo 5"/>
          <p:cNvPicPr preferRelativeResize="0"/>
          <p:nvPr/>
        </p:nvPicPr>
        <p:blipFill>
          <a:blip r:embed="rId3">
            <a:alphaModFix/>
          </a:blip>
          <a:stretch>
            <a:fillRect/>
          </a:stretch>
        </p:blipFill>
        <p:spPr>
          <a:xfrm>
            <a:off x="311700" y="1152475"/>
            <a:ext cx="3731325" cy="3416399"/>
          </a:xfrm>
          <a:prstGeom prst="rect">
            <a:avLst/>
          </a:prstGeom>
          <a:noFill/>
          <a:ln>
            <a:noFill/>
          </a:ln>
        </p:spPr>
      </p:pic>
      <p:sp>
        <p:nvSpPr>
          <p:cNvPr id="224" name="Shape 224"/>
          <p:cNvSpPr txBox="1"/>
          <p:nvPr/>
        </p:nvSpPr>
        <p:spPr>
          <a:xfrm>
            <a:off x="4043025" y="1259874"/>
            <a:ext cx="4209435" cy="3632165"/>
          </a:xfrm>
          <a:prstGeom prst="rect">
            <a:avLst/>
          </a:prstGeom>
          <a:noFill/>
          <a:ln>
            <a:noFill/>
          </a:ln>
        </p:spPr>
        <p:txBody>
          <a:bodyPr lIns="91425" tIns="91425" rIns="91425" bIns="91425" anchor="t" anchorCtr="0">
            <a:noAutofit/>
          </a:bodyPr>
          <a:lstStyle/>
          <a:p>
            <a:pPr marL="412750" lvl="0" indent="-285750" rtl="0">
              <a:spcBef>
                <a:spcPts val="0"/>
              </a:spcBef>
              <a:buSzPct val="100000"/>
              <a:buFont typeface="Arial" panose="020B0604020202020204" pitchFamily="34" charset="0"/>
              <a:buChar char="•"/>
            </a:pPr>
            <a:r>
              <a:rPr lang="en" sz="1800" dirty="0">
                <a:solidFill>
                  <a:schemeClr val="dk1"/>
                </a:solidFill>
                <a:highlight>
                  <a:srgbClr val="FFFFFF"/>
                </a:highlight>
                <a:latin typeface="Times New Roman"/>
                <a:ea typeface="Times New Roman"/>
                <a:cs typeface="Times New Roman"/>
                <a:sym typeface="Times New Roman"/>
              </a:rPr>
              <a:t>"A cross between a Concorde, a railgun and an air hockey table".</a:t>
            </a:r>
          </a:p>
          <a:p>
            <a:pPr marL="412750" lvl="0" indent="-285750" rtl="0">
              <a:spcBef>
                <a:spcPts val="0"/>
              </a:spcBef>
              <a:buClr>
                <a:schemeClr val="dk1"/>
              </a:buClr>
              <a:buSzPct val="100000"/>
              <a:buFont typeface="Arial" panose="020B0604020202020204" pitchFamily="34" charset="0"/>
              <a:buChar char="•"/>
            </a:pPr>
            <a:r>
              <a:rPr lang="en" sz="1800" dirty="0">
                <a:solidFill>
                  <a:schemeClr val="dk1"/>
                </a:solidFill>
                <a:highlight>
                  <a:srgbClr val="FFFFFF"/>
                </a:highlight>
                <a:latin typeface="Times New Roman"/>
                <a:ea typeface="Times New Roman"/>
                <a:cs typeface="Times New Roman"/>
                <a:sym typeface="Times New Roman"/>
              </a:rPr>
              <a:t>Train set inside of a semi-vacuumized tube, therefore reducing air friction and allowing for accelerated speed with less energy expenditure. </a:t>
            </a:r>
          </a:p>
          <a:p>
            <a:pPr marL="412750" lvl="0" indent="-285750" rtl="0">
              <a:spcBef>
                <a:spcPts val="0"/>
              </a:spcBef>
              <a:buClr>
                <a:schemeClr val="dk1"/>
              </a:buClr>
              <a:buSzPct val="100000"/>
              <a:buFont typeface="Arial" panose="020B0604020202020204" pitchFamily="34" charset="0"/>
              <a:buChar char="•"/>
            </a:pPr>
            <a:r>
              <a:rPr lang="en" sz="1800" dirty="0">
                <a:solidFill>
                  <a:schemeClr val="dk1"/>
                </a:solidFill>
                <a:highlight>
                  <a:srgbClr val="FFFFFF"/>
                </a:highlight>
                <a:latin typeface="Times New Roman"/>
                <a:ea typeface="Times New Roman"/>
                <a:cs typeface="Times New Roman"/>
                <a:sym typeface="Times New Roman"/>
              </a:rPr>
              <a:t>Still sustainable- using Tesla batteries and other energy sources, not fossil fuels.</a:t>
            </a:r>
          </a:p>
          <a:p>
            <a:pPr marL="412750" lvl="0" indent="-285750" rtl="0">
              <a:spcBef>
                <a:spcPts val="0"/>
              </a:spcBef>
              <a:buClr>
                <a:schemeClr val="dk1"/>
              </a:buClr>
              <a:buSzPct val="100000"/>
              <a:buFont typeface="Arial" panose="020B0604020202020204" pitchFamily="34" charset="0"/>
              <a:buChar char="•"/>
            </a:pPr>
            <a:r>
              <a:rPr lang="en" sz="1800" dirty="0">
                <a:solidFill>
                  <a:schemeClr val="dk1"/>
                </a:solidFill>
                <a:highlight>
                  <a:srgbClr val="FFFFFF"/>
                </a:highlight>
                <a:latin typeface="Times New Roman"/>
                <a:ea typeface="Times New Roman"/>
                <a:cs typeface="Times New Roman"/>
                <a:sym typeface="Times New Roman"/>
              </a:rPr>
              <a:t>Takes people from San Francisco to L.A. in  30 minutes, otherwise a 3 ½ hour drive.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dirty="0">
                <a:solidFill>
                  <a:schemeClr val="dk1"/>
                </a:solidFill>
                <a:latin typeface="Times New Roman"/>
                <a:ea typeface="Times New Roman"/>
                <a:cs typeface="Times New Roman"/>
                <a:sym typeface="Times New Roman"/>
              </a:rPr>
              <a:t>Conclusion</a:t>
            </a:r>
          </a:p>
        </p:txBody>
      </p:sp>
      <p:pic>
        <p:nvPicPr>
          <p:cNvPr id="4" name="Picture 3"/>
          <p:cNvPicPr>
            <a:picLocks noChangeAspect="1"/>
          </p:cNvPicPr>
          <p:nvPr/>
        </p:nvPicPr>
        <p:blipFill>
          <a:blip r:embed="rId3"/>
          <a:stretch>
            <a:fillRect/>
          </a:stretch>
        </p:blipFill>
        <p:spPr>
          <a:xfrm>
            <a:off x="2509283" y="1098943"/>
            <a:ext cx="4125433" cy="4044557"/>
          </a:xfrm>
          <a:prstGeom prst="rect">
            <a:avLst/>
          </a:prstGeom>
        </p:spPr>
      </p:pic>
    </p:spTree>
    <p:extLst>
      <p:ext uri="{BB962C8B-B14F-4D97-AF65-F5344CB8AC3E}">
        <p14:creationId xmlns:p14="http://schemas.microsoft.com/office/powerpoint/2010/main" val="1750701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 sz="2800" b="0" i="0" u="none" strike="noStrike" cap="none" dirty="0">
                <a:solidFill>
                  <a:schemeClr val="dk1"/>
                </a:solidFill>
                <a:latin typeface="Times New Roman"/>
                <a:ea typeface="Times New Roman"/>
                <a:cs typeface="Times New Roman"/>
                <a:sym typeface="Times New Roman"/>
              </a:rPr>
              <a:t>Background - Energy Generation</a:t>
            </a:r>
          </a:p>
        </p:txBody>
      </p:sp>
      <p:sp>
        <p:nvSpPr>
          <p:cNvPr id="71" name="Shape 71"/>
          <p:cNvSpPr txBox="1">
            <a:spLocks noGrp="1"/>
          </p:cNvSpPr>
          <p:nvPr>
            <p:ph type="body" idx="1"/>
          </p:nvPr>
        </p:nvSpPr>
        <p:spPr>
          <a:xfrm>
            <a:off x="311700" y="1152475"/>
            <a:ext cx="7693500" cy="3879900"/>
          </a:xfrm>
          <a:prstGeom prst="rect">
            <a:avLst/>
          </a:prstGeom>
          <a:noFill/>
          <a:ln>
            <a:noFill/>
          </a:ln>
        </p:spPr>
        <p:txBody>
          <a:bodyPr lIns="91425" tIns="91425" rIns="91425" bIns="91425" anchor="t" anchorCtr="0">
            <a:noAutofit/>
          </a:bodyPr>
          <a:lstStyle/>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sz="1800" b="0" u="none" strike="noStrike" cap="none" dirty="0">
                <a:solidFill>
                  <a:srgbClr val="000000"/>
                </a:solidFill>
                <a:latin typeface="Times New Roman"/>
                <a:ea typeface="Times New Roman"/>
                <a:cs typeface="Times New Roman"/>
                <a:sym typeface="Times New Roman"/>
              </a:rPr>
              <a:t>A large percentage of </a:t>
            </a:r>
            <a:r>
              <a:rPr lang="en" dirty="0">
                <a:solidFill>
                  <a:srgbClr val="000000"/>
                </a:solidFill>
                <a:latin typeface="Times New Roman"/>
                <a:ea typeface="Times New Roman"/>
                <a:cs typeface="Times New Roman"/>
                <a:sym typeface="Times New Roman"/>
              </a:rPr>
              <a:t>electricity is generated using fossil fuels (Figure 1). Though using electricity does not create as much emissions, the production of electricity does.</a:t>
            </a:r>
          </a:p>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rgbClr val="000000"/>
                </a:solidFill>
                <a:latin typeface="Times New Roman"/>
                <a:ea typeface="Times New Roman"/>
                <a:cs typeface="Times New Roman"/>
                <a:sym typeface="Times New Roman"/>
              </a:rPr>
              <a:t>Most vehicles run on oil based fuels, but a larger percentage of electric cars would decrease direct emissions.</a:t>
            </a:r>
          </a:p>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rgbClr val="000000"/>
                </a:solidFill>
                <a:latin typeface="Times New Roman"/>
                <a:ea typeface="Times New Roman"/>
                <a:cs typeface="Times New Roman"/>
                <a:sym typeface="Times New Roman"/>
              </a:rPr>
              <a:t>A rise in the percentage of electric cars would cause an increase in the demand for electricity, which is a production gap that would be filled mostly by fossil fuels such as coal and natural gas if alternative energy sources are not implemented into the energy markets more rapidly.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latin typeface="Times New Roman"/>
                <a:ea typeface="Times New Roman"/>
                <a:cs typeface="Times New Roman"/>
                <a:sym typeface="Times New Roman"/>
              </a:rPr>
              <a:t>Problem - Energy Generation </a:t>
            </a:r>
          </a:p>
        </p:txBody>
      </p:sp>
      <p:sp>
        <p:nvSpPr>
          <p:cNvPr id="77" name="Shape 77"/>
          <p:cNvSpPr txBox="1">
            <a:spLocks noGrp="1"/>
          </p:cNvSpPr>
          <p:nvPr>
            <p:ph type="body" idx="1"/>
          </p:nvPr>
        </p:nvSpPr>
        <p:spPr>
          <a:xfrm>
            <a:off x="756150" y="1845895"/>
            <a:ext cx="7631700" cy="1765985"/>
          </a:xfrm>
          <a:prstGeom prst="rect">
            <a:avLst/>
          </a:prstGeom>
        </p:spPr>
        <p:txBody>
          <a:bodyPr lIns="91425" tIns="91425" rIns="91425" bIns="91425" anchor="t" anchorCtr="0">
            <a:noAutofit/>
          </a:bodyPr>
          <a:lstStyle/>
          <a:p>
            <a:pPr lvl="0" algn="just">
              <a:spcBef>
                <a:spcPts val="0"/>
              </a:spcBef>
              <a:spcAft>
                <a:spcPts val="0"/>
              </a:spcAft>
              <a:buNone/>
            </a:pPr>
            <a:r>
              <a:rPr lang="en" sz="2400" i="1" dirty="0">
                <a:solidFill>
                  <a:schemeClr val="dk1"/>
                </a:solidFill>
                <a:latin typeface="Times New Roman"/>
                <a:ea typeface="Times New Roman"/>
                <a:cs typeface="Times New Roman"/>
                <a:sym typeface="Times New Roman"/>
              </a:rPr>
              <a:t>The use of more electric cars has the potential to be ecologically friendly, but this increased demand on the power supply has the potential to increase fossil fuel usage in the electricity generation process.</a:t>
            </a:r>
          </a:p>
          <a:p>
            <a:pPr lvl="0">
              <a:spcBef>
                <a:spcPts val="0"/>
              </a:spcBef>
              <a:buNone/>
            </a:pP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4" name="Shape 84" descr="LLNL Energy Flow 2014.png"/>
          <p:cNvPicPr preferRelativeResize="0"/>
          <p:nvPr/>
        </p:nvPicPr>
        <p:blipFill rotWithShape="1">
          <a:blip r:embed="rId3">
            <a:alphaModFix/>
          </a:blip>
          <a:srcRect t="7432" b="9362"/>
          <a:stretch/>
        </p:blipFill>
        <p:spPr>
          <a:xfrm>
            <a:off x="128666" y="1074420"/>
            <a:ext cx="7765654" cy="4070335"/>
          </a:xfrm>
          <a:prstGeom prst="rect">
            <a:avLst/>
          </a:prstGeom>
          <a:noFill/>
          <a:ln>
            <a:noFill/>
          </a:ln>
        </p:spPr>
      </p:pic>
      <p:sp>
        <p:nvSpPr>
          <p:cNvPr id="2" name="TextBox 1"/>
          <p:cNvSpPr txBox="1"/>
          <p:nvPr/>
        </p:nvSpPr>
        <p:spPr>
          <a:xfrm>
            <a:off x="889773" y="4991916"/>
            <a:ext cx="6490227" cy="334464"/>
          </a:xfrm>
          <a:prstGeom prst="rect">
            <a:avLst/>
          </a:prstGeom>
          <a:solidFill>
            <a:schemeClr val="bg1"/>
          </a:solidFill>
        </p:spPr>
        <p:txBody>
          <a:bodyPr wrap="square" rtlCol="0">
            <a:spAutoFit/>
          </a:bodyPr>
          <a:lstStyle/>
          <a:p>
            <a:endParaRPr lang="en-US" dirty="0"/>
          </a:p>
        </p:txBody>
      </p:sp>
      <p:sp>
        <p:nvSpPr>
          <p:cNvPr id="83" name="Shape 83"/>
          <p:cNvSpPr txBox="1">
            <a:spLocks noGrp="1"/>
          </p:cNvSpPr>
          <p:nvPr>
            <p:ph type="body" idx="1"/>
          </p:nvPr>
        </p:nvSpPr>
        <p:spPr>
          <a:xfrm>
            <a:off x="3937306" y="4830469"/>
            <a:ext cx="1269387" cy="498122"/>
          </a:xfrm>
          <a:prstGeom prst="rect">
            <a:avLst/>
          </a:prstGeom>
          <a:ln w="9525" cap="flat" cmpd="sng">
            <a:noFill/>
            <a:prstDash val="solid"/>
            <a:round/>
            <a:headEnd type="none" w="med" len="med"/>
            <a:tailEnd type="none" w="med" len="med"/>
          </a:ln>
        </p:spPr>
        <p:txBody>
          <a:bodyPr lIns="91425" tIns="91425" rIns="91425" bIns="91425" anchor="t" anchorCtr="0">
            <a:noAutofit/>
          </a:bodyPr>
          <a:lstStyle/>
          <a:p>
            <a:pPr algn="ctr"/>
            <a:r>
              <a:rPr lang="en" sz="1200" u="sng" dirty="0"/>
              <a:t>Figure 1</a:t>
            </a:r>
          </a:p>
        </p:txBody>
      </p:sp>
      <p:sp>
        <p:nvSpPr>
          <p:cNvPr id="7" name="Shape 7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latin typeface="Times New Roman"/>
                <a:ea typeface="Times New Roman"/>
                <a:cs typeface="Times New Roman"/>
                <a:sym typeface="Times New Roman"/>
              </a:rPr>
              <a:t>Estimated U.S. Energy Use (2014)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10375" y="420375"/>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Times New Roman"/>
                <a:ea typeface="Times New Roman"/>
                <a:cs typeface="Times New Roman"/>
                <a:sym typeface="Times New Roman"/>
              </a:rPr>
              <a:t>Past Solution</a:t>
            </a:r>
            <a:r>
              <a:rPr lang="en">
                <a:latin typeface="Times New Roman"/>
                <a:ea typeface="Times New Roman"/>
                <a:cs typeface="Times New Roman"/>
                <a:sym typeface="Times New Roman"/>
              </a:rPr>
              <a:t>s and </a:t>
            </a:r>
            <a:r>
              <a:rPr lang="en" sz="2800" b="0" i="0" u="none" strike="noStrike" cap="none">
                <a:solidFill>
                  <a:schemeClr val="dk1"/>
                </a:solidFill>
                <a:latin typeface="Times New Roman"/>
                <a:ea typeface="Times New Roman"/>
                <a:cs typeface="Times New Roman"/>
                <a:sym typeface="Times New Roman"/>
              </a:rPr>
              <a:t>Results - </a:t>
            </a:r>
            <a:r>
              <a:rPr lang="en">
                <a:latin typeface="Times New Roman"/>
                <a:ea typeface="Times New Roman"/>
                <a:cs typeface="Times New Roman"/>
                <a:sym typeface="Times New Roman"/>
              </a:rPr>
              <a:t>Energy Generation</a:t>
            </a:r>
          </a:p>
        </p:txBody>
      </p:sp>
      <p:sp>
        <p:nvSpPr>
          <p:cNvPr id="90" name="Shape 90"/>
          <p:cNvSpPr txBox="1">
            <a:spLocks noGrp="1"/>
          </p:cNvSpPr>
          <p:nvPr>
            <p:ph type="body" idx="1"/>
          </p:nvPr>
        </p:nvSpPr>
        <p:spPr>
          <a:xfrm>
            <a:off x="60240" y="1182955"/>
            <a:ext cx="7767300" cy="3522300"/>
          </a:xfrm>
          <a:prstGeom prst="rect">
            <a:avLst/>
          </a:prstGeom>
          <a:noFill/>
          <a:ln>
            <a:noFill/>
          </a:ln>
        </p:spPr>
        <p:txBody>
          <a:bodyPr lIns="91425" tIns="91425" rIns="91425" bIns="91425" anchor="t" anchorCtr="0">
            <a:noAutofit/>
          </a:bodyPr>
          <a:lstStyle/>
          <a:p>
            <a:pPr marL="514350" lvl="0" indent="-285750" rtl="0">
              <a:spcBef>
                <a:spcPts val="0"/>
              </a:spcBef>
              <a:spcAft>
                <a:spcPts val="0"/>
              </a:spcAft>
              <a:buClr>
                <a:schemeClr val="dk1"/>
              </a:buClr>
              <a:buFont typeface="Arial" panose="020B0604020202020204" pitchFamily="34" charset="0"/>
              <a:buChar char="•"/>
            </a:pPr>
            <a:r>
              <a:rPr lang="en" b="1" dirty="0">
                <a:solidFill>
                  <a:schemeClr val="dk1"/>
                </a:solidFill>
                <a:latin typeface="Times New Roman"/>
                <a:ea typeface="Times New Roman"/>
                <a:cs typeface="Times New Roman"/>
                <a:sym typeface="Times New Roman"/>
              </a:rPr>
              <a:t>Hydrogen fuel cells</a:t>
            </a:r>
          </a:p>
          <a:p>
            <a:pPr marL="971550" lvl="1" indent="-285750">
              <a:spcAft>
                <a:spcPts val="0"/>
              </a:spcAft>
              <a:buClr>
                <a:schemeClr val="dk1"/>
              </a:buClr>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Expensive</a:t>
            </a:r>
          </a:p>
          <a:p>
            <a:pPr marL="971550" lvl="1" indent="-285750">
              <a:spcAft>
                <a:spcPts val="0"/>
              </a:spcAft>
              <a:buClr>
                <a:schemeClr val="dk1"/>
              </a:buClr>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Requires excessive amounts of electricity</a:t>
            </a:r>
          </a:p>
          <a:p>
            <a:pPr marL="971550" lvl="1" indent="-285750">
              <a:spcAft>
                <a:spcPts val="0"/>
              </a:spcAft>
              <a:buClr>
                <a:schemeClr val="dk1"/>
              </a:buClr>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Waste problem</a:t>
            </a:r>
          </a:p>
          <a:p>
            <a:pPr marL="514350" lvl="0" indent="-285750" rtl="0">
              <a:spcBef>
                <a:spcPts val="0"/>
              </a:spcBef>
              <a:spcAft>
                <a:spcPts val="0"/>
              </a:spcAft>
              <a:buClr>
                <a:schemeClr val="dk1"/>
              </a:buClr>
              <a:buFont typeface="Arial" panose="020B0604020202020204" pitchFamily="34" charset="0"/>
              <a:buChar char="•"/>
            </a:pPr>
            <a:r>
              <a:rPr lang="en" b="1" dirty="0">
                <a:solidFill>
                  <a:schemeClr val="dk1"/>
                </a:solidFill>
                <a:latin typeface="Times New Roman"/>
                <a:ea typeface="Times New Roman"/>
                <a:cs typeface="Times New Roman"/>
                <a:sym typeface="Times New Roman"/>
              </a:rPr>
              <a:t>Electric cars</a:t>
            </a:r>
          </a:p>
          <a:p>
            <a:pPr marL="971550" lvl="1" indent="-285750">
              <a:spcAft>
                <a:spcPts val="0"/>
              </a:spcAft>
              <a:buClr>
                <a:schemeClr val="dk1"/>
              </a:buClr>
              <a:buFont typeface="Courier New" panose="02070309020205020404" pitchFamily="49" charset="0"/>
              <a:buChar char="o"/>
            </a:pPr>
            <a:r>
              <a:rPr lang="en" sz="1800" dirty="0">
                <a:solidFill>
                  <a:schemeClr val="dk1"/>
                </a:solidFill>
                <a:latin typeface="Times New Roman"/>
                <a:ea typeface="Times New Roman"/>
                <a:cs typeface="Times New Roman"/>
                <a:sym typeface="Times New Roman"/>
              </a:rPr>
              <a:t>Slow implementation and cost prohibitive</a:t>
            </a:r>
          </a:p>
          <a:p>
            <a:pPr marL="971550" lvl="1" indent="-285750">
              <a:spcAft>
                <a:spcPts val="0"/>
              </a:spcAft>
              <a:buClr>
                <a:schemeClr val="dk1"/>
              </a:buClr>
              <a:buFont typeface="Courier New" panose="02070309020205020404" pitchFamily="49" charset="0"/>
              <a:buChar char="o"/>
            </a:pPr>
            <a:r>
              <a:rPr lang="en-US" sz="1800" dirty="0">
                <a:solidFill>
                  <a:schemeClr val="dk1"/>
                </a:solidFill>
                <a:latin typeface="Times New Roman"/>
                <a:ea typeface="Times New Roman"/>
                <a:cs typeface="Times New Roman"/>
                <a:sym typeface="Times New Roman"/>
              </a:rPr>
              <a:t>The majority of e</a:t>
            </a:r>
            <a:r>
              <a:rPr lang="en" sz="1800" dirty="0">
                <a:solidFill>
                  <a:schemeClr val="dk1"/>
                </a:solidFill>
                <a:latin typeface="Times New Roman"/>
                <a:ea typeface="Times New Roman"/>
                <a:cs typeface="Times New Roman"/>
                <a:sym typeface="Times New Roman"/>
              </a:rPr>
              <a:t>lectricity generated is fossil fuels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Times New Roman"/>
                <a:ea typeface="Times New Roman"/>
                <a:cs typeface="Times New Roman"/>
                <a:sym typeface="Times New Roman"/>
              </a:rPr>
              <a:t>Our Solution </a:t>
            </a:r>
            <a:r>
              <a:rPr lang="en">
                <a:latin typeface="Times New Roman"/>
                <a:ea typeface="Times New Roman"/>
                <a:cs typeface="Times New Roman"/>
                <a:sym typeface="Times New Roman"/>
              </a:rPr>
              <a:t>- Energy Generation</a:t>
            </a:r>
          </a:p>
        </p:txBody>
      </p:sp>
      <p:sp>
        <p:nvSpPr>
          <p:cNvPr id="96" name="Shape 96"/>
          <p:cNvSpPr txBox="1">
            <a:spLocks noGrp="1"/>
          </p:cNvSpPr>
          <p:nvPr>
            <p:ph type="body" idx="1"/>
          </p:nvPr>
        </p:nvSpPr>
        <p:spPr>
          <a:xfrm>
            <a:off x="129540" y="1177150"/>
            <a:ext cx="7802880" cy="3879900"/>
          </a:xfrm>
          <a:prstGeom prst="rect">
            <a:avLst/>
          </a:prstGeom>
          <a:noFill/>
          <a:ln>
            <a:noFill/>
          </a:ln>
        </p:spPr>
        <p:txBody>
          <a:bodyPr lIns="91425" tIns="91425" rIns="91425" bIns="91425" anchor="t" anchorCtr="0">
            <a:noAutofit/>
          </a:bodyPr>
          <a:lstStyle/>
          <a:p>
            <a:pPr marL="514350" lvl="0" indent="-285750" rtl="0">
              <a:spcBef>
                <a:spcPts val="0"/>
              </a:spcBef>
              <a:spcAft>
                <a:spcPts val="0"/>
              </a:spcAft>
              <a:buClr>
                <a:schemeClr val="dk1"/>
              </a:buClr>
              <a:buFont typeface="Arial" panose="020B0604020202020204" pitchFamily="34" charset="0"/>
              <a:buChar char="•"/>
            </a:pPr>
            <a:r>
              <a:rPr lang="en" dirty="0">
                <a:solidFill>
                  <a:schemeClr val="dk1"/>
                </a:solidFill>
                <a:latin typeface="Times New Roman"/>
                <a:ea typeface="Times New Roman"/>
                <a:cs typeface="Times New Roman"/>
                <a:sym typeface="Times New Roman"/>
              </a:rPr>
              <a:t>Build more alternative power stations in order to supply the rise in the demand of electricity.</a:t>
            </a:r>
          </a:p>
          <a:p>
            <a:pPr marL="514350" lvl="0" indent="-285750" rtl="0">
              <a:spcBef>
                <a:spcPts val="0"/>
              </a:spcBef>
              <a:spcAft>
                <a:spcPts val="0"/>
              </a:spcAft>
              <a:buClr>
                <a:schemeClr val="dk1"/>
              </a:buClr>
              <a:buFont typeface="Arial" panose="020B0604020202020204" pitchFamily="34" charset="0"/>
              <a:buChar char="•"/>
            </a:pPr>
            <a:r>
              <a:rPr lang="en" dirty="0">
                <a:solidFill>
                  <a:schemeClr val="dk1"/>
                </a:solidFill>
                <a:latin typeface="Times New Roman"/>
                <a:ea typeface="Times New Roman"/>
                <a:cs typeface="Times New Roman"/>
                <a:sym typeface="Times New Roman"/>
              </a:rPr>
              <a:t>Implement alternative power sources: solar, wind, hydroelectric, geothermal, and nuclear.</a:t>
            </a:r>
          </a:p>
          <a:p>
            <a:pPr marL="514350" lvl="0" indent="-285750" rtl="0">
              <a:spcBef>
                <a:spcPts val="0"/>
              </a:spcBef>
              <a:spcAft>
                <a:spcPts val="0"/>
              </a:spcAft>
              <a:buClr>
                <a:schemeClr val="dk1"/>
              </a:buClr>
              <a:buFont typeface="Arial" panose="020B0604020202020204" pitchFamily="34" charset="0"/>
              <a:buChar char="•"/>
            </a:pPr>
            <a:r>
              <a:rPr lang="en" dirty="0">
                <a:solidFill>
                  <a:schemeClr val="dk1"/>
                </a:solidFill>
                <a:latin typeface="Times New Roman"/>
                <a:ea typeface="Times New Roman"/>
                <a:cs typeface="Times New Roman"/>
                <a:sym typeface="Times New Roman"/>
              </a:rPr>
              <a:t>As more electric cars are produced, more alternative power sources are needed to limit emissions.</a:t>
            </a:r>
          </a:p>
          <a:p>
            <a:pPr marL="514350" lvl="0" indent="-285750" rtl="0">
              <a:spcBef>
                <a:spcPts val="0"/>
              </a:spcBef>
              <a:spcAft>
                <a:spcPts val="0"/>
              </a:spcAft>
              <a:buClr>
                <a:schemeClr val="dk1"/>
              </a:buClr>
              <a:buFont typeface="Arial" panose="020B0604020202020204" pitchFamily="34" charset="0"/>
              <a:buChar char="•"/>
            </a:pPr>
            <a:r>
              <a:rPr lang="en" dirty="0">
                <a:solidFill>
                  <a:schemeClr val="dk1"/>
                </a:solidFill>
                <a:latin typeface="Times New Roman"/>
                <a:ea typeface="Times New Roman"/>
                <a:cs typeface="Times New Roman"/>
                <a:sym typeface="Times New Roman"/>
              </a:rPr>
              <a:t>Integrate fast neutron reactors to increase the national electric output while also using nuclear resources.</a:t>
            </a:r>
          </a:p>
          <a:p>
            <a:pPr marL="514350" indent="-285750">
              <a:spcAft>
                <a:spcPts val="0"/>
              </a:spcAft>
              <a:buClr>
                <a:schemeClr val="dk1"/>
              </a:buClr>
              <a:buFont typeface="Arial" panose="020B0604020202020204" pitchFamily="34" charset="0"/>
              <a:buChar char="•"/>
            </a:pPr>
            <a:r>
              <a:rPr lang="en" dirty="0">
                <a:solidFill>
                  <a:schemeClr val="dk1"/>
                </a:solidFill>
                <a:latin typeface="Times New Roman"/>
                <a:ea typeface="Times New Roman"/>
                <a:cs typeface="Times New Roman"/>
                <a:sym typeface="Times New Roman"/>
              </a:rPr>
              <a:t>Distributed generation increases overall electricity output, decreases energy inefficiencies due to line resistance, and decreases dependence on the communal grid.</a:t>
            </a:r>
          </a:p>
          <a:p>
            <a:pPr marL="228600" lvl="0" rtl="0">
              <a:spcBef>
                <a:spcPts val="0"/>
              </a:spcBef>
              <a:spcAft>
                <a:spcPts val="0"/>
              </a:spcAft>
              <a:buClr>
                <a:schemeClr val="dk1"/>
              </a:buClr>
            </a:pPr>
            <a:endParaRPr lang="en"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68900"/>
            <a:ext cx="8520600" cy="57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dirty="0">
                <a:solidFill>
                  <a:schemeClr val="dk1"/>
                </a:solidFill>
                <a:latin typeface="Times New Roman"/>
                <a:ea typeface="Times New Roman"/>
                <a:cs typeface="Times New Roman"/>
                <a:sym typeface="Times New Roman"/>
              </a:rPr>
              <a:t>Engineering Aspect of Design - </a:t>
            </a:r>
            <a:r>
              <a:rPr lang="en" dirty="0">
                <a:latin typeface="Times New Roman"/>
                <a:ea typeface="Times New Roman"/>
                <a:cs typeface="Times New Roman"/>
                <a:sym typeface="Times New Roman"/>
              </a:rPr>
              <a:t>Energy Generation</a:t>
            </a:r>
          </a:p>
        </p:txBody>
      </p:sp>
      <p:sp>
        <p:nvSpPr>
          <p:cNvPr id="108" name="Shape 108"/>
          <p:cNvSpPr txBox="1">
            <a:spLocks noGrp="1"/>
          </p:cNvSpPr>
          <p:nvPr>
            <p:ph type="body" idx="1"/>
          </p:nvPr>
        </p:nvSpPr>
        <p:spPr>
          <a:xfrm>
            <a:off x="311700" y="1041600"/>
            <a:ext cx="7607100" cy="4101900"/>
          </a:xfrm>
          <a:prstGeom prst="rect">
            <a:avLst/>
          </a:prstGeom>
          <a:noFill/>
          <a:ln>
            <a:noFill/>
          </a:ln>
        </p:spPr>
        <p:txBody>
          <a:bodyPr lIns="91425" tIns="91425" rIns="91425" bIns="91425" anchor="t" anchorCtr="0">
            <a:noAutofit/>
          </a:bodyPr>
          <a:lstStyle/>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rgbClr val="000000"/>
                </a:solidFill>
                <a:latin typeface="Times New Roman"/>
                <a:ea typeface="Times New Roman"/>
                <a:cs typeface="Times New Roman"/>
                <a:sym typeface="Times New Roman"/>
              </a:rPr>
              <a:t>New technological advances in nuclear energy is a valuable way to increase the electricity output while limiting emissions.</a:t>
            </a:r>
          </a:p>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rgbClr val="000000"/>
                </a:solidFill>
                <a:latin typeface="Times New Roman"/>
                <a:ea typeface="Times New Roman"/>
                <a:cs typeface="Times New Roman"/>
                <a:sym typeface="Times New Roman"/>
              </a:rPr>
              <a:t>Fast neutron reactors (breeder reactors) maximize the full potential of nuclear fuel while continuing to produce electricity. There is also less radioactive waste because the spent fuel from the normal fuel cycle goes into the breeder reactors.</a:t>
            </a:r>
          </a:p>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rgbClr val="000000"/>
                </a:solidFill>
                <a:latin typeface="Times New Roman"/>
                <a:ea typeface="Times New Roman"/>
                <a:cs typeface="Times New Roman"/>
                <a:sym typeface="Times New Roman"/>
              </a:rPr>
              <a:t>Distributed generation can most easily be implemented through installing solar panels on rooftops and </a:t>
            </a:r>
            <a:r>
              <a:rPr lang="en" dirty="0">
                <a:solidFill>
                  <a:schemeClr val="dk1"/>
                </a:solidFill>
                <a:latin typeface="Times New Roman"/>
                <a:ea typeface="Times New Roman"/>
                <a:cs typeface="Times New Roman"/>
                <a:sym typeface="Times New Roman"/>
              </a:rPr>
              <a:t>the use of new models of wind turbines. </a:t>
            </a:r>
          </a:p>
          <a:p>
            <a:pPr marL="514350" marR="0" lvl="0" indent="-285750" algn="l" rtl="0">
              <a:lnSpc>
                <a:spcPct val="115000"/>
              </a:lnSpc>
              <a:spcBef>
                <a:spcPts val="0"/>
              </a:spcBef>
              <a:spcAft>
                <a:spcPts val="0"/>
              </a:spcAft>
              <a:buClr>
                <a:srgbClr val="000000"/>
              </a:buClr>
              <a:buFont typeface="Arial" panose="020B0604020202020204" pitchFamily="34" charset="0"/>
              <a:buChar char="•"/>
            </a:pPr>
            <a:r>
              <a:rPr lang="en" dirty="0">
                <a:solidFill>
                  <a:schemeClr val="dk1"/>
                </a:solidFill>
                <a:latin typeface="Times New Roman"/>
                <a:ea typeface="Times New Roman"/>
                <a:cs typeface="Times New Roman"/>
                <a:sym typeface="Times New Roman"/>
              </a:rPr>
              <a:t>Most noteably, t</a:t>
            </a:r>
            <a:r>
              <a:rPr lang="en" dirty="0">
                <a:solidFill>
                  <a:srgbClr val="000000"/>
                </a:solidFill>
                <a:latin typeface="Times New Roman"/>
                <a:ea typeface="Times New Roman"/>
                <a:cs typeface="Times New Roman"/>
                <a:sym typeface="Times New Roman"/>
              </a:rPr>
              <a:t>he amount of electric cars would increase the electricity demand of large cities.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Times New Roman"/>
                <a:ea typeface="Times New Roman"/>
                <a:cs typeface="Times New Roman"/>
                <a:sym typeface="Times New Roman"/>
              </a:rPr>
              <a:t>Potential Problems - </a:t>
            </a:r>
            <a:r>
              <a:rPr lang="en">
                <a:latin typeface="Times New Roman"/>
                <a:ea typeface="Times New Roman"/>
                <a:cs typeface="Times New Roman"/>
                <a:sym typeface="Times New Roman"/>
              </a:rPr>
              <a:t>Energy Generation</a:t>
            </a:r>
          </a:p>
        </p:txBody>
      </p:sp>
      <p:sp>
        <p:nvSpPr>
          <p:cNvPr id="114" name="Shape 114"/>
          <p:cNvSpPr txBox="1">
            <a:spLocks noGrp="1"/>
          </p:cNvSpPr>
          <p:nvPr>
            <p:ph type="body" idx="1"/>
          </p:nvPr>
        </p:nvSpPr>
        <p:spPr>
          <a:xfrm>
            <a:off x="311700" y="1152475"/>
            <a:ext cx="7582500" cy="3756600"/>
          </a:xfrm>
          <a:prstGeom prst="rect">
            <a:avLst/>
          </a:prstGeom>
          <a:noFill/>
          <a:ln>
            <a:noFill/>
          </a:ln>
        </p:spPr>
        <p:txBody>
          <a:bodyPr lIns="91425" tIns="91425" rIns="91425" bIns="91425" anchor="t" anchorCtr="0">
            <a:noAutofit/>
          </a:bodyPr>
          <a:lstStyle/>
          <a:p>
            <a:pPr marL="514350" lvl="0" indent="-285750" rtl="0">
              <a:spcBef>
                <a:spcPts val="0"/>
              </a:spcBef>
              <a:spcAft>
                <a:spcPts val="0"/>
              </a:spcAft>
              <a:buClr>
                <a:schemeClr val="dk1"/>
              </a:buClr>
              <a:buFont typeface="Arial" panose="020B0604020202020204" pitchFamily="34" charset="0"/>
              <a:buChar char="•"/>
            </a:pPr>
            <a:r>
              <a:rPr lang="en" dirty="0">
                <a:solidFill>
                  <a:schemeClr val="dk1"/>
                </a:solidFill>
                <a:latin typeface="Times New Roman"/>
                <a:ea typeface="Times New Roman"/>
                <a:cs typeface="Times New Roman"/>
                <a:sym typeface="Times New Roman"/>
              </a:rPr>
              <a:t>The forms of waste associated with alternative power, most notably from nuclear sources are a concern. However, they are local forms of waste that can be properly stored and mitigated without creating emissions.</a:t>
            </a:r>
          </a:p>
          <a:p>
            <a:pPr marL="514350" lvl="0" indent="-285750" rtl="0">
              <a:spcBef>
                <a:spcPts val="0"/>
              </a:spcBef>
              <a:spcAft>
                <a:spcPts val="0"/>
              </a:spcAft>
              <a:buClr>
                <a:schemeClr val="dk1"/>
              </a:buClr>
              <a:buFont typeface="Arial" panose="020B0604020202020204" pitchFamily="34" charset="0"/>
              <a:buChar char="•"/>
            </a:pPr>
            <a:r>
              <a:rPr lang="en" dirty="0">
                <a:solidFill>
                  <a:schemeClr val="dk1"/>
                </a:solidFill>
                <a:latin typeface="Times New Roman"/>
                <a:ea typeface="Times New Roman"/>
                <a:cs typeface="Times New Roman"/>
                <a:sym typeface="Times New Roman"/>
              </a:rPr>
              <a:t>Breeder reactors cause an increased potential for nuclear weapons. This can be mitigated by proper oversight by the NRC.</a:t>
            </a:r>
          </a:p>
          <a:p>
            <a:pPr marL="514350" lvl="0" indent="-285750" rtl="0">
              <a:spcBef>
                <a:spcPts val="0"/>
              </a:spcBef>
              <a:spcAft>
                <a:spcPts val="0"/>
              </a:spcAft>
              <a:buClr>
                <a:schemeClr val="dk1"/>
              </a:buClr>
              <a:buFont typeface="Arial" panose="020B0604020202020204" pitchFamily="34" charset="0"/>
              <a:buChar char="•"/>
            </a:pPr>
            <a:r>
              <a:rPr lang="en" dirty="0">
                <a:solidFill>
                  <a:schemeClr val="dk1"/>
                </a:solidFill>
                <a:latin typeface="Times New Roman"/>
                <a:ea typeface="Times New Roman"/>
                <a:cs typeface="Times New Roman"/>
                <a:sym typeface="Times New Roman"/>
              </a:rPr>
              <a:t>An increase in the generation of electricity from alternative sources has been associated with a decreased trend in use of natural gas, but an increased trend in the use of coal, which creates more emissions than natural gas (The Economist, Nov 2015).</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113</TotalTime>
  <Words>1815</Words>
  <Application>Microsoft Office PowerPoint</Application>
  <PresentationFormat>On-screen Show (16:9)</PresentationFormat>
  <Paragraphs>193</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Courier New</vt:lpstr>
      <vt:lpstr>Times New Roman</vt:lpstr>
      <vt:lpstr>simple-light-2</vt:lpstr>
      <vt:lpstr>NASEC 2016</vt:lpstr>
      <vt:lpstr>Problems Being Addressed</vt:lpstr>
      <vt:lpstr>Background - Energy Generation</vt:lpstr>
      <vt:lpstr>Problem - Energy Generation </vt:lpstr>
      <vt:lpstr>Estimated U.S. Energy Use (2014)</vt:lpstr>
      <vt:lpstr>Past Solutions and Results - Energy Generation</vt:lpstr>
      <vt:lpstr>Our Solution - Energy Generation</vt:lpstr>
      <vt:lpstr>Engineering Aspect of Design - Energy Generation</vt:lpstr>
      <vt:lpstr>Potential Problems - Energy Generation</vt:lpstr>
      <vt:lpstr>Background - Car</vt:lpstr>
      <vt:lpstr>Problem</vt:lpstr>
      <vt:lpstr>Past Solution Attempts and Results - Car</vt:lpstr>
      <vt:lpstr>Our Solution - Car</vt:lpstr>
      <vt:lpstr>Our Solution - Car (ctd.)</vt:lpstr>
      <vt:lpstr>Our Solution - Car (ctd.)</vt:lpstr>
      <vt:lpstr>Engineering Aspect of Design - Car</vt:lpstr>
      <vt:lpstr>Potential Problems - Car</vt:lpstr>
      <vt:lpstr>Background - Mass Transit</vt:lpstr>
      <vt:lpstr>Problem</vt:lpstr>
      <vt:lpstr>Past Solution Attempts and Results - Mass Transit</vt:lpstr>
      <vt:lpstr>Our Solution - MT</vt:lpstr>
      <vt:lpstr>Engineering Aspect of Design - Policy</vt:lpstr>
      <vt:lpstr>Engineering Aspect of Design – App Creation</vt:lpstr>
      <vt:lpstr>Engineering Aspect of Design - Education</vt:lpstr>
      <vt:lpstr>Potential Problems - Mass Transit</vt:lpstr>
      <vt:lpstr>Engineering Aspect of Design - Hyperloop One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NASEC 2016</dc:title>
  <cp:lastModifiedBy>Sara Riedesel</cp:lastModifiedBy>
  <cp:revision>121</cp:revision>
  <dcterms:modified xsi:type="dcterms:W3CDTF">2016-11-15T17:22:42Z</dcterms:modified>
</cp:coreProperties>
</file>