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58" r:id="rId3"/>
    <p:sldId id="259" r:id="rId4"/>
    <p:sldId id="260" r:id="rId5"/>
    <p:sldId id="262" r:id="rId6"/>
    <p:sldId id="263" r:id="rId7"/>
    <p:sldId id="264" r:id="rId8"/>
  </p:sldIdLst>
  <p:sldSz cx="9144000" cy="5143500" type="screen16x9"/>
  <p:notesSz cx="6858000" cy="9144000"/>
  <p:embeddedFontLst>
    <p:embeddedFont>
      <p:font typeface="Century Gothic" panose="020B0502020202020204" pitchFamily="34" charset="0"/>
      <p:regular r:id="rId10"/>
      <p:bold r:id="rId11"/>
      <p:italic r:id="rId12"/>
      <p:boldItalic r:id="rId13"/>
    </p:embeddedFont>
    <p:embeddedFont>
      <p:font typeface="Roboto Slab" panose="020B0604020202020204" charset="0"/>
      <p:regular r:id="rId14"/>
      <p:bold r:id="rId15"/>
    </p:embeddedFont>
    <p:embeddedFont>
      <p:font typeface="Wingdings 3" panose="05040102010807070707" pitchFamily="18"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7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c1cfa054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c1cfa054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0b6314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0b6314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0b631463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0b631463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a432dadfb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a432dadfb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42054652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11827910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50835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217713184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147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96459073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374699614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397139852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Tree>
    <p:extLst>
      <p:ext uri="{BB962C8B-B14F-4D97-AF65-F5344CB8AC3E}">
        <p14:creationId xmlns:p14="http://schemas.microsoft.com/office/powerpoint/2010/main" val="34575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00961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192649394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37261264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23137066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5898315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4184065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429190177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429081768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36363829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5/17/2022</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s-CO" smtClean="0"/>
              <a:t>‹Nº›</a:t>
            </a:fld>
            <a:endParaRPr lang="es-CO">
              <a:latin typeface="Roboto Slab"/>
              <a:ea typeface="Roboto Slab"/>
              <a:cs typeface="Roboto Slab"/>
              <a:sym typeface="Roboto Slab"/>
            </a:endParaRPr>
          </a:p>
        </p:txBody>
      </p:sp>
    </p:spTree>
    <p:extLst>
      <p:ext uri="{BB962C8B-B14F-4D97-AF65-F5344CB8AC3E}">
        <p14:creationId xmlns:p14="http://schemas.microsoft.com/office/powerpoint/2010/main" val="239503467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ransition>
    <p:fade thruBlk="1"/>
  </p:transition>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75" y="1400525"/>
            <a:ext cx="6430200" cy="214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t>Balanceo de Carga de bases de datos con MySQL y HAProxy</a:t>
            </a:r>
            <a:endParaRPr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4"/>
          <p:cNvSpPr txBox="1">
            <a:spLocks noGrp="1"/>
          </p:cNvSpPr>
          <p:nvPr>
            <p:ph type="ctrTitle" idx="4294967295"/>
          </p:nvPr>
        </p:nvSpPr>
        <p:spPr>
          <a:xfrm>
            <a:off x="398860" y="1057537"/>
            <a:ext cx="4779963" cy="9097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1" dirty="0"/>
              <a:t>Requerimiento</a:t>
            </a:r>
            <a:endParaRPr sz="4500" b="1" dirty="0"/>
          </a:p>
        </p:txBody>
      </p:sp>
      <p:sp>
        <p:nvSpPr>
          <p:cNvPr id="89" name="Google Shape;89;p14"/>
          <p:cNvSpPr txBox="1">
            <a:spLocks noGrp="1"/>
          </p:cNvSpPr>
          <p:nvPr>
            <p:ph type="subTitle" idx="4294967295"/>
          </p:nvPr>
        </p:nvSpPr>
        <p:spPr>
          <a:xfrm>
            <a:off x="424979" y="1967252"/>
            <a:ext cx="5003711" cy="2314816"/>
          </a:xfrm>
          <a:prstGeom prst="rect">
            <a:avLst/>
          </a:prstGeom>
          <a:noFill/>
          <a:ln>
            <a:noFill/>
          </a:ln>
        </p:spPr>
        <p:txBody>
          <a:bodyPr spcFirstLastPara="1" wrap="square" lIns="91425" tIns="91425" rIns="91425" bIns="91425" anchor="t" anchorCtr="0">
            <a:normAutofit lnSpcReduction="10000"/>
          </a:bodyPr>
          <a:lstStyle/>
          <a:p>
            <a:pPr marL="0" lvl="0" indent="0" algn="just" rtl="0">
              <a:spcBef>
                <a:spcPts val="600"/>
              </a:spcBef>
              <a:spcAft>
                <a:spcPts val="0"/>
              </a:spcAft>
              <a:buNone/>
            </a:pPr>
            <a:r>
              <a:rPr lang="en" sz="1800" dirty="0">
                <a:solidFill>
                  <a:srgbClr val="212529"/>
                </a:solidFill>
                <a:highlight>
                  <a:srgbClr val="FFFFFF"/>
                </a:highlight>
              </a:rPr>
              <a:t>Implementar un balanceador de bases de datos MySQL con el objetivo de alcanzar una mayor eficiencia y velocidad en lo referente a escritura y lectura de datos, incrementar la tolerancia a fallos y obtener una alta disponibilidad. Para esto se debe configurar un pool de servidores de bases de datos.</a:t>
            </a:r>
            <a:endParaRPr sz="1800" dirty="0">
              <a:solidFill>
                <a:srgbClr val="212529"/>
              </a:solidFill>
              <a:highlight>
                <a:srgbClr val="FFFFFF"/>
              </a:highlight>
            </a:endParaRPr>
          </a:p>
        </p:txBody>
      </p:sp>
      <p:cxnSp>
        <p:nvCxnSpPr>
          <p:cNvPr id="90" name="Google Shape;90;p14"/>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92" name="Google Shape;92;p14"/>
          <p:cNvCxnSpPr>
            <a:endCxn id="8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93" name="Google Shape;93;p14"/>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14"/>
          <p:cNvPicPr preferRelativeResize="0"/>
          <p:nvPr/>
        </p:nvPicPr>
        <p:blipFill>
          <a:blip r:embed="rId3">
            <a:alphaModFix/>
          </a:blip>
          <a:stretch>
            <a:fillRect/>
          </a:stretch>
        </p:blipFill>
        <p:spPr>
          <a:xfrm>
            <a:off x="6125275" y="1252133"/>
            <a:ext cx="1076325" cy="106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p:nvPr/>
        </p:nvSpPr>
        <p:spPr>
          <a:xfrm>
            <a:off x="6023016" y="718950"/>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01" name="Google Shape;101;p15"/>
          <p:cNvSpPr txBox="1">
            <a:spLocks noGrp="1"/>
          </p:cNvSpPr>
          <p:nvPr>
            <p:ph type="ctrTitle" idx="4294967295"/>
          </p:nvPr>
        </p:nvSpPr>
        <p:spPr>
          <a:xfrm>
            <a:off x="963899" y="1188836"/>
            <a:ext cx="4779963" cy="11588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1" dirty="0"/>
              <a:t>Balanceo de carga</a:t>
            </a:r>
            <a:endParaRPr sz="4500" b="1" dirty="0"/>
          </a:p>
        </p:txBody>
      </p:sp>
      <p:sp>
        <p:nvSpPr>
          <p:cNvPr id="102" name="Google Shape;102;p15"/>
          <p:cNvSpPr txBox="1">
            <a:spLocks noGrp="1"/>
          </p:cNvSpPr>
          <p:nvPr>
            <p:ph type="subTitle" idx="4294967295"/>
          </p:nvPr>
        </p:nvSpPr>
        <p:spPr>
          <a:xfrm>
            <a:off x="416312" y="2277598"/>
            <a:ext cx="4465638" cy="1300162"/>
          </a:xfrm>
          <a:prstGeom prst="rect">
            <a:avLst/>
          </a:prstGeom>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solidFill>
                  <a:srgbClr val="212529"/>
                </a:solidFill>
                <a:highlight>
                  <a:srgbClr val="FFFFFF"/>
                </a:highlight>
              </a:rPr>
              <a:t>Es la manera en que las peticiones son distribuidas sobre una fila de servidores. Existen varios métodos para realizar el balanceo de carga. Desde el simple "Round Robin" hasta métodos más complejos para garantizar la disposición y prestar un servicio adecuado.</a:t>
            </a:r>
            <a:endParaRPr sz="1800" dirty="0"/>
          </a:p>
        </p:txBody>
      </p:sp>
      <p:sp>
        <p:nvSpPr>
          <p:cNvPr id="109" name="Google Shape;109;p15"/>
          <p:cNvSpPr txBox="1">
            <a:spLocks noGrp="1"/>
          </p:cNvSpPr>
          <p:nvPr>
            <p:ph type="subTitle" idx="4294967295"/>
          </p:nvPr>
        </p:nvSpPr>
        <p:spPr>
          <a:xfrm>
            <a:off x="5216138" y="2423572"/>
            <a:ext cx="3511550" cy="1300162"/>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000" b="1" dirty="0">
                <a:solidFill>
                  <a:srgbClr val="0091EA"/>
                </a:solidFill>
                <a:highlight>
                  <a:srgbClr val="FFFFFF"/>
                </a:highlight>
              </a:rPr>
              <a:t>Objetivos:</a:t>
            </a:r>
            <a:endParaRPr sz="2000" b="1" dirty="0">
              <a:solidFill>
                <a:srgbClr val="0091EA"/>
              </a:solidFill>
              <a:highlight>
                <a:srgbClr val="FFFFFF"/>
              </a:highlight>
            </a:endParaRPr>
          </a:p>
          <a:p>
            <a:pPr marL="457200" lvl="0" indent="-330200" algn="just" rtl="0">
              <a:spcBef>
                <a:spcPts val="600"/>
              </a:spcBef>
              <a:spcAft>
                <a:spcPts val="0"/>
              </a:spcAft>
              <a:buClr>
                <a:srgbClr val="212529"/>
              </a:buClr>
              <a:buSzPts val="1600"/>
              <a:buChar char="●"/>
            </a:pPr>
            <a:r>
              <a:rPr lang="en" sz="1600" dirty="0">
                <a:solidFill>
                  <a:srgbClr val="212529"/>
                </a:solidFill>
                <a:highlight>
                  <a:srgbClr val="FFFFFF"/>
                </a:highlight>
              </a:rPr>
              <a:t>Optimizar el uso de recursos</a:t>
            </a:r>
            <a:endParaRPr sz="1600" dirty="0">
              <a:solidFill>
                <a:srgbClr val="212529"/>
              </a:solidFill>
              <a:highlight>
                <a:srgbClr val="FFFFFF"/>
              </a:highlight>
            </a:endParaRPr>
          </a:p>
          <a:p>
            <a:pPr marL="457200" lvl="0" indent="-330200" algn="just" rtl="0">
              <a:spcBef>
                <a:spcPts val="0"/>
              </a:spcBef>
              <a:spcAft>
                <a:spcPts val="0"/>
              </a:spcAft>
              <a:buClr>
                <a:srgbClr val="212529"/>
              </a:buClr>
              <a:buSzPts val="1600"/>
              <a:buChar char="●"/>
            </a:pPr>
            <a:r>
              <a:rPr lang="en" sz="1600" dirty="0">
                <a:solidFill>
                  <a:srgbClr val="212529"/>
                </a:solidFill>
                <a:highlight>
                  <a:srgbClr val="FFFFFF"/>
                </a:highlight>
              </a:rPr>
              <a:t>Maximizar el rendimiento</a:t>
            </a:r>
            <a:endParaRPr sz="1600" dirty="0">
              <a:solidFill>
                <a:srgbClr val="212529"/>
              </a:solidFill>
              <a:highlight>
                <a:srgbClr val="FFFFFF"/>
              </a:highlight>
            </a:endParaRPr>
          </a:p>
          <a:p>
            <a:pPr marL="457200" lvl="0" indent="-330200" algn="just" rtl="0">
              <a:spcBef>
                <a:spcPts val="0"/>
              </a:spcBef>
              <a:spcAft>
                <a:spcPts val="0"/>
              </a:spcAft>
              <a:buClr>
                <a:srgbClr val="212529"/>
              </a:buClr>
              <a:buSzPts val="1600"/>
              <a:buChar char="●"/>
            </a:pPr>
            <a:r>
              <a:rPr lang="en" sz="1600" dirty="0">
                <a:solidFill>
                  <a:srgbClr val="212529"/>
                </a:solidFill>
                <a:highlight>
                  <a:srgbClr val="FFFFFF"/>
                </a:highlight>
              </a:rPr>
              <a:t>Minimizar el tiempo de respuesta</a:t>
            </a:r>
            <a:endParaRPr sz="1600" dirty="0">
              <a:solidFill>
                <a:srgbClr val="212529"/>
              </a:solidFill>
              <a:highlight>
                <a:srgbClr val="FFFFFF"/>
              </a:highlight>
            </a:endParaRPr>
          </a:p>
          <a:p>
            <a:pPr marL="457200" lvl="0" indent="-330200" algn="just" rtl="0">
              <a:spcBef>
                <a:spcPts val="0"/>
              </a:spcBef>
              <a:spcAft>
                <a:spcPts val="0"/>
              </a:spcAft>
              <a:buClr>
                <a:srgbClr val="212529"/>
              </a:buClr>
              <a:buSzPts val="1600"/>
              <a:buChar char="●"/>
            </a:pPr>
            <a:r>
              <a:rPr lang="en" sz="1600" dirty="0">
                <a:solidFill>
                  <a:srgbClr val="212529"/>
                </a:solidFill>
                <a:highlight>
                  <a:srgbClr val="FFFFFF"/>
                </a:highlight>
              </a:rPr>
              <a:t>Evitar la sobrecarga de cualquier recurso</a:t>
            </a:r>
            <a:endParaRPr sz="1600" dirty="0">
              <a:solidFill>
                <a:srgbClr val="212529"/>
              </a:solidFill>
              <a:highlight>
                <a:srgbClr val="FFFFFF"/>
              </a:highlight>
            </a:endParaRPr>
          </a:p>
        </p:txBody>
      </p:sp>
      <p:cxnSp>
        <p:nvCxnSpPr>
          <p:cNvPr id="103" name="Google Shape;103;p15"/>
          <p:cNvCxnSpPr/>
          <p:nvPr/>
        </p:nvCxnSpPr>
        <p:spPr>
          <a:xfrm rot="10800000" flipH="1">
            <a:off x="7102665" y="350287"/>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04" name="Google Shape;104;p15"/>
          <p:cNvCxnSpPr/>
          <p:nvPr/>
        </p:nvCxnSpPr>
        <p:spPr>
          <a:xfrm flipH="1">
            <a:off x="7749116" y="991460"/>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05" name="Google Shape;105;p15"/>
          <p:cNvCxnSpPr>
            <a:endCxn id="100" idx="6"/>
          </p:cNvCxnSpPr>
          <p:nvPr/>
        </p:nvCxnSpPr>
        <p:spPr>
          <a:xfrm rot="10800000">
            <a:off x="7898616" y="1645350"/>
            <a:ext cx="998100" cy="98100"/>
          </a:xfrm>
          <a:prstGeom prst="straightConnector1">
            <a:avLst/>
          </a:prstGeom>
          <a:noFill/>
          <a:ln w="9525" cap="flat" cmpd="sng">
            <a:solidFill>
              <a:srgbClr val="CFD8DC"/>
            </a:solidFill>
            <a:prstDash val="solid"/>
            <a:round/>
            <a:headEnd type="none" w="med" len="med"/>
            <a:tailEnd type="none" w="med" len="med"/>
          </a:ln>
        </p:spPr>
      </p:cxnSp>
      <p:sp>
        <p:nvSpPr>
          <p:cNvPr id="106" name="Google Shape;106;p15"/>
          <p:cNvSpPr/>
          <p:nvPr/>
        </p:nvSpPr>
        <p:spPr>
          <a:xfrm>
            <a:off x="6172774" y="866872"/>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5"/>
          <p:cNvPicPr preferRelativeResize="0"/>
          <p:nvPr/>
        </p:nvPicPr>
        <p:blipFill>
          <a:blip r:embed="rId3">
            <a:alphaModFix/>
          </a:blip>
          <a:stretch>
            <a:fillRect/>
          </a:stretch>
        </p:blipFill>
        <p:spPr>
          <a:xfrm>
            <a:off x="6435866" y="1116410"/>
            <a:ext cx="1049900" cy="104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HAProxy y servidores MySQL</a:t>
            </a:r>
            <a:endParaRPr/>
          </a:p>
        </p:txBody>
      </p:sp>
      <p:sp>
        <p:nvSpPr>
          <p:cNvPr id="114" name="Google Shape;114;p16"/>
          <p:cNvSpPr txBox="1">
            <a:spLocks noGrp="1"/>
          </p:cNvSpPr>
          <p:nvPr>
            <p:ph type="body" idx="1"/>
          </p:nvPr>
        </p:nvSpPr>
        <p:spPr>
          <a:xfrm>
            <a:off x="668750" y="1024151"/>
            <a:ext cx="43098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t>HAProxy es una solución rápida y confiable que ofrece alta disponibilidad, equilibrio de carga y proxy para aplicaciones basadas en TCP y HTTP.</a:t>
            </a:r>
            <a:endParaRPr sz="1800" dirty="0"/>
          </a:p>
          <a:p>
            <a:pPr marL="0" lvl="0" indent="0" algn="just" rtl="0">
              <a:spcBef>
                <a:spcPts val="600"/>
              </a:spcBef>
              <a:spcAft>
                <a:spcPts val="0"/>
              </a:spcAft>
              <a:buNone/>
            </a:pPr>
            <a:endParaRPr sz="1800" dirty="0"/>
          </a:p>
          <a:p>
            <a:pPr marL="0" lvl="0" indent="0" algn="just" rtl="0">
              <a:spcBef>
                <a:spcPts val="600"/>
              </a:spcBef>
              <a:spcAft>
                <a:spcPts val="0"/>
              </a:spcAft>
              <a:buNone/>
            </a:pPr>
            <a:r>
              <a:rPr lang="en" sz="1800" dirty="0"/>
              <a:t>Su modo de funcionamiento hace que su integración en arquitecturas existentes sea muy fácil y sin riesgos, al mismo tiempo que ofrece la posibilidad de no exponer servidores web frágiles a la red.</a:t>
            </a:r>
            <a:endParaRPr sz="1800" dirty="0"/>
          </a:p>
        </p:txBody>
      </p:sp>
      <p:sp>
        <p:nvSpPr>
          <p:cNvPr id="116" name="Google Shape;116;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17" name="Google Shape;117;p16"/>
          <p:cNvPicPr preferRelativeResize="0"/>
          <p:nvPr/>
        </p:nvPicPr>
        <p:blipFill>
          <a:blip r:embed="rId3">
            <a:alphaModFix/>
          </a:blip>
          <a:stretch>
            <a:fillRect/>
          </a:stretch>
        </p:blipFill>
        <p:spPr>
          <a:xfrm>
            <a:off x="5169600" y="1010725"/>
            <a:ext cx="3305650" cy="362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instalar una replicación master-master?</a:t>
            </a:r>
            <a:endParaRPr/>
          </a:p>
        </p:txBody>
      </p:sp>
      <p:sp>
        <p:nvSpPr>
          <p:cNvPr id="131" name="Google Shape;131;p18"/>
          <p:cNvSpPr txBox="1">
            <a:spLocks noGrp="1"/>
          </p:cNvSpPr>
          <p:nvPr>
            <p:ph type="body" idx="1"/>
          </p:nvPr>
        </p:nvSpPr>
        <p:spPr>
          <a:xfrm>
            <a:off x="622661" y="1292275"/>
            <a:ext cx="77352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a:t>La replicación maestro-esclavo en bases de datos MySQL proporciona equilibrio de carga para las bases de datos pero </a:t>
            </a:r>
            <a:r>
              <a:rPr lang="en" b="1"/>
              <a:t>no</a:t>
            </a:r>
            <a:r>
              <a:rPr lang="en"/>
              <a:t> proporciona ningún escenario de conmutación por error. </a:t>
            </a:r>
            <a:endParaRPr/>
          </a:p>
          <a:p>
            <a:pPr marL="0" lvl="0" indent="0" algn="just" rtl="0">
              <a:spcBef>
                <a:spcPts val="600"/>
              </a:spcBef>
              <a:spcAft>
                <a:spcPts val="0"/>
              </a:spcAft>
              <a:buNone/>
            </a:pPr>
            <a:r>
              <a:rPr lang="en"/>
              <a:t>Si el servidor maestro se rompe,  no podemos ejecutar consultas directamente en el servidor esclavo. Además del equilibrio de carga, si necesitamos conmutación por error en nuestro escenario,  podemos configurar 2 instancias de MySQL en la replicación maestro-maestro.</a:t>
            </a:r>
            <a:endParaRPr/>
          </a:p>
        </p:txBody>
      </p:sp>
      <p:sp>
        <p:nvSpPr>
          <p:cNvPr id="130" name="Google Shape;130;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instalar una replicación master-master?</a:t>
            </a:r>
            <a:endParaRPr/>
          </a:p>
        </p:txBody>
      </p:sp>
      <p:sp>
        <p:nvSpPr>
          <p:cNvPr id="138" name="Google Shape;138;p19"/>
          <p:cNvSpPr txBox="1">
            <a:spLocks noGrp="1"/>
          </p:cNvSpPr>
          <p:nvPr>
            <p:ph type="body" idx="1"/>
          </p:nvPr>
        </p:nvSpPr>
        <p:spPr>
          <a:xfrm>
            <a:off x="622650" y="1292275"/>
            <a:ext cx="7735200" cy="104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En la replicación de maestro maestro, ambos servidores desempeñan el papel de maestro y esclavo entre sí.</a:t>
            </a:r>
            <a:endParaRPr/>
          </a:p>
        </p:txBody>
      </p:sp>
      <p:sp>
        <p:nvSpPr>
          <p:cNvPr id="137" name="Google Shape;137;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39" name="Google Shape;139;p19"/>
          <p:cNvPicPr preferRelativeResize="0"/>
          <p:nvPr/>
        </p:nvPicPr>
        <p:blipFill>
          <a:blip r:embed="rId3">
            <a:alphaModFix/>
          </a:blip>
          <a:stretch>
            <a:fillRect/>
          </a:stretch>
        </p:blipFill>
        <p:spPr>
          <a:xfrm>
            <a:off x="2424000" y="2333875"/>
            <a:ext cx="4132491" cy="2504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45" name="Google Shape;145;p20"/>
          <p:cNvSpPr txBox="1">
            <a:spLocks noGrp="1"/>
          </p:cNvSpPr>
          <p:nvPr>
            <p:ph type="ctrTitle" idx="4294967295"/>
          </p:nvPr>
        </p:nvSpPr>
        <p:spPr>
          <a:xfrm>
            <a:off x="569855" y="721840"/>
            <a:ext cx="4779963" cy="11588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1" dirty="0"/>
              <a:t>Práctica	</a:t>
            </a:r>
            <a:endParaRPr sz="4500" b="1" dirty="0"/>
          </a:p>
        </p:txBody>
      </p:sp>
      <p:sp>
        <p:nvSpPr>
          <p:cNvPr id="146" name="Google Shape;146;p20"/>
          <p:cNvSpPr txBox="1">
            <a:spLocks noGrp="1"/>
          </p:cNvSpPr>
          <p:nvPr>
            <p:ph type="subTitle" idx="4294967295"/>
          </p:nvPr>
        </p:nvSpPr>
        <p:spPr>
          <a:xfrm>
            <a:off x="487304" y="2401497"/>
            <a:ext cx="4945063" cy="1300162"/>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solidFill>
                  <a:srgbClr val="212529"/>
                </a:solidFill>
                <a:highlight>
                  <a:srgbClr val="FFFFFF"/>
                </a:highlight>
              </a:rPr>
              <a:t>En el desarrollo de la práctica podremos ver la configuración de los servidores y una demostración de la réplica entre estos, así como la prueba rendimiento en las bases de datos con Sysbench.</a:t>
            </a:r>
            <a:endParaRPr sz="1800" dirty="0"/>
          </a:p>
        </p:txBody>
      </p:sp>
      <p:cxnSp>
        <p:nvCxnSpPr>
          <p:cNvPr id="147" name="Google Shape;147;p20"/>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48" name="Google Shape;148;p20"/>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49" name="Google Shape;149;p20"/>
          <p:cNvCxnSpPr>
            <a:endCxn id="144"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50" name="Google Shape;150;p20"/>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20"/>
          <p:cNvPicPr preferRelativeResize="0"/>
          <p:nvPr/>
        </p:nvPicPr>
        <p:blipFill>
          <a:blip r:embed="rId3">
            <a:alphaModFix/>
          </a:blip>
          <a:stretch>
            <a:fillRect/>
          </a:stretch>
        </p:blipFill>
        <p:spPr>
          <a:xfrm>
            <a:off x="6125275" y="1252133"/>
            <a:ext cx="1076325" cy="1066800"/>
          </a:xfrm>
          <a:prstGeom prst="rect">
            <a:avLst/>
          </a:prstGeom>
          <a:noFill/>
          <a:ln>
            <a:noFill/>
          </a:ln>
        </p:spPr>
      </p:pic>
    </p:spTree>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50</TotalTime>
  <Words>347</Words>
  <Application>Microsoft Office PowerPoint</Application>
  <PresentationFormat>Presentación en pantalla (16:9)</PresentationFormat>
  <Paragraphs>27</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Wingdings 3</vt:lpstr>
      <vt:lpstr>Arial</vt:lpstr>
      <vt:lpstr>Roboto Slab</vt:lpstr>
      <vt:lpstr>Century Gothic</vt:lpstr>
      <vt:lpstr>Espiral</vt:lpstr>
      <vt:lpstr>Balanceo de Carga de bases de datos con MySQL y HAProxy</vt:lpstr>
      <vt:lpstr>Requerimiento</vt:lpstr>
      <vt:lpstr>Balanceo de carga</vt:lpstr>
      <vt:lpstr>HAProxy y servidores MySQL</vt:lpstr>
      <vt:lpstr>¿Por qué instalar una replicación master-master?</vt:lpstr>
      <vt:lpstr>¿Por qué instalar una replicación master-master?</vt:lpstr>
      <vt:lpstr>Práctica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Balanceo de Carga de bases de datos con MySQL y HAProxy</dc:title>
  <dc:creator>Sebastian</dc:creator>
  <cp:lastModifiedBy>SEBASTIAN RIASCOS ESCOBAR</cp:lastModifiedBy>
  <cp:revision>3</cp:revision>
  <dcterms:modified xsi:type="dcterms:W3CDTF">2022-05-18T00:24:05Z</dcterms:modified>
</cp:coreProperties>
</file>