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64" r:id="rId3"/>
    <p:sldId id="257" r:id="rId4"/>
    <p:sldId id="258" r:id="rId5"/>
    <p:sldId id="259" r:id="rId6"/>
    <p:sldId id="260" r:id="rId7"/>
    <p:sldId id="261" r:id="rId8"/>
    <p:sldId id="263" r:id="rId9"/>
    <p:sldId id="262"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endParaRPr dirty="0" lang="en-IN"/>
          </a:p>
        </p:txBody>
      </p:sp>
      <p:sp>
        <p:nvSpPr>
          <p:cNvPr id="104864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4"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5"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a:xfrm>
            <a:off x="609600" y="1577340"/>
            <a:ext cx="10972800" cy="266700"/>
          </a:xfrm>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
          <p:cNvSpPr txBox="1"/>
          <p:nvPr/>
        </p:nvSpPr>
        <p:spPr>
          <a:xfrm rot="21600000">
            <a:off x="514864" y="973455"/>
            <a:ext cx="10398076" cy="10988040"/>
          </a:xfrm>
          <a:prstGeom prst="rect"/>
        </p:spPr>
        <p:txBody>
          <a:bodyPr rtlCol="0" wrap="square">
            <a:spAutoFit/>
          </a:bodyPr>
          <a:p>
            <a:r>
              <a:rPr sz="2800" lang="en-US">
                <a:solidFill>
                  <a:srgbClr val="000000"/>
                </a:solidFill>
              </a:rPr>
              <a:t>🚆 Portfolio Design &amp; Layout: Train Ticket Booking
1. Cover Page
Project Title: Train Ticket Booking System
Your Name / Roll No. / Course
Institution / Department Name + Logo
Date of Submission
---
2. Table of Contents
(Auto-generated or written manually with page numbers)
1. Problem Statement
2. Project Overview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9" name="object 4"/>
          <p:cNvSpPr/>
          <p:nvPr/>
        </p:nvSpPr>
        <p:spPr>
          <a:xfrm>
            <a:off x="8905875" y="52006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9353550" y="3438525"/>
            <a:ext cx="2466975" cy="3419475"/>
          </a:xfrm>
          <a:prstGeom prst="rect"/>
        </p:spPr>
      </p:pic>
      <p:sp>
        <p:nvSpPr>
          <p:cNvPr id="104860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3" name="TextBox 8"/>
          <p:cNvSpPr txBox="1"/>
          <p:nvPr/>
        </p:nvSpPr>
        <p:spPr>
          <a:xfrm>
            <a:off x="2743200" y="2354703"/>
            <a:ext cx="8534018" cy="993139"/>
          </a:xfrm>
          <a:prstGeom prst="rect"/>
          <a:noFill/>
        </p:spPr>
        <p:txBody>
          <a:bodyPr rtlCol="0" wrap="square">
            <a:spAutoFit/>
          </a:bodyPr>
          <a:p>
            <a:pPr algn="l">
              <a:buFont typeface="Arial" panose="020B0604020202020204" pitchFamily="34" charset="0"/>
              <a:buChar char="•"/>
            </a:pPr>
            <a:endParaRPr b="0" dirty="0" sz="32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7" name=""/>
          <p:cNvSpPr txBox="1"/>
          <p:nvPr/>
        </p:nvSpPr>
        <p:spPr>
          <a:xfrm>
            <a:off x="2095349" y="1842305"/>
            <a:ext cx="6981975" cy="3025140"/>
          </a:xfrm>
          <a:prstGeom prst="rect"/>
        </p:spPr>
        <p:txBody>
          <a:bodyPr rtlCol="0" wrap="square">
            <a:spAutoFit/>
          </a:bodyPr>
          <a:p>
            <a:r>
              <a:rPr sz="1800" lang="en-US">
                <a:solidFill>
                  <a:srgbClr val="000000"/>
                </a:solidFill>
              </a:rPr>
              <a:t>
📌 Suggested Titles for Result Section:
1. Train Ticket Booking Result
2. Booking Confirmation
3. Ticket Reservation Status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1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5"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7" name="TextBox 13"/>
          <p:cNvSpPr txBox="1"/>
          <p:nvPr/>
        </p:nvSpPr>
        <p:spPr>
          <a:xfrm>
            <a:off x="2554542" y="3314150"/>
            <a:ext cx="8610600" cy="2758440"/>
          </a:xfrm>
          <a:prstGeom prst="rect"/>
          <a:noFill/>
        </p:spPr>
        <p:txBody>
          <a:bodyPr anchor="t" bIns="45720" lIns="91440" rIns="91440" rtlCol="0" tIns="45720" wrap="square">
            <a:spAutoFit/>
          </a:bodyPr>
          <a:p>
            <a:r>
              <a:rPr dirty="0" sz="2400" lang="en-US"/>
              <a:t>STUDENT NAME:</a:t>
            </a:r>
            <a:r>
              <a:rPr altLang="en-IN" dirty="0" sz="2400" lang="en-US"/>
              <a:t>S</a:t>
            </a:r>
            <a:r>
              <a:rPr altLang="en-IN" dirty="0" sz="2400" lang="en-US"/>
              <a:t>R</a:t>
            </a:r>
            <a:r>
              <a:rPr altLang="en-IN" dirty="0" sz="2400" lang="en-US"/>
              <a:t>I</a:t>
            </a:r>
            <a:r>
              <a:rPr altLang="en-IN" dirty="0" sz="2400" lang="en-US"/>
              <a:t>G</a:t>
            </a:r>
            <a:r>
              <a:rPr altLang="en-IN" dirty="0" sz="2400" lang="en-US"/>
              <a:t>A</a:t>
            </a:r>
            <a:r>
              <a:rPr altLang="en-IN" dirty="0" sz="2400" lang="en-US"/>
              <a:t>N</a:t>
            </a:r>
            <a:r>
              <a:rPr altLang="en-IN" dirty="0" sz="2400" lang="en-US"/>
              <a:t>T</a:t>
            </a:r>
            <a:r>
              <a:rPr altLang="en-IN" dirty="0" sz="2400" lang="en-US"/>
              <a:t>H</a:t>
            </a:r>
            <a:r>
              <a:rPr altLang="en-IN" dirty="0" sz="2400" lang="en-US"/>
              <a:t>.</a:t>
            </a:r>
            <a:r>
              <a:rPr altLang="en-IN" dirty="0" sz="2400" lang="en-US"/>
              <a:t> </a:t>
            </a:r>
            <a:r>
              <a:rPr altLang="en-IN" dirty="0" sz="2400" lang="en-US"/>
              <a:t>C</a:t>
            </a:r>
            <a:r>
              <a:rPr dirty="0" sz="2400" lang="en-US"/>
              <a:t> </a:t>
            </a:r>
            <a:endParaRPr altLang="en-US" lang="zh-CN"/>
          </a:p>
          <a:p>
            <a:r>
              <a:rPr dirty="0" sz="2400" lang="en-US"/>
              <a:t>REGISTER NO AND NMID: </a:t>
            </a:r>
            <a:r>
              <a:rPr altLang="en-IN" dirty="0" sz="2400" lang="en-US"/>
              <a:t>3</a:t>
            </a:r>
            <a:r>
              <a:rPr altLang="en-IN" dirty="0" sz="2400" lang="en-US"/>
              <a:t>5</a:t>
            </a:r>
            <a:r>
              <a:rPr altLang="en-IN" dirty="0" sz="2400" lang="en-US"/>
              <a:t>5</a:t>
            </a:r>
            <a:r>
              <a:rPr altLang="en-IN" dirty="0" sz="2400" lang="en-US"/>
              <a:t>2</a:t>
            </a:r>
            <a:r>
              <a:rPr altLang="en-IN" dirty="0" sz="2400" lang="en-US"/>
              <a:t>4</a:t>
            </a:r>
            <a:r>
              <a:rPr altLang="en-IN" dirty="0" sz="2400" lang="en-US"/>
              <a:t>U</a:t>
            </a:r>
            <a:r>
              <a:rPr altLang="en-IN" dirty="0" sz="2400" lang="en-US"/>
              <a:t>0</a:t>
            </a:r>
            <a:r>
              <a:rPr altLang="en-IN" dirty="0" sz="2400" lang="en-US"/>
              <a:t>9</a:t>
            </a:r>
            <a:r>
              <a:rPr altLang="en-IN" dirty="0" sz="2400" lang="en-US"/>
              <a:t>0</a:t>
            </a:r>
            <a:r>
              <a:rPr altLang="en-IN" dirty="0" sz="2400" lang="en-US"/>
              <a:t>3</a:t>
            </a:r>
            <a:r>
              <a:rPr altLang="en-IN" dirty="0" sz="2400" lang="en-US"/>
              <a:t>9</a:t>
            </a:r>
            <a:r>
              <a:rPr altLang="en-IN" dirty="0" sz="2400" lang="en-US"/>
              <a:t>/</a:t>
            </a:r>
            <a:r>
              <a:rPr altLang="en-IN" dirty="0" sz="2400" lang="en-US"/>
              <a:t>63202A0558B45E6A9684B1BC9075B2C4</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p>
          <a:p>
            <a:r>
              <a:rPr altLang="en-IN" lang="en-US"/>
              <a:t>G</a:t>
            </a:r>
            <a:r>
              <a:rPr altLang="en-IN" lang="en-US"/>
              <a:t>O</a:t>
            </a:r>
            <a:r>
              <a:rPr altLang="en-IN" lang="en-US"/>
              <a:t>V</a:t>
            </a:r>
            <a:r>
              <a:rPr altLang="en-IN" lang="en-US"/>
              <a:t>E</a:t>
            </a:r>
            <a:r>
              <a:rPr altLang="en-IN" lang="en-US"/>
              <a:t>R</a:t>
            </a:r>
            <a:r>
              <a:rPr altLang="en-IN" lang="en-US"/>
              <a:t>MENT</a:t>
            </a:r>
            <a:r>
              <a:rPr altLang="en-IN" lang="en-US"/>
              <a:t> </a:t>
            </a:r>
            <a:r>
              <a:rPr altLang="en-IN" lang="en-US"/>
              <a:t>ARTS</a:t>
            </a:r>
            <a:r>
              <a:rPr altLang="en-IN" lang="en-US"/>
              <a:t> </a:t>
            </a:r>
            <a:r>
              <a:rPr altLang="en-IN" lang="en-US"/>
              <a:t>AND</a:t>
            </a:r>
            <a:r>
              <a:rPr altLang="en-IN" lang="en-US"/>
              <a:t> </a:t>
            </a:r>
            <a:r>
              <a:rPr altLang="en-IN" lang="en-US"/>
              <a:t>SCIENCE</a:t>
            </a:r>
            <a:r>
              <a:rPr altLang="en-IN" lang="en-US"/>
              <a:t> </a:t>
            </a:r>
            <a:r>
              <a:rPr altLang="en-IN" lang="en-US"/>
              <a:t>COLLEGE</a:t>
            </a:r>
            <a:r>
              <a:rPr altLang="en-IN" lang="en-US"/>
              <a:t> </a:t>
            </a:r>
            <a:r>
              <a:rPr altLang="en-IN" lang="en-US"/>
              <a:t>TIRUPATTUR</a:t>
            </a:r>
            <a:r>
              <a:rPr altLang="en-IN" lang="en-US"/>
              <a:t> </a:t>
            </a:r>
            <a:r>
              <a:rPr altLang="en-IN" lang="en-US"/>
              <a:t>THIRUVALLUR</a:t>
            </a:r>
            <a:r>
              <a:rPr altLang="en-IN" lang="en-US"/>
              <a:t> </a:t>
            </a:r>
            <a:r>
              <a:rPr altLang="en-IN" lang="en-US"/>
              <a:t>UNIVERSITY</a:t>
            </a:r>
            <a:endParaRPr altLang="en-US" lang="zh-CN"/>
          </a:p>
          <a:p>
            <a:r>
              <a:rPr dirty="0" sz="2400" lang="en-US"/>
              <a:t>           </a:t>
            </a:r>
            <a:endParaRPr dirty="0" sz="240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4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4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7" name=""/>
          <p:cNvSpPr txBox="1"/>
          <p:nvPr/>
        </p:nvSpPr>
        <p:spPr>
          <a:xfrm>
            <a:off x="4096000" y="3219450"/>
            <a:ext cx="4000000" cy="929639"/>
          </a:xfrm>
          <a:prstGeom prst="rect"/>
        </p:spPr>
        <p:txBody>
          <a:bodyPr rtlCol="0" wrap="square">
            <a:spAutoFit/>
          </a:bodyPr>
          <a:p>
            <a:r>
              <a:rPr altLang="en-IN" sz="2800" lang="en-US">
                <a:solidFill>
                  <a:srgbClr val="000000"/>
                </a:solidFill>
              </a:rPr>
              <a:t>T</a:t>
            </a:r>
            <a:r>
              <a:rPr altLang="en-IN" sz="2800" lang="en-US">
                <a:solidFill>
                  <a:srgbClr val="000000"/>
                </a:solidFill>
              </a:rPr>
              <a:t>R</a:t>
            </a:r>
            <a:r>
              <a:rPr altLang="en-IN" sz="2800" lang="en-US">
                <a:solidFill>
                  <a:srgbClr val="000000"/>
                </a:solidFill>
              </a:rPr>
              <a:t>I</a:t>
            </a:r>
            <a:r>
              <a:rPr altLang="en-IN" sz="2800" lang="en-US">
                <a:solidFill>
                  <a:srgbClr val="000000"/>
                </a:solidFill>
              </a:rPr>
              <a:t>A</a:t>
            </a:r>
            <a:r>
              <a:rPr altLang="en-IN" sz="2800" lang="en-US">
                <a:solidFill>
                  <a:srgbClr val="000000"/>
                </a:solidFill>
              </a:rPr>
              <a:t>N</a:t>
            </a:r>
            <a:r>
              <a:rPr altLang="en-IN" sz="2800" lang="en-US">
                <a:solidFill>
                  <a:srgbClr val="000000"/>
                </a:solidFill>
              </a:rPr>
              <a:t> </a:t>
            </a:r>
            <a:r>
              <a:rPr altLang="en-IN" sz="2800" lang="en-US">
                <a:solidFill>
                  <a:srgbClr val="000000"/>
                </a:solidFill>
              </a:rPr>
              <a:t>T</a:t>
            </a:r>
            <a:r>
              <a:rPr altLang="en-IN" sz="2800" lang="en-US">
                <a:solidFill>
                  <a:srgbClr val="000000"/>
                </a:solidFill>
              </a:rPr>
              <a:t>I</a:t>
            </a:r>
            <a:r>
              <a:rPr altLang="en-IN" sz="2800" lang="en-US">
                <a:solidFill>
                  <a:srgbClr val="000000"/>
                </a:solidFill>
              </a:rPr>
              <a:t>C</a:t>
            </a:r>
            <a:r>
              <a:rPr altLang="en-IN" sz="2800" lang="en-US">
                <a:solidFill>
                  <a:srgbClr val="000000"/>
                </a:solidFill>
              </a:rPr>
              <a:t>K</a:t>
            </a:r>
            <a:r>
              <a:rPr altLang="en-IN" sz="2800" lang="en-US">
                <a:solidFill>
                  <a:srgbClr val="000000"/>
                </a:solidFill>
              </a:rPr>
              <a:t>E</a:t>
            </a:r>
            <a:r>
              <a:rPr altLang="en-IN" sz="2800" lang="en-US">
                <a:solidFill>
                  <a:srgbClr val="000000"/>
                </a:solidFill>
              </a:rPr>
              <a:t>T</a:t>
            </a:r>
            <a:r>
              <a:rPr altLang="en-IN" sz="2800" lang="en-US">
                <a:solidFill>
                  <a:srgbClr val="000000"/>
                </a:solidFill>
              </a:rPr>
              <a:t> </a:t>
            </a:r>
            <a:r>
              <a:rPr altLang="en-IN" sz="2800" lang="en-US">
                <a:solidFill>
                  <a:srgbClr val="000000"/>
                </a:solidFill>
              </a:rPr>
              <a:t>B</a:t>
            </a:r>
            <a:r>
              <a:rPr altLang="en-IN" sz="2800" lang="en-US">
                <a:solidFill>
                  <a:srgbClr val="000000"/>
                </a:solidFill>
              </a:rPr>
              <a:t>O</a:t>
            </a:r>
            <a:r>
              <a:rPr altLang="en-IN" sz="2800" lang="en-US">
                <a:solidFill>
                  <a:srgbClr val="000000"/>
                </a:solidFill>
              </a:rPr>
              <a:t>K</a:t>
            </a:r>
            <a:r>
              <a:rPr altLang="en-IN" sz="2800" lang="en-US">
                <a:solidFill>
                  <a:srgbClr val="000000"/>
                </a:solidFill>
              </a:rPr>
              <a:t>K</a:t>
            </a:r>
            <a:r>
              <a:rPr altLang="en-IN" sz="2800" lang="en-US">
                <a:solidFill>
                  <a:srgbClr val="000000"/>
                </a:solidFill>
              </a:rPr>
              <a:t>I</a:t>
            </a:r>
            <a:r>
              <a:rPr altLang="en-IN" sz="2800" lang="en-US">
                <a:solidFill>
                  <a:srgbClr val="000000"/>
                </a:solidFill>
              </a:rPr>
              <a:t>N</a:t>
            </a:r>
            <a:r>
              <a:rPr altLang="en-IN" sz="2800" lang="en-US">
                <a:solidFill>
                  <a:srgbClr val="000000"/>
                </a:solidFill>
              </a:rPr>
              <a:t>G</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
          <p:cNvSpPr txBox="1"/>
          <p:nvPr/>
        </p:nvSpPr>
        <p:spPr>
          <a:xfrm>
            <a:off x="1747837" y="1205610"/>
            <a:ext cx="4572000" cy="21046440"/>
          </a:xfrm>
          <a:prstGeom prst="rect"/>
        </p:spPr>
        <p:txBody>
          <a:bodyPr rtlCol="0" wrap="square">
            <a:spAutoFit/>
          </a:bodyPr>
          <a:p>
            <a:r>
              <a:rPr sz="2800" lang="en-US">
                <a:solidFill>
                  <a:srgbClr val="000000"/>
                </a:solidFill>
              </a:rPr>
              <a:t>Problem Statement: Train Ticket Booking
In today’s fast-paced world, passengers face difficulties while booking train tickets through traditional methods such as manual counters, long queues, and limited availability of booking centers. These methods are time-consuming, prone to human errors, and often inconvenient for users.
Although online platforms exist, many still face challenges such as slow processing, lack of user-friendly interfaces, difficulty in checking seat availability, and issues in payment security.
Therefore, there is a need for a Train Ticket Booking System that is efficient, user-friendly, reliable, and secure. Such a system should allow passengers to:
Check train schedules and seat availability in real time.
Book, cancel, or modify tickets easily.
Make secure online payments.
Receive instant confirmation and notifications.
This system will help reduce manual effort, save time, eliminate queues, and improve the overall passenger experience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0" y="1468437"/>
            <a:ext cx="10588322" cy="11826240"/>
          </a:xfrm>
          <a:prstGeom prst="rect"/>
        </p:spPr>
        <p:txBody>
          <a:bodyPr rtlCol="0" wrap="square">
            <a:spAutoFit/>
          </a:bodyPr>
          <a:p>
            <a:r>
              <a:rPr sz="2800" lang="en-US">
                <a:solidFill>
                  <a:srgbClr val="000000"/>
                </a:solidFill>
              </a:rPr>
              <a:t>🚆 Project Overview: Train Ticket Booking
The Train Ticket Booking System is designed to simplify and digitalize the process of reserving train tickets. Instead of relying on traditional counters or manual booking, this system provides passengers with an easy-to-use platform to check train schedules, view seat availability, and book tickets instantly.
The project focuses on creating a secure, reliable, and user-friendly system that supports online reservations, cancellations, and modifications. Users can make payments digitally and receive instant confirmation of their booking.
By implementing this system, the project aims to:
Reduce waiting times and queues.
Minimize human errors in ticketing.
Provide real-time information to passengers.
Improve overall convenience and efficiency in train travel.
This project is beneficial for both railway authorities (through better management of bookings) and passengers (through hassle-free ticketing).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8733408" y="2828924"/>
            <a:ext cx="2695574" cy="3248025"/>
          </a:xfrm>
          <a:prstGeom prst="rect"/>
        </p:spPr>
      </p:pic>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4" name=""/>
          <p:cNvSpPr txBox="1"/>
          <p:nvPr/>
        </p:nvSpPr>
        <p:spPr>
          <a:xfrm>
            <a:off x="558165" y="1404621"/>
            <a:ext cx="8791930" cy="13502640"/>
          </a:xfrm>
          <a:prstGeom prst="rect"/>
        </p:spPr>
        <p:txBody>
          <a:bodyPr rtlCol="0" wrap="square">
            <a:spAutoFit/>
          </a:bodyPr>
          <a:p>
            <a:r>
              <a:rPr sz="2800" lang="en-US">
                <a:solidFill>
                  <a:srgbClr val="000000"/>
                </a:solidFill>
              </a:rPr>
              <a:t>1. Programming Languages
Frontend: HTML, CSS, JavaScript (for user interface design)
Backend: Java / Python / PHP / C++ (for server-side logic)
2. Frameworks &amp; Libraries
React.js / Angular (for interactive UI)
Django / Flask (Python) or Spring Boot (Java) for backend development
3. Database
MySQL / PostgreSQL / Oracle (to store user details, train schedules, bookings, payments)
4. Development Tools
Visual Studio Code / Eclipse / PyCharm (IDE for coding)
Git &amp; GitHub (for version control and collaboration)</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30" name=""/>
          <p:cNvSpPr txBox="1"/>
          <p:nvPr/>
        </p:nvSpPr>
        <p:spPr>
          <a:xfrm>
            <a:off x="624832" y="1409952"/>
            <a:ext cx="9795784" cy="12664439"/>
          </a:xfrm>
          <a:prstGeom prst="rect"/>
        </p:spPr>
        <p:txBody>
          <a:bodyPr rtlCol="0" wrap="square">
            <a:spAutoFit/>
          </a:bodyPr>
          <a:p>
            <a:r>
              <a:rPr sz="2800" lang="en-US">
                <a:solidFill>
                  <a:srgbClr val="000000"/>
                </a:solidFill>
              </a:rPr>
              <a:t>👥 End Users of Train Ticket Booking System
1. Passengers / Travelers
Main users who book, cancel, or modify train tickets.
Check train schedules, seat availability, and fares.
Make online payments and receive booking confirmations.
2. Railway Authorities / Admins
Manage train schedules, seat allocation, and ticket availability.
Monitor bookings, cancellations, and revenue.
Ensure smooth operation of the system.
3. Booking Agents (Optional)
Authorized agents who help passengers book tickets.
Use the system on behalf of customers who may not be tech-savvy.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IN"/>
              <a:t>FEATURES AND FUNCTIONALITY</a:t>
            </a:r>
          </a:p>
        </p:txBody>
      </p:sp>
      <p:sp>
        <p:nvSpPr>
          <p:cNvPr id="1048596" name=""/>
          <p:cNvSpPr txBox="1"/>
          <p:nvPr/>
        </p:nvSpPr>
        <p:spPr>
          <a:xfrm>
            <a:off x="499943" y="1147124"/>
            <a:ext cx="10130845" cy="5539740"/>
          </a:xfrm>
          <a:prstGeom prst="rect"/>
        </p:spPr>
        <p:txBody>
          <a:bodyPr rtlCol="0" wrap="square">
            <a:spAutoFit/>
          </a:bodyPr>
          <a:p>
            <a:r>
              <a:rPr sz="2800" lang="en-US">
                <a:solidFill>
                  <a:srgbClr val="000000"/>
                </a:solidFill>
              </a:rPr>
              <a:t>🚆 Features and Functionality: Train Ticket Booking
✅ Features (What the system offers)
1. User Registration &amp; Login – Secure sign-up and login for passengers and admins.
2. Train Search – Find trains based on source, destination, and date.
3. Seat Availability Check – Real-time seat status display.</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2024-03-27T08:07:22Z</dcterms:created>
  <dcterms:modified xsi:type="dcterms:W3CDTF">2025-09-03T09:16:36Z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7084912d60064a6bb6715c26133a8b5b</vt:lpwstr>
  </property>
</Properties>
</file>