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regular r:id="rId11"/>
    </p:embeddedFont>
    <p:embeddedFont>
      <p:font typeface="Franklin Gothic Medium" panose="020B0603020102020204" pitchFamily="34" charset="0"/>
      <p:regular r:id="rId12"/>
      <p:italic r:id="rId13"/>
    </p:embeddedFont>
    <p:embeddedFont>
      <p:font typeface="Libre Franklin"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0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panose="020B0604020202020204"/>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p>
        </p:txBody>
      </p:sp>
      <p:sp>
        <p:nvSpPr>
          <p:cNvPr id="211" name="Google Shape;211;p1"/>
          <p:cNvSpPr txBox="1">
            <a:spLocks noGrp="1"/>
          </p:cNvSpPr>
          <p:nvPr>
            <p:ph type="body" idx="1"/>
          </p:nvPr>
        </p:nvSpPr>
        <p:spPr>
          <a:xfrm>
            <a:off x="4669790" y="1575435"/>
            <a:ext cx="7199630" cy="378396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Medium" panose="020B0603020102020204" charset="0"/>
                <a:ea typeface="Franklin Gothic"/>
                <a:cs typeface="Times New Roman" panose="02020603050405020304" pitchFamily="18" charset="0"/>
                <a:sym typeface="Franklin Gothic"/>
              </a:rPr>
              <a:t>Ministry/Organization Name/Student Innovation:</a:t>
            </a:r>
            <a:r>
              <a:rPr lang="en-IN" altLang="en-US" dirty="0">
                <a:latin typeface="Franklin Gothic Medium" panose="020B0603020102020204" charset="0"/>
                <a:ea typeface="Franklin Gothic"/>
                <a:cs typeface="Times New Roman" panose="02020603050405020304" pitchFamily="18" charset="0"/>
                <a:sym typeface="Franklin Gothic"/>
              </a:rPr>
              <a:t> </a:t>
            </a:r>
            <a:r>
              <a:rPr lang="en-IN" altLang="en-US" dirty="0">
                <a:solidFill>
                  <a:srgbClr val="F0903B"/>
                </a:solidFill>
                <a:latin typeface="Franklin Gothic Medium" panose="020B0603020102020204" charset="0"/>
                <a:ea typeface="Franklin Gothic"/>
                <a:cs typeface="Times New Roman" panose="02020603050405020304" pitchFamily="18" charset="0"/>
                <a:sym typeface="Franklin Gothic"/>
              </a:rPr>
              <a:t>Government of Gujrat</a:t>
            </a:r>
            <a:r>
              <a:rPr lang="en-US" dirty="0">
                <a:solidFill>
                  <a:srgbClr val="F0903B"/>
                </a:solidFill>
                <a:latin typeface="Franklin Gothic Medium" panose="020B0603020102020204" charset="0"/>
                <a:ea typeface="Franklin Gothic"/>
                <a:cs typeface="Times New Roman" panose="02020603050405020304" pitchFamily="18" charset="0"/>
                <a:sym typeface="Franklin Gothic"/>
              </a:rPr>
              <a:t> </a:t>
            </a:r>
            <a:endParaRPr dirty="0">
              <a:solidFill>
                <a:srgbClr val="F0903B"/>
              </a:solidFill>
              <a:latin typeface="Franklin Gothic Medium" panose="020B0603020102020204" charset="0"/>
              <a:ea typeface="Franklin Gothic"/>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Medium" panose="020B0603020102020204" charset="0"/>
                <a:ea typeface="Franklin Gothic"/>
                <a:cs typeface="Times New Roman" panose="02020603050405020304" pitchFamily="18" charset="0"/>
                <a:sym typeface="Franklin Gothic"/>
              </a:rPr>
              <a:t>PS Code:</a:t>
            </a:r>
            <a:r>
              <a:rPr lang="en-IN" altLang="en-US" dirty="0">
                <a:latin typeface="Franklin Gothic Medium" panose="020B0603020102020204" charset="0"/>
                <a:ea typeface="Franklin Gothic"/>
                <a:cs typeface="Times New Roman" panose="02020603050405020304" pitchFamily="18" charset="0"/>
                <a:sym typeface="Franklin Gothic"/>
              </a:rPr>
              <a:t> </a:t>
            </a:r>
            <a:r>
              <a:rPr lang="en-IN" altLang="en-US" dirty="0">
                <a:solidFill>
                  <a:srgbClr val="F0903B"/>
                </a:solidFill>
                <a:latin typeface="Franklin Gothic Medium" panose="020B0603020102020204" charset="0"/>
                <a:ea typeface="Franklin Gothic"/>
                <a:cs typeface="Times New Roman" panose="02020603050405020304" pitchFamily="18" charset="0"/>
                <a:sym typeface="Franklin Gothic"/>
              </a:rPr>
              <a:t>SIH1364</a:t>
            </a:r>
          </a:p>
          <a:p>
            <a:pPr marL="0" lvl="0" indent="0" algn="l" rtl="0">
              <a:lnSpc>
                <a:spcPct val="90000"/>
              </a:lnSpc>
              <a:spcBef>
                <a:spcPts val="1000"/>
              </a:spcBef>
              <a:spcAft>
                <a:spcPts val="0"/>
              </a:spcAft>
              <a:buClr>
                <a:schemeClr val="lt2"/>
              </a:buClr>
              <a:buSzPts val="1800"/>
              <a:buNone/>
            </a:pPr>
            <a:r>
              <a:rPr lang="en-US" dirty="0">
                <a:latin typeface="Franklin Gothic Medium" panose="020B0603020102020204" charset="0"/>
                <a:ea typeface="Franklin Gothic"/>
                <a:cs typeface="Times New Roman" panose="02020603050405020304" pitchFamily="18" charset="0"/>
                <a:sym typeface="Franklin Gothic"/>
              </a:rPr>
              <a:t>Problem Statement Title:</a:t>
            </a:r>
            <a:r>
              <a:rPr lang="en-IN" altLang="en-US" dirty="0">
                <a:latin typeface="Franklin Gothic Medium" panose="020B0603020102020204" charset="0"/>
                <a:ea typeface="Franklin Gothic"/>
                <a:cs typeface="Times New Roman" panose="02020603050405020304" pitchFamily="18" charset="0"/>
                <a:sym typeface="Franklin Gothic"/>
              </a:rPr>
              <a:t> </a:t>
            </a:r>
            <a:r>
              <a:rPr lang="en-IN" dirty="0">
                <a:solidFill>
                  <a:srgbClr val="F0903B"/>
                </a:solidFill>
                <a:latin typeface="Franklin Gothic Medium" panose="020B0603020102020204" charset="0"/>
                <a:cs typeface="Times New Roman" panose="02020603050405020304" pitchFamily="18" charset="0"/>
                <a:sym typeface="+mn-ea"/>
              </a:rPr>
              <a:t>Fake Social Media Profile Detection and 		            Reporting</a:t>
            </a:r>
          </a:p>
          <a:p>
            <a:pPr marL="0" lvl="0" indent="0" algn="l" rtl="0">
              <a:lnSpc>
                <a:spcPct val="90000"/>
              </a:lnSpc>
              <a:spcBef>
                <a:spcPts val="1000"/>
              </a:spcBef>
              <a:spcAft>
                <a:spcPts val="0"/>
              </a:spcAft>
              <a:buClr>
                <a:schemeClr val="lt2"/>
              </a:buClr>
              <a:buSzPts val="1800"/>
              <a:buNone/>
            </a:pPr>
            <a:r>
              <a:rPr lang="en-US" dirty="0" err="1">
                <a:latin typeface="Franklin Gothic Medium" panose="020B0603020102020204" charset="0"/>
                <a:ea typeface="Franklin Gothic"/>
                <a:cs typeface="Times New Roman" panose="02020603050405020304" pitchFamily="18" charset="0"/>
                <a:sym typeface="Franklin Gothic"/>
              </a:rPr>
              <a:t>Te</a:t>
            </a:r>
            <a:r>
              <a:rPr lang="en-IN" altLang="en-US" dirty="0">
                <a:latin typeface="Franklin Gothic Medium" panose="020B0603020102020204" charset="0"/>
                <a:ea typeface="Franklin Gothic"/>
                <a:cs typeface="Times New Roman" panose="02020603050405020304" pitchFamily="18" charset="0"/>
                <a:sym typeface="Franklin Gothic"/>
              </a:rPr>
              <a:t>a</a:t>
            </a:r>
            <a:r>
              <a:rPr lang="en-US" dirty="0">
                <a:latin typeface="Franklin Gothic Medium" panose="020B0603020102020204" charset="0"/>
                <a:ea typeface="Franklin Gothic"/>
                <a:cs typeface="Times New Roman" panose="02020603050405020304" pitchFamily="18" charset="0"/>
                <a:sym typeface="Franklin Gothic"/>
              </a:rPr>
              <a:t>m Name:</a:t>
            </a:r>
            <a:r>
              <a:rPr lang="en-IN" altLang="en-US" dirty="0">
                <a:latin typeface="Franklin Gothic Medium" panose="020B0603020102020204" charset="0"/>
                <a:ea typeface="Franklin Gothic"/>
                <a:cs typeface="Times New Roman" panose="02020603050405020304" pitchFamily="18" charset="0"/>
                <a:sym typeface="Franklin Gothic"/>
              </a:rPr>
              <a:t> </a:t>
            </a:r>
            <a:r>
              <a:rPr lang="en-IN" dirty="0">
                <a:latin typeface="Franklin Gothic Medium" panose="020B0603020102020204" charset="0"/>
                <a:cs typeface="Times New Roman" panose="02020603050405020304" pitchFamily="18" charset="0"/>
                <a:sym typeface="+mn-ea"/>
              </a:rPr>
              <a:t> </a:t>
            </a:r>
            <a:r>
              <a:rPr lang="en-IN" dirty="0">
                <a:solidFill>
                  <a:srgbClr val="F0903B"/>
                </a:solidFill>
                <a:latin typeface="Franklin Gothic Medium" panose="020B0603020102020204" charset="0"/>
                <a:cs typeface="Times New Roman" panose="02020603050405020304" pitchFamily="18" charset="0"/>
                <a:sym typeface="+mn-ea"/>
              </a:rPr>
              <a:t>IT Debuggers</a:t>
            </a:r>
          </a:p>
          <a:p>
            <a:pPr marL="0" lvl="0" indent="0" algn="l" rtl="0">
              <a:lnSpc>
                <a:spcPct val="90000"/>
              </a:lnSpc>
              <a:spcBef>
                <a:spcPts val="1000"/>
              </a:spcBef>
              <a:spcAft>
                <a:spcPts val="0"/>
              </a:spcAft>
              <a:buClr>
                <a:schemeClr val="lt2"/>
              </a:buClr>
              <a:buSzPts val="1800"/>
              <a:buNone/>
            </a:pPr>
            <a:br>
              <a:rPr lang="en-US" dirty="0">
                <a:latin typeface="Franklin Gothic Medium" panose="020B0603020102020204" charset="0"/>
                <a:ea typeface="Franklin Gothic"/>
                <a:cs typeface="Times New Roman" panose="02020603050405020304" pitchFamily="18" charset="0"/>
                <a:sym typeface="Franklin Gothic"/>
              </a:rPr>
            </a:br>
            <a:r>
              <a:rPr lang="en-US" dirty="0">
                <a:latin typeface="Franklin Gothic Medium" panose="020B0603020102020204" charset="0"/>
                <a:ea typeface="Franklin Gothic"/>
                <a:cs typeface="Times New Roman" panose="02020603050405020304" pitchFamily="18" charset="0"/>
                <a:sym typeface="Franklin Gothic"/>
              </a:rPr>
              <a:t>Team Leader Name:</a:t>
            </a:r>
            <a:r>
              <a:rPr lang="en-IN" altLang="en-US" dirty="0">
                <a:latin typeface="Franklin Gothic Medium" panose="020B0603020102020204" charset="0"/>
                <a:ea typeface="Franklin Gothic"/>
                <a:cs typeface="Times New Roman" panose="02020603050405020304" pitchFamily="18" charset="0"/>
                <a:sym typeface="Franklin Gothic"/>
              </a:rPr>
              <a:t> </a:t>
            </a:r>
            <a:r>
              <a:rPr lang="en-IN" dirty="0" err="1">
                <a:solidFill>
                  <a:srgbClr val="F0903B"/>
                </a:solidFill>
                <a:latin typeface="Franklin Gothic Medium" panose="020B0603020102020204" charset="0"/>
                <a:cs typeface="Times New Roman" panose="02020603050405020304" pitchFamily="18" charset="0"/>
                <a:sym typeface="+mn-ea"/>
              </a:rPr>
              <a:t>Debarghaya</a:t>
            </a:r>
            <a:r>
              <a:rPr lang="en-IN" dirty="0">
                <a:solidFill>
                  <a:srgbClr val="F0903B"/>
                </a:solidFill>
                <a:latin typeface="Franklin Gothic Medium" panose="020B0603020102020204" charset="0"/>
                <a:cs typeface="Times New Roman" panose="02020603050405020304" pitchFamily="18" charset="0"/>
                <a:sym typeface="+mn-ea"/>
              </a:rPr>
              <a:t> Mondal</a:t>
            </a:r>
          </a:p>
          <a:p>
            <a:pPr marL="0" lvl="0" indent="0" algn="l" rtl="0">
              <a:lnSpc>
                <a:spcPct val="90000"/>
              </a:lnSpc>
              <a:spcBef>
                <a:spcPts val="1000"/>
              </a:spcBef>
              <a:spcAft>
                <a:spcPts val="0"/>
              </a:spcAft>
              <a:buClr>
                <a:schemeClr val="lt2"/>
              </a:buClr>
              <a:buSzPts val="1800"/>
              <a:buNone/>
            </a:pPr>
            <a:br>
              <a:rPr lang="en-US" dirty="0">
                <a:latin typeface="Franklin Gothic Medium" panose="020B0603020102020204" charset="0"/>
                <a:ea typeface="Franklin Gothic"/>
                <a:cs typeface="Times New Roman" panose="02020603050405020304" pitchFamily="18" charset="0"/>
                <a:sym typeface="Franklin Gothic"/>
              </a:rPr>
            </a:br>
            <a:r>
              <a:rPr lang="en-US" dirty="0">
                <a:latin typeface="Franklin Gothic Medium" panose="020B0603020102020204" charset="0"/>
                <a:ea typeface="Franklin Gothic"/>
                <a:cs typeface="Times New Roman" panose="02020603050405020304" pitchFamily="18" charset="0"/>
                <a:sym typeface="Franklin Gothic"/>
              </a:rPr>
              <a:t>Institute Code (AISHE):</a:t>
            </a:r>
            <a:r>
              <a:rPr lang="en-IN" altLang="en-US" dirty="0">
                <a:latin typeface="Franklin Gothic Medium" panose="020B0603020102020204" charset="0"/>
                <a:ea typeface="Franklin Gothic"/>
                <a:cs typeface="Times New Roman" panose="02020603050405020304" pitchFamily="18" charset="0"/>
                <a:sym typeface="Franklin Gothic"/>
              </a:rPr>
              <a:t>  </a:t>
            </a:r>
            <a:r>
              <a:rPr lang="en-IN" dirty="0">
                <a:solidFill>
                  <a:srgbClr val="F0903B"/>
                </a:solidFill>
                <a:latin typeface="Franklin Gothic Medium" panose="020B0603020102020204" charset="0"/>
                <a:cs typeface="Times New Roman" panose="02020603050405020304" pitchFamily="18" charset="0"/>
                <a:sym typeface="+mn-ea"/>
              </a:rPr>
              <a:t>C-6176</a:t>
            </a:r>
          </a:p>
          <a:p>
            <a:pPr marL="0" lvl="0" indent="0" algn="l" rtl="0">
              <a:lnSpc>
                <a:spcPct val="90000"/>
              </a:lnSpc>
              <a:spcBef>
                <a:spcPts val="1000"/>
              </a:spcBef>
              <a:spcAft>
                <a:spcPts val="0"/>
              </a:spcAft>
              <a:buClr>
                <a:schemeClr val="lt2"/>
              </a:buClr>
              <a:buSzPts val="1800"/>
              <a:buNone/>
            </a:pPr>
            <a:br>
              <a:rPr lang="en-US" dirty="0">
                <a:latin typeface="Franklin Gothic Medium" panose="020B0603020102020204" charset="0"/>
                <a:ea typeface="Franklin Gothic"/>
                <a:cs typeface="Times New Roman" panose="02020603050405020304" pitchFamily="18" charset="0"/>
                <a:sym typeface="Franklin Gothic"/>
              </a:rPr>
            </a:br>
            <a:r>
              <a:rPr lang="en-US" dirty="0">
                <a:latin typeface="Franklin Gothic Medium" panose="020B0603020102020204" charset="0"/>
                <a:ea typeface="Franklin Gothic"/>
                <a:cs typeface="Times New Roman" panose="02020603050405020304" pitchFamily="18" charset="0"/>
                <a:sym typeface="Franklin Gothic"/>
              </a:rPr>
              <a:t>Institute Name</a:t>
            </a:r>
            <a:r>
              <a:rPr lang="en-US" dirty="0">
                <a:solidFill>
                  <a:srgbClr val="92D050"/>
                </a:solidFill>
                <a:latin typeface="Franklin Gothic Medium" panose="020B0603020102020204" charset="0"/>
                <a:ea typeface="Franklin Gothic"/>
                <a:cs typeface="Times New Roman" panose="02020603050405020304" pitchFamily="18" charset="0"/>
                <a:sym typeface="Franklin Gothic"/>
              </a:rPr>
              <a:t>:</a:t>
            </a:r>
            <a:r>
              <a:rPr lang="en-IN" altLang="en-US" dirty="0">
                <a:solidFill>
                  <a:srgbClr val="F0903B"/>
                </a:solidFill>
                <a:latin typeface="Franklin Gothic Medium" panose="020B0603020102020204" charset="0"/>
                <a:ea typeface="Franklin Gothic"/>
                <a:cs typeface="Times New Roman" panose="02020603050405020304" pitchFamily="18" charset="0"/>
                <a:sym typeface="Franklin Gothic"/>
              </a:rPr>
              <a:t> </a:t>
            </a:r>
            <a:r>
              <a:rPr lang="en-IN" dirty="0">
                <a:solidFill>
                  <a:srgbClr val="F0903B"/>
                </a:solidFill>
                <a:latin typeface="Franklin Gothic Medium" panose="020B0603020102020204" charset="0"/>
                <a:cs typeface="Times New Roman" panose="02020603050405020304" pitchFamily="18" charset="0"/>
                <a:sym typeface="+mn-ea"/>
              </a:rPr>
              <a:t>Dr B.C. Roy Engineering College</a:t>
            </a:r>
            <a:endParaRPr lang="en-US" dirty="0">
              <a:solidFill>
                <a:srgbClr val="F0903B"/>
              </a:solidFill>
              <a:latin typeface="Franklin Gothic Medium" panose="020B0603020102020204" charset="0"/>
              <a:ea typeface="Franklin Gothic"/>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endParaRPr lang="en-US" dirty="0">
              <a:latin typeface="Franklin Gothic Medium" panose="020B0603020102020204" charset="0"/>
              <a:ea typeface="Franklin Gothic"/>
              <a:cs typeface="Franklin Gothic Medium" panose="020B0603020102020204" charset="0"/>
              <a:sym typeface="Franklin Gothic"/>
            </a:endParaRPr>
          </a:p>
        </p:txBody>
      </p:sp>
      <p:pic>
        <p:nvPicPr>
          <p:cNvPr id="212" name="Google Shape;212;p1" descr="C:\Users\bitut\Desktop\WhatsApp_Image_2023-09-10_at_13_upscaled.jpgWhatsApp_Image_2023-09-10_at_13_upscaled"/>
          <p:cNvPicPr preferRelativeResize="0"/>
          <p:nvPr/>
        </p:nvPicPr>
        <p:blipFill rotWithShape="1">
          <a:blip r:embed="rId3"/>
          <a:srcRect t="1740" b="1740"/>
          <a:stretch>
            <a:fillRect/>
          </a:stretch>
        </p:blipFill>
        <p:spPr>
          <a:xfrm>
            <a:off x="1001809" y="0"/>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8" name="Google Shape;218;p2"/>
          <p:cNvSpPr txBox="1">
            <a:spLocks noGrp="1"/>
          </p:cNvSpPr>
          <p:nvPr>
            <p:ph type="body" idx="1"/>
          </p:nvPr>
        </p:nvSpPr>
        <p:spPr>
          <a:xfrm>
            <a:off x="84667" y="2024780"/>
            <a:ext cx="6671734" cy="3698687"/>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285750" lvl="0" indent="-184150" algn="just" rtl="0">
              <a:lnSpc>
                <a:spcPct val="100000"/>
              </a:lnSpc>
              <a:spcBef>
                <a:spcPts val="1000"/>
              </a:spcBef>
              <a:spcAft>
                <a:spcPts val="0"/>
              </a:spcAft>
              <a:buClr>
                <a:schemeClr val="dk1"/>
              </a:buClr>
              <a:buSzPts val="1600"/>
              <a:buFont typeface="Noto Sans Symbols"/>
              <a:buNone/>
            </a:pPr>
            <a:r>
              <a:rPr lang="en-IN" altLang="en-US" sz="1800" dirty="0">
                <a:solidFill>
                  <a:schemeClr val="tx1"/>
                </a:solidFill>
                <a:latin typeface="Franklin Gothic Medium" panose="020B0603020102020204" charset="0"/>
                <a:cs typeface="Franklin Gothic Medium" panose="020B0603020102020204" charset="0"/>
                <a:sym typeface="+mn-ea"/>
              </a:rPr>
              <a:t>   </a:t>
            </a:r>
            <a:r>
              <a:rPr lang="en-US" altLang="en-US" sz="1800" dirty="0">
                <a:solidFill>
                  <a:schemeClr val="tx1"/>
                </a:solidFill>
                <a:latin typeface="Franklin Gothic Medium" panose="020B0603020102020204" charset="0"/>
                <a:cs typeface="Franklin Gothic Medium" panose="020B0603020102020204" charset="0"/>
                <a:sym typeface="+mn-ea"/>
              </a:rPr>
              <a:t>Our solution for fake social media profile detection using AI is a robust and adaptable system that combines multiple layers of analysis to identify deceptive accounts. It employs advanced machine learning models to scrutinize user profiles, analyze posting behavior, and assess network interactions. By leveraging natural language processing and computer vision, the system examines the authenticity of text and images, detecting anomalies, inconsistencies, and signs of automation. Social network analysis reveals suspicious connections and behavioral patterns, while user-reported content contributes to the learning process. The result is a comprehensive, continuously improving solution that empowers social media platforms to combat fake accounts and enhance user trust.</a:t>
            </a:r>
            <a:endParaRPr lang="en-US" sz="1800" dirty="0">
              <a:solidFill>
                <a:schemeClr val="tx1"/>
              </a:solidFill>
              <a:latin typeface="Franklin Gothic Medium" panose="020B0603020102020204" charset="0"/>
              <a:cs typeface="Franklin Gothic Medium" panose="020B0603020102020204" charset="0"/>
              <a:sym typeface="+mn-ea"/>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lang="en-US"/>
          </a:p>
        </p:txBody>
      </p:sp>
      <p:sp>
        <p:nvSpPr>
          <p:cNvPr id="7" name="TextBox 6"/>
          <p:cNvSpPr txBox="1"/>
          <p:nvPr/>
        </p:nvSpPr>
        <p:spPr>
          <a:xfrm>
            <a:off x="6938548" y="4707735"/>
            <a:ext cx="5196395" cy="2062103"/>
          </a:xfrm>
          <a:prstGeom prst="rect">
            <a:avLst/>
          </a:prstGeom>
          <a:noFill/>
        </p:spPr>
        <p:txBody>
          <a:bodyPr wrap="square" rtlCol="0">
            <a:spAutoFit/>
          </a:bodyPr>
          <a:lstStyle/>
          <a:p>
            <a:r>
              <a:rPr lang="en-IN" sz="2000" dirty="0">
                <a:solidFill>
                  <a:schemeClr val="tx1"/>
                </a:solidFill>
                <a:latin typeface="Franklin Gothic Medium" panose="020B0603020102020204" charset="0"/>
                <a:cs typeface="Franklin Gothic Medium" panose="020B0603020102020204" charset="0"/>
              </a:rPr>
              <a:t>USED TECHNOLOGY:</a:t>
            </a:r>
            <a:br>
              <a:rPr lang="en-IN" sz="2000" dirty="0">
                <a:solidFill>
                  <a:schemeClr val="tx1"/>
                </a:solidFill>
                <a:latin typeface="Franklin Gothic Medium" panose="020B0603020102020204" charset="0"/>
                <a:cs typeface="Franklin Gothic Medium" panose="020B0603020102020204" charset="0"/>
              </a:rPr>
            </a:br>
            <a:r>
              <a:rPr lang="en-IN" sz="1800" dirty="0">
                <a:solidFill>
                  <a:schemeClr val="tx1"/>
                </a:solidFill>
                <a:latin typeface="Franklin Gothic Medium" panose="020B0603020102020204" charset="0"/>
                <a:cs typeface="Franklin Gothic Medium" panose="020B0603020102020204" charset="0"/>
              </a:rPr>
              <a:t>Data Collection: </a:t>
            </a:r>
            <a:r>
              <a:rPr lang="en-IN" sz="1800" dirty="0" err="1">
                <a:solidFill>
                  <a:schemeClr val="tx1"/>
                </a:solidFill>
                <a:latin typeface="Franklin Gothic Medium" panose="020B0603020102020204" charset="0"/>
                <a:cs typeface="Franklin Gothic Medium" panose="020B0603020102020204" charset="0"/>
              </a:rPr>
              <a:t>Kaggle</a:t>
            </a:r>
            <a:endParaRPr lang="en-IN" sz="1800" dirty="0">
              <a:solidFill>
                <a:schemeClr val="tx1"/>
              </a:solidFill>
              <a:latin typeface="Franklin Gothic Medium" panose="020B0603020102020204" charset="0"/>
              <a:cs typeface="Franklin Gothic Medium" panose="020B0603020102020204" charset="0"/>
            </a:endParaRPr>
          </a:p>
          <a:p>
            <a:r>
              <a:rPr lang="en-IN" sz="1800" dirty="0">
                <a:solidFill>
                  <a:schemeClr val="tx1"/>
                </a:solidFill>
                <a:latin typeface="Franklin Gothic Medium" panose="020B0603020102020204" charset="0"/>
                <a:cs typeface="Franklin Gothic Medium" panose="020B0603020102020204" charset="0"/>
              </a:rPr>
              <a:t>Data </a:t>
            </a:r>
            <a:r>
              <a:rPr lang="en-IN" sz="1800" dirty="0" err="1">
                <a:solidFill>
                  <a:schemeClr val="tx1"/>
                </a:solidFill>
                <a:latin typeface="Franklin Gothic Medium" panose="020B0603020102020204" charset="0"/>
                <a:cs typeface="Franklin Gothic Medium" panose="020B0603020102020204" charset="0"/>
              </a:rPr>
              <a:t>Preprocessing</a:t>
            </a:r>
            <a:r>
              <a:rPr lang="en-IN" sz="1800" dirty="0">
                <a:solidFill>
                  <a:schemeClr val="tx1"/>
                </a:solidFill>
                <a:latin typeface="Franklin Gothic Medium" panose="020B0603020102020204" charset="0"/>
                <a:cs typeface="Franklin Gothic Medium" panose="020B0603020102020204" charset="0"/>
              </a:rPr>
              <a:t>: Scalar</a:t>
            </a:r>
          </a:p>
          <a:p>
            <a:r>
              <a:rPr lang="en-IN" sz="1800" dirty="0">
                <a:solidFill>
                  <a:schemeClr val="tx1"/>
                </a:solidFill>
                <a:latin typeface="Franklin Gothic Medium" panose="020B0603020102020204" charset="0"/>
                <a:cs typeface="Franklin Gothic Medium" panose="020B0603020102020204" charset="0"/>
              </a:rPr>
              <a:t>Machine Learning Models: </a:t>
            </a:r>
            <a:r>
              <a:rPr lang="en-IN" sz="1800" dirty="0" err="1">
                <a:solidFill>
                  <a:schemeClr val="tx1"/>
                </a:solidFill>
                <a:latin typeface="Franklin Gothic Medium" panose="020B0603020102020204" charset="0"/>
                <a:cs typeface="Franklin Gothic Medium" panose="020B0603020102020204" charset="0"/>
              </a:rPr>
              <a:t>TensorFlow</a:t>
            </a:r>
            <a:r>
              <a:rPr lang="en-IN" sz="1800" dirty="0">
                <a:solidFill>
                  <a:schemeClr val="tx1"/>
                </a:solidFill>
                <a:latin typeface="Franklin Gothic Medium" panose="020B0603020102020204" charset="0"/>
                <a:cs typeface="Franklin Gothic Medium" panose="020B0603020102020204" charset="0"/>
              </a:rPr>
              <a:t>, </a:t>
            </a:r>
            <a:r>
              <a:rPr lang="en-IN" sz="1800" dirty="0" err="1">
                <a:solidFill>
                  <a:schemeClr val="tx1"/>
                </a:solidFill>
                <a:latin typeface="Franklin Gothic Medium" panose="020B0603020102020204" charset="0"/>
                <a:cs typeface="Franklin Gothic Medium" panose="020B0603020102020204" charset="0"/>
              </a:rPr>
              <a:t>Scikit</a:t>
            </a:r>
            <a:r>
              <a:rPr lang="en-IN" sz="1800" dirty="0">
                <a:solidFill>
                  <a:schemeClr val="tx1"/>
                </a:solidFill>
                <a:latin typeface="Franklin Gothic Medium" panose="020B0603020102020204" charset="0"/>
                <a:cs typeface="Franklin Gothic Medium" panose="020B0603020102020204" charset="0"/>
              </a:rPr>
              <a:t>-learn </a:t>
            </a:r>
          </a:p>
          <a:p>
            <a:r>
              <a:rPr lang="en-IN" sz="1800" dirty="0">
                <a:solidFill>
                  <a:schemeClr val="tx1"/>
                </a:solidFill>
                <a:latin typeface="Franklin Gothic Medium" panose="020B0603020102020204" charset="0"/>
                <a:cs typeface="Franklin Gothic Medium" panose="020B0603020102020204" charset="0"/>
              </a:rPr>
              <a:t>Backend: Python</a:t>
            </a:r>
          </a:p>
          <a:p>
            <a:r>
              <a:rPr lang="en-IN" sz="1800" dirty="0">
                <a:solidFill>
                  <a:schemeClr val="tx1"/>
                </a:solidFill>
                <a:latin typeface="Franklin Gothic Medium" panose="020B0603020102020204" charset="0"/>
                <a:cs typeface="Franklin Gothic Medium" panose="020B0603020102020204" charset="0"/>
              </a:rPr>
              <a:t>Visualization: Matplotlib, Seaborn</a:t>
            </a:r>
          </a:p>
          <a:p>
            <a:r>
              <a:rPr lang="en-IN" sz="1800" dirty="0">
                <a:solidFill>
                  <a:schemeClr val="tx1"/>
                </a:solidFill>
                <a:latin typeface="Franklin Gothic Medium" panose="020B0603020102020204" charset="0"/>
                <a:cs typeface="Franklin Gothic Medium" panose="020B0603020102020204" charset="0"/>
              </a:rPr>
              <a:t>Frontend: Flutter</a:t>
            </a:r>
          </a:p>
        </p:txBody>
      </p:sp>
      <p:pic>
        <p:nvPicPr>
          <p:cNvPr id="1028" name="Picture 4" descr="Fake Profile Identification using Machine Learning">
            <a:extLst>
              <a:ext uri="{FF2B5EF4-FFF2-40B4-BE49-F238E27FC236}">
                <a16:creationId xmlns:a16="http://schemas.microsoft.com/office/drawing/2014/main" id="{CB29431C-3D85-9577-9A4C-B6A3D2AA7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1850" y="1488018"/>
            <a:ext cx="5010150" cy="29337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C1C5D99D-8A5D-9BA0-1340-6EC3DC6715DD}"/>
              </a:ext>
            </a:extLst>
          </p:cNvPr>
          <p:cNvSpPr>
            <a:spLocks noGrp="1"/>
          </p:cNvSpPr>
          <p:nvPr>
            <p:ph type="title"/>
          </p:nvPr>
        </p:nvSpPr>
        <p:spPr>
          <a:xfrm>
            <a:off x="803157" y="1217730"/>
            <a:ext cx="4941477" cy="610863"/>
          </a:xfrm>
        </p:spPr>
        <p:txBody>
          <a:bodyPr/>
          <a:lstStyle/>
          <a:p>
            <a:r>
              <a:rPr lang="en-IN" dirty="0"/>
              <a:t>Idea description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522817" y="1239308"/>
            <a:ext cx="5299710" cy="61087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b="0" dirty="0">
                <a:latin typeface="Franklin Gothic Medium" panose="020B0603020102020204" charset="0"/>
                <a:cs typeface="Franklin Gothic Medium" panose="020B0603020102020204" charset="0"/>
              </a:rPr>
              <a:t>Approach Details</a:t>
            </a:r>
            <a:r>
              <a:rPr lang="en-IN" altLang="en-US" b="0" dirty="0">
                <a:latin typeface="Franklin Gothic Medium" panose="020B0603020102020204" charset="0"/>
                <a:cs typeface="Franklin Gothic Medium" panose="020B0603020102020204" charset="0"/>
              </a:rPr>
              <a:t>:</a:t>
            </a:r>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latin typeface="Franklin Gothic Medium" panose="020B0603020102020204" charset="0"/>
                <a:cs typeface="Franklin Gothic Medium" panose="020B0603020102020204" charset="0"/>
              </a:rPr>
              <a:t>3</a:t>
            </a:fld>
            <a:endParaRPr lang="en-US">
              <a:latin typeface="Franklin Gothic Medium" panose="020B0603020102020204" charset="0"/>
              <a:cs typeface="Franklin Gothic Medium" panose="020B0603020102020204" charset="0"/>
            </a:endParaRPr>
          </a:p>
        </p:txBody>
      </p:sp>
      <p:sp>
        <p:nvSpPr>
          <p:cNvPr id="9" name="TextBox 8"/>
          <p:cNvSpPr txBox="1"/>
          <p:nvPr/>
        </p:nvSpPr>
        <p:spPr>
          <a:xfrm>
            <a:off x="438149" y="1996733"/>
            <a:ext cx="5770246" cy="2400657"/>
          </a:xfrm>
          <a:prstGeom prst="rect">
            <a:avLst/>
          </a:prstGeom>
          <a:noFill/>
        </p:spPr>
        <p:txBody>
          <a:bodyPr wrap="square" rtlCol="0">
            <a:spAutoFit/>
          </a:bodyPr>
          <a:lstStyle/>
          <a:p>
            <a:pPr algn="just">
              <a:buFont typeface="+mj-lt"/>
              <a:buAutoNum type="arabicPeriod"/>
            </a:pPr>
            <a:r>
              <a:rPr lang="en-US" sz="1500" b="1" i="0" dirty="0">
                <a:solidFill>
                  <a:schemeClr val="tx1"/>
                </a:solidFill>
                <a:effectLst/>
                <a:latin typeface="Franklin Gothic Medium" panose="020B0603020102020204" charset="0"/>
                <a:cs typeface="Franklin Gothic Medium" panose="020B0603020102020204" charset="0"/>
              </a:rPr>
              <a:t>Data Handling:</a:t>
            </a:r>
            <a:r>
              <a:rPr lang="en-US" sz="1500" b="0" i="0" dirty="0">
                <a:solidFill>
                  <a:schemeClr val="tx1"/>
                </a:solidFill>
                <a:effectLst/>
                <a:latin typeface="Franklin Gothic Medium" panose="020B0603020102020204" charset="0"/>
                <a:cs typeface="Franklin Gothic Medium" panose="020B0603020102020204" charset="0"/>
              </a:rPr>
              <a:t> The code loads and preprocesses datasets, including feature scaling.</a:t>
            </a:r>
          </a:p>
          <a:p>
            <a:pPr algn="just">
              <a:buFont typeface="+mj-lt"/>
              <a:buAutoNum type="arabicPeriod"/>
            </a:pPr>
            <a:r>
              <a:rPr lang="en-US" sz="1500" b="1" i="0" dirty="0">
                <a:solidFill>
                  <a:schemeClr val="tx1"/>
                </a:solidFill>
                <a:effectLst/>
                <a:latin typeface="Franklin Gothic Medium" panose="020B0603020102020204" charset="0"/>
                <a:cs typeface="Franklin Gothic Medium" panose="020B0603020102020204" charset="0"/>
              </a:rPr>
              <a:t>Data Insights:</a:t>
            </a:r>
            <a:r>
              <a:rPr lang="en-US" sz="1500" b="0" i="0" dirty="0">
                <a:solidFill>
                  <a:schemeClr val="tx1"/>
                </a:solidFill>
                <a:effectLst/>
                <a:latin typeface="Franklin Gothic Medium" panose="020B0603020102020204" charset="0"/>
                <a:cs typeface="Franklin Gothic Medium" panose="020B0603020102020204" charset="0"/>
              </a:rPr>
              <a:t> It creates plots to visualize data distribution and feature correlations.</a:t>
            </a:r>
          </a:p>
          <a:p>
            <a:pPr algn="just">
              <a:buFont typeface="+mj-lt"/>
              <a:buAutoNum type="arabicPeriod"/>
            </a:pPr>
            <a:r>
              <a:rPr lang="en-US" sz="1500" b="1" i="0" dirty="0">
                <a:solidFill>
                  <a:schemeClr val="tx1"/>
                </a:solidFill>
                <a:effectLst/>
                <a:latin typeface="Franklin Gothic Medium" panose="020B0603020102020204" charset="0"/>
                <a:cs typeface="Franklin Gothic Medium" panose="020B0603020102020204" charset="0"/>
              </a:rPr>
              <a:t>Model Development:</a:t>
            </a:r>
            <a:r>
              <a:rPr lang="en-US" sz="1500" b="0" i="0" dirty="0">
                <a:solidFill>
                  <a:schemeClr val="tx1"/>
                </a:solidFill>
                <a:effectLst/>
                <a:latin typeface="Franklin Gothic Medium" panose="020B0603020102020204" charset="0"/>
                <a:cs typeface="Franklin Gothic Medium" panose="020B0603020102020204" charset="0"/>
              </a:rPr>
              <a:t> Utilizing TensorFlow and </a:t>
            </a:r>
            <a:r>
              <a:rPr lang="en-US" sz="1500" b="0" i="0" dirty="0" err="1">
                <a:solidFill>
                  <a:schemeClr val="tx1"/>
                </a:solidFill>
                <a:effectLst/>
                <a:latin typeface="Franklin Gothic Medium" panose="020B0603020102020204" charset="0"/>
                <a:cs typeface="Franklin Gothic Medium" panose="020B0603020102020204" charset="0"/>
              </a:rPr>
              <a:t>Keras</a:t>
            </a:r>
            <a:r>
              <a:rPr lang="en-US" sz="1500" b="0" i="0" dirty="0">
                <a:solidFill>
                  <a:schemeClr val="tx1"/>
                </a:solidFill>
                <a:effectLst/>
                <a:latin typeface="Franklin Gothic Medium" panose="020B0603020102020204" charset="0"/>
                <a:cs typeface="Franklin Gothic Medium" panose="020B0603020102020204" charset="0"/>
              </a:rPr>
              <a:t>, a neural network model is defined, trained, and prevented from overfitting.</a:t>
            </a:r>
          </a:p>
          <a:p>
            <a:pPr algn="just">
              <a:buFont typeface="+mj-lt"/>
              <a:buAutoNum type="arabicPeriod"/>
            </a:pPr>
            <a:r>
              <a:rPr lang="en-US" sz="1500" b="1" i="0" dirty="0">
                <a:solidFill>
                  <a:schemeClr val="tx1"/>
                </a:solidFill>
                <a:effectLst/>
                <a:latin typeface="Franklin Gothic Medium" panose="020B0603020102020204" charset="0"/>
                <a:cs typeface="Franklin Gothic Medium" panose="020B0603020102020204" charset="0"/>
              </a:rPr>
              <a:t>Model Evaluation:</a:t>
            </a:r>
            <a:r>
              <a:rPr lang="en-US" sz="1500" b="0" i="0" dirty="0">
                <a:solidFill>
                  <a:schemeClr val="tx1"/>
                </a:solidFill>
                <a:effectLst/>
                <a:latin typeface="Franklin Gothic Medium" panose="020B0603020102020204" charset="0"/>
                <a:cs typeface="Franklin Gothic Medium" panose="020B0603020102020204" charset="0"/>
              </a:rPr>
              <a:t> Metrics like precision, recall, F1-score, and a confusion matrix assess model performance.</a:t>
            </a:r>
          </a:p>
          <a:p>
            <a:pPr algn="just">
              <a:buFont typeface="+mj-lt"/>
              <a:buAutoNum type="arabicPeriod"/>
            </a:pPr>
            <a:r>
              <a:rPr lang="en-US" sz="1500" b="1" i="0" dirty="0">
                <a:solidFill>
                  <a:schemeClr val="tx1"/>
                </a:solidFill>
                <a:effectLst/>
                <a:latin typeface="Franklin Gothic Medium" panose="020B0603020102020204" charset="0"/>
                <a:cs typeface="Franklin Gothic Medium" panose="020B0603020102020204" charset="0"/>
              </a:rPr>
              <a:t>Real-time Prediction:</a:t>
            </a:r>
            <a:r>
              <a:rPr lang="en-US" sz="1500" b="0" i="0" dirty="0">
                <a:solidFill>
                  <a:schemeClr val="tx1"/>
                </a:solidFill>
                <a:effectLst/>
                <a:latin typeface="Franklin Gothic Medium" panose="020B0603020102020204" charset="0"/>
                <a:cs typeface="Franklin Gothic Medium" panose="020B0603020102020204" charset="0"/>
              </a:rPr>
              <a:t> An interactive section allows users to input data and receive instant predictions for practical applications</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rcRect l="4167" t="11683" r="9910"/>
          <a:stretch>
            <a:fillRect/>
          </a:stretch>
        </p:blipFill>
        <p:spPr>
          <a:xfrm>
            <a:off x="971550" y="4637078"/>
            <a:ext cx="4936881" cy="2220287"/>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rcRect l="4221" t="9824" r="11911"/>
          <a:stretch>
            <a:fillRect/>
          </a:stretch>
        </p:blipFill>
        <p:spPr>
          <a:xfrm>
            <a:off x="6728248" y="2125785"/>
            <a:ext cx="3885565" cy="2315405"/>
          </a:xfrm>
          <a:prstGeom prst="rect">
            <a:avLst/>
          </a:prstGeom>
        </p:spPr>
      </p:pic>
      <p:graphicFrame>
        <p:nvGraphicFramePr>
          <p:cNvPr id="20" name="Table 19"/>
          <p:cNvGraphicFramePr>
            <a:graphicFrameLocks noGrp="1"/>
          </p:cNvGraphicFramePr>
          <p:nvPr/>
        </p:nvGraphicFramePr>
        <p:xfrm>
          <a:off x="6573520" y="4484078"/>
          <a:ext cx="4845685" cy="2373287"/>
        </p:xfrm>
        <a:graphic>
          <a:graphicData uri="http://schemas.openxmlformats.org/drawingml/2006/table">
            <a:tbl>
              <a:tblPr firstRow="1" bandRow="1">
                <a:tableStyleId>{1FECB4D8-DB02-4DC6-A0A2-4F2EBAE1DC90}</a:tableStyleId>
              </a:tblPr>
              <a:tblGrid>
                <a:gridCol w="969010">
                  <a:extLst>
                    <a:ext uri="{9D8B030D-6E8A-4147-A177-3AD203B41FA5}">
                      <a16:colId xmlns:a16="http://schemas.microsoft.com/office/drawing/2014/main" val="20000"/>
                    </a:ext>
                  </a:extLst>
                </a:gridCol>
                <a:gridCol w="969010">
                  <a:extLst>
                    <a:ext uri="{9D8B030D-6E8A-4147-A177-3AD203B41FA5}">
                      <a16:colId xmlns:a16="http://schemas.microsoft.com/office/drawing/2014/main" val="20001"/>
                    </a:ext>
                  </a:extLst>
                </a:gridCol>
                <a:gridCol w="969010">
                  <a:extLst>
                    <a:ext uri="{9D8B030D-6E8A-4147-A177-3AD203B41FA5}">
                      <a16:colId xmlns:a16="http://schemas.microsoft.com/office/drawing/2014/main" val="20002"/>
                    </a:ext>
                  </a:extLst>
                </a:gridCol>
                <a:gridCol w="969010">
                  <a:extLst>
                    <a:ext uri="{9D8B030D-6E8A-4147-A177-3AD203B41FA5}">
                      <a16:colId xmlns:a16="http://schemas.microsoft.com/office/drawing/2014/main" val="20003"/>
                    </a:ext>
                  </a:extLst>
                </a:gridCol>
                <a:gridCol w="969645">
                  <a:extLst>
                    <a:ext uri="{9D8B030D-6E8A-4147-A177-3AD203B41FA5}">
                      <a16:colId xmlns:a16="http://schemas.microsoft.com/office/drawing/2014/main" val="20004"/>
                    </a:ext>
                  </a:extLst>
                </a:gridCol>
              </a:tblGrid>
              <a:tr h="339041">
                <a:tc>
                  <a:txBody>
                    <a:bodyPr/>
                    <a:lstStyle/>
                    <a:p>
                      <a:pPr algn="ctr" fontAlgn="ctr"/>
                      <a:endParaRPr lang="en-IN" sz="1100" b="0" i="0" u="none" strike="noStrike" dirty="0">
                        <a:solidFill>
                          <a:schemeClr val="bg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a:solidFill>
                            <a:schemeClr val="bg1"/>
                          </a:solidFill>
                          <a:effectLst/>
                          <a:latin typeface="Franklin Gothic Medium" panose="020B0603020102020204" charset="0"/>
                          <a:cs typeface="Franklin Gothic Medium" panose="020B0603020102020204" charset="0"/>
                        </a:rPr>
                        <a:t>precision</a:t>
                      </a:r>
                      <a:endParaRPr lang="en-IN" sz="1100" b="0" i="0" u="none" strike="noStrike">
                        <a:solidFill>
                          <a:schemeClr val="bg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dirty="0">
                          <a:solidFill>
                            <a:schemeClr val="bg1"/>
                          </a:solidFill>
                          <a:effectLst/>
                          <a:latin typeface="Franklin Gothic Medium" panose="020B0603020102020204" charset="0"/>
                          <a:cs typeface="Franklin Gothic Medium" panose="020B0603020102020204" charset="0"/>
                        </a:rPr>
                        <a:t> recall</a:t>
                      </a:r>
                      <a:endParaRPr lang="en-IN" sz="1100" b="0" i="0" u="none" strike="noStrike" dirty="0">
                        <a:solidFill>
                          <a:schemeClr val="bg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dirty="0">
                          <a:solidFill>
                            <a:schemeClr val="bg1"/>
                          </a:solidFill>
                          <a:effectLst/>
                          <a:latin typeface="Franklin Gothic Medium" panose="020B0603020102020204" charset="0"/>
                          <a:cs typeface="Franklin Gothic Medium" panose="020B0603020102020204" charset="0"/>
                        </a:rPr>
                        <a:t>f1-score </a:t>
                      </a:r>
                      <a:endParaRPr lang="en-IN" sz="1100" b="0" i="0" u="none" strike="noStrike" dirty="0">
                        <a:solidFill>
                          <a:schemeClr val="bg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a:solidFill>
                            <a:schemeClr val="bg1"/>
                          </a:solidFill>
                          <a:effectLst/>
                          <a:latin typeface="Franklin Gothic Medium" panose="020B0603020102020204" charset="0"/>
                          <a:cs typeface="Franklin Gothic Medium" panose="020B0603020102020204" charset="0"/>
                        </a:rPr>
                        <a:t> support</a:t>
                      </a:r>
                      <a:endParaRPr lang="en-IN" sz="1100" b="0" i="0" u="none" strike="noStrike">
                        <a:solidFill>
                          <a:schemeClr val="bg1"/>
                        </a:solidFill>
                        <a:effectLst/>
                        <a:latin typeface="Franklin Gothic Medium" panose="020B0603020102020204" charset="0"/>
                        <a:cs typeface="Franklin Gothic Medium" panose="020B0603020102020204" charset="0"/>
                      </a:endParaRPr>
                    </a:p>
                  </a:txBody>
                  <a:tcPr marL="7620" marR="7620" marT="7620" marB="0" anchor="ctr"/>
                </a:tc>
                <a:extLst>
                  <a:ext uri="{0D108BD9-81ED-4DB2-BD59-A6C34878D82A}">
                    <a16:rowId xmlns:a16="http://schemas.microsoft.com/office/drawing/2014/main" val="10000"/>
                  </a:ext>
                </a:extLst>
              </a:tr>
              <a:tr h="339041">
                <a:tc>
                  <a:txBody>
                    <a:bodyPr/>
                    <a:lstStyle/>
                    <a:p>
                      <a:pPr algn="ctr" fontAlgn="ctr"/>
                      <a:r>
                        <a:rPr lang="en-IN" sz="1100" b="0" u="none" strike="noStrike">
                          <a:solidFill>
                            <a:schemeClr val="tx1"/>
                          </a:solidFill>
                          <a:effectLst/>
                          <a:latin typeface="Franklin Gothic Medium" panose="020B0603020102020204" charset="0"/>
                          <a:cs typeface="Franklin Gothic Medium" panose="020B0603020102020204" charset="0"/>
                        </a:rPr>
                        <a:t>Fake</a:t>
                      </a: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dirty="0">
                          <a:solidFill>
                            <a:schemeClr val="tx1"/>
                          </a:solidFill>
                          <a:effectLst/>
                          <a:latin typeface="Franklin Gothic Medium" panose="020B0603020102020204" charset="0"/>
                          <a:cs typeface="Franklin Gothic Medium" panose="020B0603020102020204" charset="0"/>
                        </a:rPr>
                        <a:t>0.86</a:t>
                      </a:r>
                      <a:endParaRPr lang="en-IN" sz="1100" b="0" i="0" u="none" strike="noStrike" dirty="0">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a:solidFill>
                            <a:schemeClr val="tx1"/>
                          </a:solidFill>
                          <a:effectLst/>
                          <a:latin typeface="Franklin Gothic Medium" panose="020B0603020102020204" charset="0"/>
                          <a:cs typeface="Franklin Gothic Medium" panose="020B0603020102020204" charset="0"/>
                        </a:rPr>
                        <a:t>0.93</a:t>
                      </a: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a:solidFill>
                            <a:schemeClr val="tx1"/>
                          </a:solidFill>
                          <a:effectLst/>
                          <a:latin typeface="Franklin Gothic Medium" panose="020B0603020102020204" charset="0"/>
                          <a:cs typeface="Franklin Gothic Medium" panose="020B0603020102020204" charset="0"/>
                        </a:rPr>
                        <a:t>0.9</a:t>
                      </a: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a:solidFill>
                            <a:schemeClr val="tx1"/>
                          </a:solidFill>
                          <a:effectLst/>
                          <a:latin typeface="Franklin Gothic Medium" panose="020B0603020102020204" charset="0"/>
                          <a:cs typeface="Franklin Gothic Medium" panose="020B0603020102020204" charset="0"/>
                        </a:rPr>
                        <a:t>60</a:t>
                      </a: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extLst>
                  <a:ext uri="{0D108BD9-81ED-4DB2-BD59-A6C34878D82A}">
                    <a16:rowId xmlns:a16="http://schemas.microsoft.com/office/drawing/2014/main" val="10001"/>
                  </a:ext>
                </a:extLst>
              </a:tr>
              <a:tr h="339041">
                <a:tc>
                  <a:txBody>
                    <a:bodyPr/>
                    <a:lstStyle/>
                    <a:p>
                      <a:pPr algn="ctr" fontAlgn="ctr"/>
                      <a:r>
                        <a:rPr lang="en-IN" sz="1100" b="0" u="none" strike="noStrike">
                          <a:solidFill>
                            <a:schemeClr val="tx1"/>
                          </a:solidFill>
                          <a:effectLst/>
                          <a:latin typeface="Franklin Gothic Medium" panose="020B0603020102020204" charset="0"/>
                          <a:cs typeface="Franklin Gothic Medium" panose="020B0603020102020204" charset="0"/>
                        </a:rPr>
                        <a:t>Not Fake</a:t>
                      </a: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dirty="0">
                          <a:solidFill>
                            <a:schemeClr val="tx1"/>
                          </a:solidFill>
                          <a:effectLst/>
                          <a:latin typeface="Franklin Gothic Medium" panose="020B0603020102020204" charset="0"/>
                          <a:cs typeface="Franklin Gothic Medium" panose="020B0603020102020204" charset="0"/>
                        </a:rPr>
                        <a:t>0.93</a:t>
                      </a:r>
                      <a:endParaRPr lang="en-IN" sz="1100" b="0" i="0" u="none" strike="noStrike" dirty="0">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a:solidFill>
                            <a:schemeClr val="tx1"/>
                          </a:solidFill>
                          <a:effectLst/>
                          <a:latin typeface="Franklin Gothic Medium" panose="020B0603020102020204" charset="0"/>
                          <a:cs typeface="Franklin Gothic Medium" panose="020B0603020102020204" charset="0"/>
                        </a:rPr>
                        <a:t>0.85</a:t>
                      </a: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dirty="0">
                          <a:solidFill>
                            <a:schemeClr val="tx1"/>
                          </a:solidFill>
                          <a:effectLst/>
                          <a:latin typeface="Franklin Gothic Medium" panose="020B0603020102020204" charset="0"/>
                          <a:cs typeface="Franklin Gothic Medium" panose="020B0603020102020204" charset="0"/>
                        </a:rPr>
                        <a:t>0.89</a:t>
                      </a:r>
                      <a:endParaRPr lang="en-IN" sz="1100" b="0" i="0" u="none" strike="noStrike" dirty="0">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dirty="0">
                          <a:solidFill>
                            <a:schemeClr val="tx1"/>
                          </a:solidFill>
                          <a:effectLst/>
                          <a:latin typeface="Franklin Gothic Medium" panose="020B0603020102020204" charset="0"/>
                          <a:cs typeface="Franklin Gothic Medium" panose="020B0603020102020204" charset="0"/>
                        </a:rPr>
                        <a:t>60</a:t>
                      </a:r>
                      <a:endParaRPr lang="en-IN" sz="1100" b="0" i="0" u="none" strike="noStrike" dirty="0">
                        <a:solidFill>
                          <a:schemeClr val="tx1"/>
                        </a:solidFill>
                        <a:effectLst/>
                        <a:latin typeface="Franklin Gothic Medium" panose="020B0603020102020204" charset="0"/>
                        <a:cs typeface="Franklin Gothic Medium" panose="020B0603020102020204" charset="0"/>
                      </a:endParaRPr>
                    </a:p>
                  </a:txBody>
                  <a:tcPr marL="7620" marR="7620" marT="7620" marB="0" anchor="ctr"/>
                </a:tc>
                <a:extLst>
                  <a:ext uri="{0D108BD9-81ED-4DB2-BD59-A6C34878D82A}">
                    <a16:rowId xmlns:a16="http://schemas.microsoft.com/office/drawing/2014/main" val="10002"/>
                  </a:ext>
                </a:extLst>
              </a:tr>
              <a:tr h="339041">
                <a:tc>
                  <a:txBody>
                    <a:bodyPr/>
                    <a:lstStyle/>
                    <a:p>
                      <a:pPr algn="ctr" fontAlgn="ct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endParaRPr lang="en-IN" sz="1100" b="0" i="0" u="none" strike="noStrike" dirty="0">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extLst>
                  <a:ext uri="{0D108BD9-81ED-4DB2-BD59-A6C34878D82A}">
                    <a16:rowId xmlns:a16="http://schemas.microsoft.com/office/drawing/2014/main" val="10003"/>
                  </a:ext>
                </a:extLst>
              </a:tr>
              <a:tr h="339041">
                <a:tc>
                  <a:txBody>
                    <a:bodyPr/>
                    <a:lstStyle/>
                    <a:p>
                      <a:pPr algn="ctr" fontAlgn="ctr"/>
                      <a:r>
                        <a:rPr lang="en-IN" sz="1100" b="0" u="none" strike="noStrike">
                          <a:solidFill>
                            <a:schemeClr val="tx1"/>
                          </a:solidFill>
                          <a:effectLst/>
                          <a:latin typeface="Franklin Gothic Medium" panose="020B0603020102020204" charset="0"/>
                          <a:cs typeface="Franklin Gothic Medium" panose="020B0603020102020204" charset="0"/>
                        </a:rPr>
                        <a:t>accuracy</a:t>
                      </a: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endParaRPr lang="en-IN" sz="1100" b="0" i="0" u="none" strike="noStrike" dirty="0">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a:solidFill>
                            <a:schemeClr val="tx1"/>
                          </a:solidFill>
                          <a:effectLst/>
                          <a:latin typeface="Franklin Gothic Medium" panose="020B0603020102020204" charset="0"/>
                          <a:cs typeface="Franklin Gothic Medium" panose="020B0603020102020204" charset="0"/>
                        </a:rPr>
                        <a:t>0.89</a:t>
                      </a: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a:solidFill>
                            <a:schemeClr val="tx1"/>
                          </a:solidFill>
                          <a:effectLst/>
                          <a:latin typeface="Franklin Gothic Medium" panose="020B0603020102020204" charset="0"/>
                          <a:cs typeface="Franklin Gothic Medium" panose="020B0603020102020204" charset="0"/>
                        </a:rPr>
                        <a:t>120</a:t>
                      </a: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extLst>
                  <a:ext uri="{0D108BD9-81ED-4DB2-BD59-A6C34878D82A}">
                    <a16:rowId xmlns:a16="http://schemas.microsoft.com/office/drawing/2014/main" val="10004"/>
                  </a:ext>
                </a:extLst>
              </a:tr>
              <a:tr h="339041">
                <a:tc>
                  <a:txBody>
                    <a:bodyPr/>
                    <a:lstStyle/>
                    <a:p>
                      <a:pPr algn="ctr" fontAlgn="ctr"/>
                      <a:r>
                        <a:rPr lang="en-IN" sz="1100" b="0" u="none" strike="noStrike">
                          <a:solidFill>
                            <a:schemeClr val="tx1"/>
                          </a:solidFill>
                          <a:effectLst/>
                          <a:latin typeface="Franklin Gothic Medium" panose="020B0603020102020204" charset="0"/>
                          <a:cs typeface="Franklin Gothic Medium" panose="020B0603020102020204" charset="0"/>
                        </a:rPr>
                        <a:t>macro avg </a:t>
                      </a: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a:solidFill>
                            <a:schemeClr val="tx1"/>
                          </a:solidFill>
                          <a:effectLst/>
                          <a:latin typeface="Franklin Gothic Medium" panose="020B0603020102020204" charset="0"/>
                          <a:cs typeface="Franklin Gothic Medium" panose="020B0603020102020204" charset="0"/>
                        </a:rPr>
                        <a:t>0.89</a:t>
                      </a: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a:solidFill>
                            <a:schemeClr val="tx1"/>
                          </a:solidFill>
                          <a:effectLst/>
                          <a:latin typeface="Franklin Gothic Medium" panose="020B0603020102020204" charset="0"/>
                          <a:cs typeface="Franklin Gothic Medium" panose="020B0603020102020204" charset="0"/>
                        </a:rPr>
                        <a:t>0.89</a:t>
                      </a: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dirty="0">
                          <a:solidFill>
                            <a:schemeClr val="tx1"/>
                          </a:solidFill>
                          <a:effectLst/>
                          <a:latin typeface="Franklin Gothic Medium" panose="020B0603020102020204" charset="0"/>
                          <a:cs typeface="Franklin Gothic Medium" panose="020B0603020102020204" charset="0"/>
                        </a:rPr>
                        <a:t>0.89</a:t>
                      </a:r>
                      <a:endParaRPr lang="en-IN" sz="1100" b="0" i="0" u="none" strike="noStrike" dirty="0">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dirty="0">
                          <a:solidFill>
                            <a:schemeClr val="tx1"/>
                          </a:solidFill>
                          <a:effectLst/>
                          <a:latin typeface="Franklin Gothic Medium" panose="020B0603020102020204" charset="0"/>
                          <a:cs typeface="Franklin Gothic Medium" panose="020B0603020102020204" charset="0"/>
                        </a:rPr>
                        <a:t>120</a:t>
                      </a:r>
                      <a:endParaRPr lang="en-IN" sz="1100" b="0" i="0" u="none" strike="noStrike" dirty="0">
                        <a:solidFill>
                          <a:schemeClr val="tx1"/>
                        </a:solidFill>
                        <a:effectLst/>
                        <a:latin typeface="Franklin Gothic Medium" panose="020B0603020102020204" charset="0"/>
                        <a:cs typeface="Franklin Gothic Medium" panose="020B0603020102020204" charset="0"/>
                      </a:endParaRPr>
                    </a:p>
                  </a:txBody>
                  <a:tcPr marL="7620" marR="7620" marT="7620" marB="0" anchor="ctr"/>
                </a:tc>
                <a:extLst>
                  <a:ext uri="{0D108BD9-81ED-4DB2-BD59-A6C34878D82A}">
                    <a16:rowId xmlns:a16="http://schemas.microsoft.com/office/drawing/2014/main" val="10005"/>
                  </a:ext>
                </a:extLst>
              </a:tr>
              <a:tr h="339041">
                <a:tc>
                  <a:txBody>
                    <a:bodyPr/>
                    <a:lstStyle/>
                    <a:p>
                      <a:pPr algn="ctr" fontAlgn="ctr"/>
                      <a:r>
                        <a:rPr lang="en-IN" sz="1100" b="0" u="none" strike="noStrike">
                          <a:solidFill>
                            <a:schemeClr val="tx1"/>
                          </a:solidFill>
                          <a:effectLst/>
                          <a:latin typeface="Franklin Gothic Medium" panose="020B0603020102020204" charset="0"/>
                          <a:cs typeface="Franklin Gothic Medium" panose="020B0603020102020204" charset="0"/>
                        </a:rPr>
                        <a:t>weighted avg </a:t>
                      </a: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a:solidFill>
                            <a:schemeClr val="tx1"/>
                          </a:solidFill>
                          <a:effectLst/>
                          <a:latin typeface="Franklin Gothic Medium" panose="020B0603020102020204" charset="0"/>
                          <a:cs typeface="Franklin Gothic Medium" panose="020B0603020102020204" charset="0"/>
                        </a:rPr>
                        <a:t>0.89</a:t>
                      </a: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a:solidFill>
                            <a:schemeClr val="tx1"/>
                          </a:solidFill>
                          <a:effectLst/>
                          <a:latin typeface="Franklin Gothic Medium" panose="020B0603020102020204" charset="0"/>
                          <a:cs typeface="Franklin Gothic Medium" panose="020B0603020102020204" charset="0"/>
                        </a:rPr>
                        <a:t>0.89</a:t>
                      </a: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a:solidFill>
                            <a:schemeClr val="tx1"/>
                          </a:solidFill>
                          <a:effectLst/>
                          <a:latin typeface="Franklin Gothic Medium" panose="020B0603020102020204" charset="0"/>
                          <a:cs typeface="Franklin Gothic Medium" panose="020B0603020102020204" charset="0"/>
                        </a:rPr>
                        <a:t>0.89</a:t>
                      </a:r>
                      <a:endParaRPr lang="en-IN" sz="1100" b="0" i="0" u="none" strike="noStrike">
                        <a:solidFill>
                          <a:schemeClr val="tx1"/>
                        </a:solidFill>
                        <a:effectLst/>
                        <a:latin typeface="Franklin Gothic Medium" panose="020B0603020102020204" charset="0"/>
                        <a:cs typeface="Franklin Gothic Medium" panose="020B0603020102020204" charset="0"/>
                      </a:endParaRPr>
                    </a:p>
                  </a:txBody>
                  <a:tcPr marL="7620" marR="7620" marT="7620" marB="0" anchor="ctr"/>
                </a:tc>
                <a:tc>
                  <a:txBody>
                    <a:bodyPr/>
                    <a:lstStyle/>
                    <a:p>
                      <a:pPr algn="ctr" fontAlgn="ctr"/>
                      <a:r>
                        <a:rPr lang="en-IN" sz="1100" b="0" u="none" strike="noStrike" dirty="0">
                          <a:solidFill>
                            <a:schemeClr val="tx1"/>
                          </a:solidFill>
                          <a:effectLst/>
                          <a:latin typeface="Franklin Gothic Medium" panose="020B0603020102020204" charset="0"/>
                          <a:cs typeface="Franklin Gothic Medium" panose="020B0603020102020204" charset="0"/>
                        </a:rPr>
                        <a:t>120</a:t>
                      </a:r>
                      <a:endParaRPr lang="en-IN" sz="1100" b="0" i="0" u="none" strike="noStrike" dirty="0">
                        <a:solidFill>
                          <a:schemeClr val="tx1"/>
                        </a:solidFill>
                        <a:effectLst/>
                        <a:latin typeface="Franklin Gothic Medium" panose="020B0603020102020204" charset="0"/>
                        <a:cs typeface="Franklin Gothic Medium" panose="020B0603020102020204" charset="0"/>
                      </a:endParaRPr>
                    </a:p>
                  </a:txBody>
                  <a:tcPr marL="7620" marR="7620" marT="7620" marB="0" anchor="ctr"/>
                </a:tc>
                <a:extLst>
                  <a:ext uri="{0D108BD9-81ED-4DB2-BD59-A6C34878D82A}">
                    <a16:rowId xmlns:a16="http://schemas.microsoft.com/office/drawing/2014/main" val="10006"/>
                  </a:ext>
                </a:extLst>
              </a:tr>
            </a:tbl>
          </a:graphicData>
        </a:graphic>
      </p:graphicFrame>
      <p:sp>
        <p:nvSpPr>
          <p:cNvPr id="25" name="Text Box 24"/>
          <p:cNvSpPr txBox="1"/>
          <p:nvPr/>
        </p:nvSpPr>
        <p:spPr>
          <a:xfrm>
            <a:off x="6734386" y="1109557"/>
            <a:ext cx="1948180" cy="706755"/>
          </a:xfrm>
          <a:prstGeom prst="rect">
            <a:avLst/>
          </a:prstGeom>
          <a:noFill/>
        </p:spPr>
        <p:txBody>
          <a:bodyPr wrap="square" rtlCol="0">
            <a:spAutoFit/>
          </a:bodyPr>
          <a:lstStyle/>
          <a:p>
            <a:r>
              <a:rPr lang="en-IN" altLang="en-US" sz="4000" dirty="0">
                <a:latin typeface="Franklin Gothic Medium" panose="020B0603020102020204" charset="0"/>
                <a:cs typeface="Franklin Gothic Medium" panose="020B0603020102020204" charset="0"/>
              </a:rPr>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1361956" y="1099196"/>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Franklin Gothic Medium" panose="020B0603020102020204" charset="0"/>
                <a:cs typeface="Franklin Gothic Medium" panose="020B0603020102020204" charset="0"/>
              </a:rPr>
              <a:t>Team Member Details </a:t>
            </a:r>
          </a:p>
        </p:txBody>
      </p:sp>
      <p:sp>
        <p:nvSpPr>
          <p:cNvPr id="4" name="TextBox 3"/>
          <p:cNvSpPr txBox="1"/>
          <p:nvPr/>
        </p:nvSpPr>
        <p:spPr>
          <a:xfrm>
            <a:off x="1371828" y="2201725"/>
            <a:ext cx="11088370" cy="338862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
                <a:srgbClr val="5D7C3F"/>
              </a:buClr>
              <a:buSzPts val="1200"/>
              <a:buFont typeface="Arial" panose="020B0604020202020204"/>
              <a:buNone/>
              <a:defRPr/>
            </a:pP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Team Leader Name: DEBARGH</a:t>
            </a:r>
            <a:r>
              <a:rPr kumimoji="0" lang="en-IN" alt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A</a:t>
            </a: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YA MONDAL</a:t>
            </a:r>
          </a:p>
          <a:p>
            <a:pPr marL="0" marR="0" lvl="0" indent="0" algn="l" defTabSz="914400" rtl="0" eaLnBrk="1" fontAlgn="auto" latinLnBrk="0" hangingPunct="1">
              <a:lnSpc>
                <a:spcPct val="90000"/>
              </a:lnSpc>
              <a:spcBef>
                <a:spcPts val="0"/>
              </a:spcBef>
              <a:spcAft>
                <a:spcPts val="0"/>
              </a:spcAft>
              <a:buClr>
                <a:srgbClr val="5D7C3F"/>
              </a:buClr>
              <a:buSzPts val="1200"/>
              <a:buFont typeface="Arial" panose="020B0604020202020204"/>
              <a:buNone/>
              <a:defRPr/>
            </a:pP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Branch: </a:t>
            </a:r>
            <a:r>
              <a:rPr kumimoji="0" lang="en-US" b="0" i="0" u="none" strike="noStrike" kern="0" cap="none" spc="0" normalizeH="0" baseline="0" noProof="0" dirty="0" err="1">
                <a:ln>
                  <a:noFill/>
                </a:ln>
                <a:solidFill>
                  <a:schemeClr val="tx1"/>
                </a:solidFill>
                <a:effectLst/>
                <a:uLnTx/>
                <a:uFillTx/>
                <a:latin typeface="Franklin Gothic Medium" panose="020B0603020102020204" charset="0"/>
                <a:cs typeface="Franklin Gothic Medium" panose="020B0603020102020204" charset="0"/>
                <a:sym typeface="Libre Franklin"/>
              </a:rPr>
              <a:t>BTech</a:t>
            </a: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 	Stream: IT  Year: III</a:t>
            </a:r>
          </a:p>
          <a:p>
            <a:pPr marL="0" marR="0" lvl="0" indent="0" algn="l" defTabSz="914400" rtl="0" eaLnBrk="1" fontAlgn="auto" latinLnBrk="0" hangingPunct="1">
              <a:lnSpc>
                <a:spcPct val="90000"/>
              </a:lnSpc>
              <a:spcBef>
                <a:spcPts val="0"/>
              </a:spcBef>
              <a:spcAft>
                <a:spcPts val="0"/>
              </a:spcAft>
              <a:buClr>
                <a:srgbClr val="5D7C3F"/>
              </a:buClr>
              <a:buSzPts val="1200"/>
              <a:buFont typeface="Arial" panose="020B0604020202020204"/>
              <a:buNone/>
              <a:defRPr/>
            </a:pPr>
            <a:endPar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endParaRPr>
          </a:p>
          <a:p>
            <a:pPr marL="0" marR="0" lvl="0" indent="0" algn="l" defTabSz="914400" rtl="0" eaLnBrk="1" fontAlgn="auto" latinLnBrk="0" hangingPunct="1">
              <a:lnSpc>
                <a:spcPct val="90000"/>
              </a:lnSpc>
              <a:spcBef>
                <a:spcPts val="0"/>
              </a:spcBef>
              <a:spcAft>
                <a:spcPts val="0"/>
              </a:spcAft>
              <a:buClr>
                <a:srgbClr val="5D7C3F"/>
              </a:buClr>
              <a:buSzPts val="1200"/>
              <a:buFont typeface="Arial" panose="020B0604020202020204"/>
              <a:buNone/>
              <a:defRPr/>
            </a:pP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Team Member 1 Name: SNEHASISH SEN</a:t>
            </a:r>
          </a:p>
          <a:p>
            <a:pPr marL="0" marR="0" lvl="0" indent="0" algn="l" defTabSz="914400" rtl="0" eaLnBrk="1" fontAlgn="auto" latinLnBrk="0" hangingPunct="1">
              <a:lnSpc>
                <a:spcPct val="90000"/>
              </a:lnSpc>
              <a:spcBef>
                <a:spcPts val="0"/>
              </a:spcBef>
              <a:spcAft>
                <a:spcPts val="0"/>
              </a:spcAft>
              <a:buClr>
                <a:srgbClr val="5D7C3F"/>
              </a:buClr>
              <a:buSzPts val="1200"/>
              <a:buFont typeface="Arial" panose="020B0604020202020204"/>
              <a:buNone/>
              <a:defRPr/>
            </a:pP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Branch: </a:t>
            </a:r>
            <a:r>
              <a:rPr kumimoji="0" lang="en-US" b="0" i="0" u="none" strike="noStrike" kern="0" cap="none" spc="0" normalizeH="0" baseline="0" noProof="0" dirty="0" err="1">
                <a:ln>
                  <a:noFill/>
                </a:ln>
                <a:solidFill>
                  <a:schemeClr val="tx1"/>
                </a:solidFill>
                <a:effectLst/>
                <a:uLnTx/>
                <a:uFillTx/>
                <a:latin typeface="Franklin Gothic Medium" panose="020B0603020102020204" charset="0"/>
                <a:cs typeface="Franklin Gothic Medium" panose="020B0603020102020204" charset="0"/>
                <a:sym typeface="Libre Franklin"/>
              </a:rPr>
              <a:t>BTech</a:t>
            </a: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 	Stream: IT  Year: III</a:t>
            </a:r>
          </a:p>
          <a:p>
            <a:pPr marL="0" marR="0" lvl="0" indent="0" algn="l" defTabSz="914400" rtl="0" eaLnBrk="1" fontAlgn="auto" latinLnBrk="0" hangingPunct="1">
              <a:lnSpc>
                <a:spcPct val="90000"/>
              </a:lnSpc>
              <a:spcBef>
                <a:spcPts val="0"/>
              </a:spcBef>
              <a:spcAft>
                <a:spcPts val="0"/>
              </a:spcAft>
              <a:buClr>
                <a:srgbClr val="5D7C3F"/>
              </a:buClr>
              <a:buSzPts val="1200"/>
              <a:buFont typeface="Arial" panose="020B0604020202020204"/>
              <a:buNone/>
              <a:defRPr/>
            </a:pPr>
            <a:endPar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endParaRPr>
          </a:p>
          <a:p>
            <a:pPr marL="0" marR="0" lvl="0" indent="0" algn="l" defTabSz="914400" rtl="0" eaLnBrk="1" fontAlgn="auto" latinLnBrk="0" hangingPunct="1">
              <a:lnSpc>
                <a:spcPct val="90000"/>
              </a:lnSpc>
              <a:spcBef>
                <a:spcPts val="0"/>
              </a:spcBef>
              <a:spcAft>
                <a:spcPts val="0"/>
              </a:spcAft>
              <a:buClr>
                <a:srgbClr val="5D7C3F"/>
              </a:buClr>
              <a:buSzPts val="1200"/>
              <a:buFont typeface="Arial" panose="020B0604020202020204"/>
              <a:buNone/>
              <a:defRPr/>
            </a:pP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Team Member 2 Name:  SRIBAS MAJI</a:t>
            </a:r>
          </a:p>
          <a:p>
            <a:pPr marL="0" marR="0" lvl="0" indent="0" algn="l" defTabSz="914400" rtl="0" eaLnBrk="1" fontAlgn="auto" latinLnBrk="0" hangingPunct="1">
              <a:lnSpc>
                <a:spcPct val="90000"/>
              </a:lnSpc>
              <a:spcBef>
                <a:spcPts val="0"/>
              </a:spcBef>
              <a:spcAft>
                <a:spcPts val="0"/>
              </a:spcAft>
              <a:buClr>
                <a:srgbClr val="5D7C3F"/>
              </a:buClr>
              <a:buSzPts val="1200"/>
              <a:buFont typeface="Arial" panose="020B0604020202020204"/>
              <a:buNone/>
              <a:defRPr/>
            </a:pP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Branch: </a:t>
            </a:r>
            <a:r>
              <a:rPr kumimoji="0" lang="en-US" b="0" i="0" u="none" strike="noStrike" kern="0" cap="none" spc="0" normalizeH="0" baseline="0" noProof="0" dirty="0" err="1">
                <a:ln>
                  <a:noFill/>
                </a:ln>
                <a:solidFill>
                  <a:schemeClr val="tx1"/>
                </a:solidFill>
                <a:effectLst/>
                <a:uLnTx/>
                <a:uFillTx/>
                <a:latin typeface="Franklin Gothic Medium" panose="020B0603020102020204" charset="0"/>
                <a:cs typeface="Franklin Gothic Medium" panose="020B0603020102020204" charset="0"/>
                <a:sym typeface="Libre Franklin"/>
              </a:rPr>
              <a:t>BTech</a:t>
            </a: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 	Stream: IT  Year: III</a:t>
            </a:r>
          </a:p>
          <a:p>
            <a:pPr marL="0" marR="0" lvl="0" indent="0" algn="l" defTabSz="914400" rtl="0" eaLnBrk="1" fontAlgn="auto" latinLnBrk="0" hangingPunct="1">
              <a:lnSpc>
                <a:spcPct val="90000"/>
              </a:lnSpc>
              <a:spcBef>
                <a:spcPts val="0"/>
              </a:spcBef>
              <a:spcAft>
                <a:spcPts val="0"/>
              </a:spcAft>
              <a:buClr>
                <a:srgbClr val="5D7C3F"/>
              </a:buClr>
              <a:buSzPts val="1200"/>
              <a:buFont typeface="Arial" panose="020B0604020202020204"/>
              <a:buNone/>
              <a:defRPr/>
            </a:pPr>
            <a:endPar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endParaRPr>
          </a:p>
          <a:p>
            <a:pPr marL="0" marR="0" lvl="0" indent="0" algn="l" defTabSz="914400" rtl="0" eaLnBrk="1" fontAlgn="auto" latinLnBrk="0" hangingPunct="1">
              <a:lnSpc>
                <a:spcPct val="90000"/>
              </a:lnSpc>
              <a:spcBef>
                <a:spcPts val="0"/>
              </a:spcBef>
              <a:spcAft>
                <a:spcPts val="0"/>
              </a:spcAft>
              <a:buClr>
                <a:srgbClr val="5D7C3F"/>
              </a:buClr>
              <a:buSzPts val="1200"/>
              <a:buFont typeface="Arial" panose="020B0604020202020204"/>
              <a:buNone/>
              <a:defRPr/>
            </a:pP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Team Member 3 Name</a:t>
            </a:r>
            <a:r>
              <a:rPr kumimoji="0" lang="en-US" b="0" i="0" u="none" strike="noStrike" kern="0" cap="none" spc="0" normalizeH="0" baseline="0" noProof="0">
                <a:ln>
                  <a:noFill/>
                </a:ln>
                <a:solidFill>
                  <a:schemeClr val="tx1"/>
                </a:solidFill>
                <a:effectLst/>
                <a:uLnTx/>
                <a:uFillTx/>
                <a:latin typeface="Franklin Gothic Medium" panose="020B0603020102020204" charset="0"/>
                <a:cs typeface="Franklin Gothic Medium" panose="020B0603020102020204" charset="0"/>
                <a:sym typeface="Libre Franklin"/>
              </a:rPr>
              <a:t>: BISWAJIT SAR</a:t>
            </a:r>
            <a:endPar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endParaRPr>
          </a:p>
          <a:p>
            <a:pPr marL="0" marR="0" lvl="0" indent="0" algn="l" defTabSz="914400" rtl="0" eaLnBrk="1" fontAlgn="auto" latinLnBrk="0" hangingPunct="1">
              <a:lnSpc>
                <a:spcPct val="90000"/>
              </a:lnSpc>
              <a:spcBef>
                <a:spcPts val="0"/>
              </a:spcBef>
              <a:spcAft>
                <a:spcPts val="0"/>
              </a:spcAft>
              <a:buClr>
                <a:srgbClr val="5D7C3F"/>
              </a:buClr>
              <a:buSzPts val="1200"/>
              <a:buFont typeface="Arial" panose="020B0604020202020204"/>
              <a:buNone/>
              <a:defRPr/>
            </a:pP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Branch: </a:t>
            </a:r>
            <a:r>
              <a:rPr kumimoji="0" lang="en-US" b="0" i="0" u="none" strike="noStrike" kern="0" cap="none" spc="0" normalizeH="0" baseline="0" noProof="0" dirty="0" err="1">
                <a:ln>
                  <a:noFill/>
                </a:ln>
                <a:solidFill>
                  <a:schemeClr val="tx1"/>
                </a:solidFill>
                <a:effectLst/>
                <a:uLnTx/>
                <a:uFillTx/>
                <a:latin typeface="Franklin Gothic Medium" panose="020B0603020102020204" charset="0"/>
                <a:cs typeface="Franklin Gothic Medium" panose="020B0603020102020204" charset="0"/>
                <a:sym typeface="Libre Franklin"/>
              </a:rPr>
              <a:t>BTech</a:t>
            </a: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 	Stream: IT  Year: III</a:t>
            </a:r>
          </a:p>
          <a:p>
            <a:pPr marL="0" marR="0" lvl="0" indent="0" algn="l" defTabSz="914400" rtl="0" eaLnBrk="1" fontAlgn="auto" latinLnBrk="0" hangingPunct="1">
              <a:lnSpc>
                <a:spcPct val="90000"/>
              </a:lnSpc>
              <a:spcBef>
                <a:spcPts val="0"/>
              </a:spcBef>
              <a:spcAft>
                <a:spcPts val="0"/>
              </a:spcAft>
              <a:buClr>
                <a:srgbClr val="5D7C3F"/>
              </a:buClr>
              <a:buSzPts val="1200"/>
              <a:buFont typeface="Arial" panose="020B0604020202020204"/>
              <a:buNone/>
              <a:defRPr/>
            </a:pPr>
            <a:endPar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endParaRPr>
          </a:p>
          <a:p>
            <a:pPr marL="0" marR="0" lvl="0" indent="0" algn="l" defTabSz="914400" rtl="0" eaLnBrk="1" fontAlgn="auto" latinLnBrk="0" hangingPunct="1">
              <a:lnSpc>
                <a:spcPct val="90000"/>
              </a:lnSpc>
              <a:spcBef>
                <a:spcPts val="0"/>
              </a:spcBef>
              <a:spcAft>
                <a:spcPts val="0"/>
              </a:spcAft>
              <a:buClr>
                <a:srgbClr val="5D7C3F"/>
              </a:buClr>
              <a:buSzPts val="1200"/>
              <a:buFont typeface="Arial" panose="020B0604020202020204"/>
              <a:buNone/>
              <a:defRPr/>
            </a:pP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Team Member 4 Name: SUBRATA MONDAL</a:t>
            </a:r>
          </a:p>
          <a:p>
            <a:pPr marL="0" marR="0" lvl="0" indent="0" algn="l" defTabSz="914400" rtl="0" eaLnBrk="1" fontAlgn="auto" latinLnBrk="0" hangingPunct="1">
              <a:lnSpc>
                <a:spcPct val="90000"/>
              </a:lnSpc>
              <a:spcBef>
                <a:spcPts val="0"/>
              </a:spcBef>
              <a:spcAft>
                <a:spcPts val="0"/>
              </a:spcAft>
              <a:buClr>
                <a:srgbClr val="5D7C3F"/>
              </a:buClr>
              <a:buSzPts val="1200"/>
              <a:buFont typeface="Arial" panose="020B0604020202020204"/>
              <a:buNone/>
              <a:defRPr/>
            </a:pP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Branch: </a:t>
            </a:r>
            <a:r>
              <a:rPr kumimoji="0" lang="en-US" b="0" i="0" u="none" strike="noStrike" kern="0" cap="none" spc="0" normalizeH="0" baseline="0" noProof="0" dirty="0" err="1">
                <a:ln>
                  <a:noFill/>
                </a:ln>
                <a:solidFill>
                  <a:schemeClr val="tx1"/>
                </a:solidFill>
                <a:effectLst/>
                <a:uLnTx/>
                <a:uFillTx/>
                <a:latin typeface="Franklin Gothic Medium" panose="020B0603020102020204" charset="0"/>
                <a:cs typeface="Franklin Gothic Medium" panose="020B0603020102020204" charset="0"/>
                <a:sym typeface="Libre Franklin"/>
              </a:rPr>
              <a:t>BTech</a:t>
            </a: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 	Stream: IT  Year: III</a:t>
            </a:r>
          </a:p>
          <a:p>
            <a:pPr marL="0" marR="0" lvl="0" indent="0" algn="l" defTabSz="914400" rtl="0" eaLnBrk="1" fontAlgn="auto" latinLnBrk="0" hangingPunct="1">
              <a:lnSpc>
                <a:spcPct val="90000"/>
              </a:lnSpc>
              <a:spcBef>
                <a:spcPts val="0"/>
              </a:spcBef>
              <a:spcAft>
                <a:spcPts val="0"/>
              </a:spcAft>
              <a:buClr>
                <a:srgbClr val="5D7C3F"/>
              </a:buClr>
              <a:buSzPts val="1200"/>
              <a:buFont typeface="Arial" panose="020B0604020202020204"/>
              <a:buNone/>
              <a:defRPr/>
            </a:pPr>
            <a:endPar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endParaRPr>
          </a:p>
          <a:p>
            <a:pPr marL="0" marR="0" lvl="0" indent="0" algn="l" defTabSz="914400" rtl="0" eaLnBrk="1" fontAlgn="auto" latinLnBrk="0" hangingPunct="1">
              <a:lnSpc>
                <a:spcPct val="90000"/>
              </a:lnSpc>
              <a:spcBef>
                <a:spcPts val="0"/>
              </a:spcBef>
              <a:spcAft>
                <a:spcPts val="0"/>
              </a:spcAft>
              <a:buClr>
                <a:srgbClr val="5D7C3F"/>
              </a:buClr>
              <a:buSzPts val="1200"/>
              <a:buFont typeface="Arial" panose="020B0604020202020204"/>
              <a:buNone/>
              <a:defRPr/>
            </a:pP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Team Member 5 Name: ESHANEE GHOSH</a:t>
            </a:r>
          </a:p>
          <a:p>
            <a:pPr marL="0" marR="0" lvl="0" indent="0" algn="l" defTabSz="914400" rtl="0" eaLnBrk="1" fontAlgn="auto" latinLnBrk="0" hangingPunct="1">
              <a:lnSpc>
                <a:spcPct val="90000"/>
              </a:lnSpc>
              <a:spcBef>
                <a:spcPts val="0"/>
              </a:spcBef>
              <a:spcAft>
                <a:spcPts val="0"/>
              </a:spcAft>
              <a:buClr>
                <a:srgbClr val="5D7C3F"/>
              </a:buClr>
              <a:buSzPts val="1200"/>
              <a:buFont typeface="Arial" panose="020B0604020202020204"/>
              <a:buNone/>
              <a:defRPr/>
            </a:pP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Branch: </a:t>
            </a:r>
            <a:r>
              <a:rPr kumimoji="0" lang="en-US" b="0" i="0" u="none" strike="noStrike" kern="0" cap="none" spc="0" normalizeH="0" baseline="0" noProof="0" dirty="0" err="1">
                <a:ln>
                  <a:noFill/>
                </a:ln>
                <a:solidFill>
                  <a:schemeClr val="tx1"/>
                </a:solidFill>
                <a:effectLst/>
                <a:uLnTx/>
                <a:uFillTx/>
                <a:latin typeface="Franklin Gothic Medium" panose="020B0603020102020204" charset="0"/>
                <a:cs typeface="Franklin Gothic Medium" panose="020B0603020102020204" charset="0"/>
                <a:sym typeface="Libre Franklin"/>
              </a:rPr>
              <a:t>BTech</a:t>
            </a:r>
            <a:r>
              <a:rPr kumimoji="0" lang="en-US" b="0" i="0" u="none" strike="noStrike" kern="0" cap="none" spc="0" normalizeH="0" baseline="0" noProof="0" dirty="0">
                <a:ln>
                  <a:noFill/>
                </a:ln>
                <a:solidFill>
                  <a:schemeClr val="tx1"/>
                </a:solidFill>
                <a:effectLst/>
                <a:uLnTx/>
                <a:uFillTx/>
                <a:latin typeface="Franklin Gothic Medium" panose="020B0603020102020204" charset="0"/>
                <a:cs typeface="Franklin Gothic Medium" panose="020B0603020102020204" charset="0"/>
                <a:sym typeface="Libre Franklin"/>
              </a:rPr>
              <a:t> 	Stream: IT  Year: III</a:t>
            </a: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453</Words>
  <Application>Microsoft Office PowerPoint</Application>
  <PresentationFormat>Widescreen</PresentationFormat>
  <Paragraphs>70</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Noto Sans Symbols</vt:lpstr>
      <vt:lpstr>Arial</vt:lpstr>
      <vt:lpstr>Calibri</vt:lpstr>
      <vt:lpstr>Libre Franklin</vt:lpstr>
      <vt:lpstr>Franklin Gothic</vt:lpstr>
      <vt:lpstr>Franklin Gothic Medium</vt:lpstr>
      <vt:lpstr>Theme1</vt:lpstr>
      <vt:lpstr>Basic Details of the Team and Problem Statement</vt:lpstr>
      <vt:lpstr>Idea description</vt:lpstr>
      <vt:lpstr>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SRIBAS MAJI</cp:lastModifiedBy>
  <cp:revision>10</cp:revision>
  <dcterms:created xsi:type="dcterms:W3CDTF">2022-02-11T07:14:00Z</dcterms:created>
  <dcterms:modified xsi:type="dcterms:W3CDTF">2023-09-27T15:42:16Z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20BE6216CBBF4098B07E35CC7CC876A2_13</vt:lpwstr>
  </property>
  <property fmtid="{D5CDD505-2E9C-101B-9397-08002B2CF9AE}" pid="4" name="KSOProductBuildVer">
    <vt:lpwstr>1033-12.2.0.13201</vt:lpwstr>
  </property>
</Properties>
</file>