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 id="263" r:id="rId11"/>
    <p:sldId id="273" r:id="rId12"/>
    <p:sldId id="277" r:id="rId13"/>
    <p:sldId id="279" r:id="rId14"/>
    <p:sldId id="264" r:id="rId15"/>
    <p:sldId id="265" r:id="rId16"/>
    <p:sldId id="266" r:id="rId17"/>
    <p:sldId id="270" r:id="rId18"/>
    <p:sldId id="267" r:id="rId19"/>
    <p:sldId id="275" r:id="rId20"/>
    <p:sldId id="268" r:id="rId21"/>
    <p:sldId id="269" r:id="rId22"/>
    <p:sldId id="276" r:id="rId23"/>
    <p:sldId id="271" r:id="rId24"/>
    <p:sldId id="272"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F4D52-A076-40FA-9152-581A064572D4}" v="7" dt="2022-12-05T11:12:47.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3355-4630-1254-79A2-8B4B7C67F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20925A-6689-8FC4-7002-150EB75E4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3E190-1D88-8814-5FD7-7DE63BCF8BDC}"/>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5" name="Footer Placeholder 4">
            <a:extLst>
              <a:ext uri="{FF2B5EF4-FFF2-40B4-BE49-F238E27FC236}">
                <a16:creationId xmlns:a16="http://schemas.microsoft.com/office/drawing/2014/main" id="{01FD3A6E-2028-6110-983A-C46DED55E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36960-9CB2-8DBE-2F82-826535912201}"/>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263966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FAEB-9E6D-75F8-A927-A99E1EC7C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F6866-E38E-C7D2-DBFD-64EA2F2A4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D92BA-0469-CB99-9B18-32A1EA4EB98E}"/>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5" name="Footer Placeholder 4">
            <a:extLst>
              <a:ext uri="{FF2B5EF4-FFF2-40B4-BE49-F238E27FC236}">
                <a16:creationId xmlns:a16="http://schemas.microsoft.com/office/drawing/2014/main" id="{4274973D-0C28-6695-71BB-EC60B80C8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87839-5551-476B-8577-14F3BAC5167A}"/>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192848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CCE23-EB80-57CC-BDC2-F8D99B9C16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5557CC-3767-F112-80B7-8ED3546A88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73FA6-A3C3-F800-F319-448DA97F086F}"/>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5" name="Footer Placeholder 4">
            <a:extLst>
              <a:ext uri="{FF2B5EF4-FFF2-40B4-BE49-F238E27FC236}">
                <a16:creationId xmlns:a16="http://schemas.microsoft.com/office/drawing/2014/main" id="{1FB1A73A-6E48-B183-B33A-55991DF4E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E0F73-3AA7-D47C-D772-444352AF5D98}"/>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48381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44F1-C2BD-5812-EF04-BFAC1E9ED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68DFB-8E64-962F-22B3-6EC2DD3EC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623D3-586F-5C78-2E56-0BEBFB80AE4C}"/>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5" name="Footer Placeholder 4">
            <a:extLst>
              <a:ext uri="{FF2B5EF4-FFF2-40B4-BE49-F238E27FC236}">
                <a16:creationId xmlns:a16="http://schemas.microsoft.com/office/drawing/2014/main" id="{51E464FA-BB8D-25AB-314A-3B5F99910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C4481-22E4-5650-F531-B7F8B807EC31}"/>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332914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FF7F-3C54-6507-E7EC-D9FE7A3D9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4CC1E6-254B-BBAA-B8DA-8C702E409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3B850-F9BF-620F-DBE4-B871FFCAC182}"/>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5" name="Footer Placeholder 4">
            <a:extLst>
              <a:ext uri="{FF2B5EF4-FFF2-40B4-BE49-F238E27FC236}">
                <a16:creationId xmlns:a16="http://schemas.microsoft.com/office/drawing/2014/main" id="{DF534259-8084-D5AB-DFDA-AFD234FE3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00474-F933-DCD6-330C-6B1C22C91A79}"/>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177362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6D58-6F06-9394-640A-4EE71824C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2ED61-C874-DE87-43CE-123A73A8F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9288E-F7B6-CA3E-2029-25D0D0CDF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48F57-1BB8-4A8F-1EDC-CD6E3F52C927}"/>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6" name="Footer Placeholder 5">
            <a:extLst>
              <a:ext uri="{FF2B5EF4-FFF2-40B4-BE49-F238E27FC236}">
                <a16:creationId xmlns:a16="http://schemas.microsoft.com/office/drawing/2014/main" id="{C8DA7FA4-CBEE-2566-9EBE-F63C4EA9D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76D58-0947-5AFC-0980-B829F77B7825}"/>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228461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0695-4B46-5134-908D-EF4A37281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25069-AB4A-2890-2E43-9CE3D8D24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B5E29-0B3D-9B88-35D3-1990BD00C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CA846-80F3-54A1-3C6D-9364B074D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B48A18-1948-4665-560C-89C366714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966FE1-7DEB-7364-16C9-25937E6FBC5B}"/>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8" name="Footer Placeholder 7">
            <a:extLst>
              <a:ext uri="{FF2B5EF4-FFF2-40B4-BE49-F238E27FC236}">
                <a16:creationId xmlns:a16="http://schemas.microsoft.com/office/drawing/2014/main" id="{BC29E4F0-04E4-D604-456F-66B2EDCAC1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BC243-63A1-9C63-6D83-B19DD18A9530}"/>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257289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9559-560B-24B4-78B2-7496DABFCE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27AC0-6BBF-9F32-9C3C-FC54BA057FFB}"/>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4" name="Footer Placeholder 3">
            <a:extLst>
              <a:ext uri="{FF2B5EF4-FFF2-40B4-BE49-F238E27FC236}">
                <a16:creationId xmlns:a16="http://schemas.microsoft.com/office/drawing/2014/main" id="{8690B08F-0B7C-7017-939E-BB05BED849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F795FA-FF1B-A3DA-6016-793CE98EC827}"/>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244107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0411A-5C17-D0F0-F006-0E656CAFEF22}"/>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3" name="Footer Placeholder 2">
            <a:extLst>
              <a:ext uri="{FF2B5EF4-FFF2-40B4-BE49-F238E27FC236}">
                <a16:creationId xmlns:a16="http://schemas.microsoft.com/office/drawing/2014/main" id="{4EA3F0BF-E6EB-2ADD-4FB5-FFF97440D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295284-B517-A31E-9012-B68CD2C848D8}"/>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376775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CC2D-65F2-995E-2C66-755F29934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CC9F9-44CE-3D83-BECC-D5CB1B205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A7A02B-9D4F-1A3D-0852-98CBAD100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27563-E68B-8B0B-D816-D3BB4A2A9075}"/>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6" name="Footer Placeholder 5">
            <a:extLst>
              <a:ext uri="{FF2B5EF4-FFF2-40B4-BE49-F238E27FC236}">
                <a16:creationId xmlns:a16="http://schemas.microsoft.com/office/drawing/2014/main" id="{FB78A610-44E8-DD2A-44F7-822A1FA32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CC2F2-39D6-755B-4CD9-613E8A5950B9}"/>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946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E287-B54E-E5E5-076B-F494A8EED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FA57FF-E6BB-E46B-E618-80191CFC8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63EEF3-9DE1-01B1-E65F-6ED93978C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DCFEF-C32C-74AF-35BE-ECFEFC160E32}"/>
              </a:ext>
            </a:extLst>
          </p:cNvPr>
          <p:cNvSpPr>
            <a:spLocks noGrp="1"/>
          </p:cNvSpPr>
          <p:nvPr>
            <p:ph type="dt" sz="half" idx="10"/>
          </p:nvPr>
        </p:nvSpPr>
        <p:spPr/>
        <p:txBody>
          <a:bodyPr/>
          <a:lstStyle/>
          <a:p>
            <a:fld id="{4113F50D-2E3F-44A0-9966-6AD8BD812D5C}" type="datetimeFigureOut">
              <a:rPr lang="en-US" smtClean="0"/>
              <a:t>12/9/2022</a:t>
            </a:fld>
            <a:endParaRPr lang="en-US"/>
          </a:p>
        </p:txBody>
      </p:sp>
      <p:sp>
        <p:nvSpPr>
          <p:cNvPr id="6" name="Footer Placeholder 5">
            <a:extLst>
              <a:ext uri="{FF2B5EF4-FFF2-40B4-BE49-F238E27FC236}">
                <a16:creationId xmlns:a16="http://schemas.microsoft.com/office/drawing/2014/main" id="{64A68B75-54FB-9740-6E45-FF6E4AAC9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9D892-7F5F-9F8F-C401-0D769693AEE9}"/>
              </a:ext>
            </a:extLst>
          </p:cNvPr>
          <p:cNvSpPr>
            <a:spLocks noGrp="1"/>
          </p:cNvSpPr>
          <p:nvPr>
            <p:ph type="sldNum" sz="quarter" idx="12"/>
          </p:nvPr>
        </p:nvSpPr>
        <p:spPr/>
        <p:txBody>
          <a:bodyPr/>
          <a:lstStyle/>
          <a:p>
            <a:fld id="{A9667151-F874-4A0E-82B2-82D027BE7937}" type="slidenum">
              <a:rPr lang="en-US" smtClean="0"/>
              <a:t>‹#›</a:t>
            </a:fld>
            <a:endParaRPr lang="en-US"/>
          </a:p>
        </p:txBody>
      </p:sp>
    </p:spTree>
    <p:extLst>
      <p:ext uri="{BB962C8B-B14F-4D97-AF65-F5344CB8AC3E}">
        <p14:creationId xmlns:p14="http://schemas.microsoft.com/office/powerpoint/2010/main" val="354509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13D18-53E9-A492-E383-2C9406125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9EE24B-B1A0-C131-9EC2-B66B70AC7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FF61D-8642-FAD0-31C6-EC05003E6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3F50D-2E3F-44A0-9966-6AD8BD812D5C}" type="datetimeFigureOut">
              <a:rPr lang="en-US" smtClean="0"/>
              <a:t>12/9/2022</a:t>
            </a:fld>
            <a:endParaRPr lang="en-US"/>
          </a:p>
        </p:txBody>
      </p:sp>
      <p:sp>
        <p:nvSpPr>
          <p:cNvPr id="5" name="Footer Placeholder 4">
            <a:extLst>
              <a:ext uri="{FF2B5EF4-FFF2-40B4-BE49-F238E27FC236}">
                <a16:creationId xmlns:a16="http://schemas.microsoft.com/office/drawing/2014/main" id="{45C96FCA-221F-BCBE-90F6-0644EB694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607542-4AFD-B596-45E1-0728449F4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67151-F874-4A0E-82B2-82D027BE7937}" type="slidenum">
              <a:rPr lang="en-US" smtClean="0"/>
              <a:t>‹#›</a:t>
            </a:fld>
            <a:endParaRPr lang="en-US"/>
          </a:p>
        </p:txBody>
      </p:sp>
    </p:spTree>
    <p:extLst>
      <p:ext uri="{BB962C8B-B14F-4D97-AF65-F5344CB8AC3E}">
        <p14:creationId xmlns:p14="http://schemas.microsoft.com/office/powerpoint/2010/main" val="375105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90AA4-C10A-88F0-7458-B7BEAA3F1623}"/>
              </a:ext>
            </a:extLst>
          </p:cNvPr>
          <p:cNvSpPr>
            <a:spLocks noGrp="1"/>
          </p:cNvSpPr>
          <p:nvPr>
            <p:ph type="ctrTitle"/>
          </p:nvPr>
        </p:nvSpPr>
        <p:spPr>
          <a:xfrm>
            <a:off x="5297762" y="640080"/>
            <a:ext cx="6251110" cy="3566160"/>
          </a:xfrm>
        </p:spPr>
        <p:txBody>
          <a:bodyPr anchor="b">
            <a:normAutofit/>
          </a:bodyPr>
          <a:lstStyle/>
          <a:p>
            <a:pPr algn="l"/>
            <a:r>
              <a:rPr lang="en-US" sz="5400" b="1"/>
              <a:t>NETFLIX STOCK PREDICTION</a:t>
            </a:r>
          </a:p>
        </p:txBody>
      </p:sp>
      <p:sp>
        <p:nvSpPr>
          <p:cNvPr id="3" name="Subtitle 2">
            <a:extLst>
              <a:ext uri="{FF2B5EF4-FFF2-40B4-BE49-F238E27FC236}">
                <a16:creationId xmlns:a16="http://schemas.microsoft.com/office/drawing/2014/main" id="{7A81F6D2-339E-3749-6729-D3832241CF0E}"/>
              </a:ext>
            </a:extLst>
          </p:cNvPr>
          <p:cNvSpPr>
            <a:spLocks noGrp="1"/>
          </p:cNvSpPr>
          <p:nvPr>
            <p:ph type="subTitle" idx="1"/>
          </p:nvPr>
        </p:nvSpPr>
        <p:spPr>
          <a:xfrm>
            <a:off x="5297760" y="4636008"/>
            <a:ext cx="6251111" cy="1572768"/>
          </a:xfrm>
        </p:spPr>
        <p:txBody>
          <a:bodyPr>
            <a:normAutofit/>
          </a:bodyPr>
          <a:lstStyle/>
          <a:p>
            <a:pPr algn="l"/>
            <a:r>
              <a:rPr lang="en-US" b="1" dirty="0"/>
              <a:t>BY</a:t>
            </a:r>
            <a:endParaRPr lang="en-US" b="1"/>
          </a:p>
          <a:p>
            <a:pPr algn="l"/>
            <a:r>
              <a:rPr lang="en-US" b="1" dirty="0"/>
              <a:t>SRIYA GORREPATI</a:t>
            </a:r>
            <a:endParaRPr lang="en-US" b="1"/>
          </a:p>
        </p:txBody>
      </p:sp>
      <p:pic>
        <p:nvPicPr>
          <p:cNvPr id="25" name="Picture 24">
            <a:extLst>
              <a:ext uri="{FF2B5EF4-FFF2-40B4-BE49-F238E27FC236}">
                <a16:creationId xmlns:a16="http://schemas.microsoft.com/office/drawing/2014/main" id="{87E81F02-A545-0B93-6E0A-38FF17E197EB}"/>
              </a:ext>
            </a:extLst>
          </p:cNvPr>
          <p:cNvPicPr>
            <a:picLocks noChangeAspect="1"/>
          </p:cNvPicPr>
          <p:nvPr/>
        </p:nvPicPr>
        <p:blipFill rotWithShape="1">
          <a:blip r:embed="rId2"/>
          <a:srcRect l="25990" r="28339"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12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AA8D336-1AD8-C31B-E97D-7A6F7EB5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13" y="981075"/>
            <a:ext cx="467677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70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193AC-76CB-FA2D-BDCE-E486E767B2E2}"/>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b="1" kern="1200" dirty="0">
                <a:solidFill>
                  <a:schemeClr val="tx1"/>
                </a:solidFill>
                <a:latin typeface="+mj-lt"/>
                <a:ea typeface="+mj-ea"/>
                <a:cs typeface="+mj-cs"/>
              </a:rPr>
              <a:t>VISUALIZATIONS</a:t>
            </a:r>
          </a:p>
        </p:txBody>
      </p:sp>
      <p:sp>
        <p:nvSpPr>
          <p:cNvPr id="3" name="Content Placeholder 2">
            <a:extLst>
              <a:ext uri="{FF2B5EF4-FFF2-40B4-BE49-F238E27FC236}">
                <a16:creationId xmlns:a16="http://schemas.microsoft.com/office/drawing/2014/main" id="{8944ECC2-8143-AE37-4241-0ECC76AFEEFB}"/>
              </a:ext>
            </a:extLst>
          </p:cNvPr>
          <p:cNvSpPr>
            <a:spLocks noGrp="1"/>
          </p:cNvSpPr>
          <p:nvPr>
            <p:ph sz="half" idx="1"/>
          </p:nvPr>
        </p:nvSpPr>
        <p:spPr>
          <a:xfrm>
            <a:off x="838199" y="2686323"/>
            <a:ext cx="4783697" cy="3433583"/>
          </a:xfrm>
        </p:spPr>
        <p:txBody>
          <a:bodyPr vert="horz" lIns="91440" tIns="45720" rIns="91440" bIns="45720" rtlCol="0">
            <a:normAutofit/>
          </a:bodyPr>
          <a:lstStyle/>
          <a:p>
            <a:r>
              <a:rPr lang="en-US" sz="2000" dirty="0"/>
              <a:t>Open and close </a:t>
            </a:r>
            <a:r>
              <a:rPr lang="en-US" sz="2000" dirty="0">
                <a:effectLst/>
              </a:rPr>
              <a:t>attributes have a high correlation and open attribute also has a high correlation between years.</a:t>
            </a:r>
          </a:p>
          <a:p>
            <a:r>
              <a:rPr lang="en-US" sz="2000" dirty="0">
                <a:effectLst/>
              </a:rPr>
              <a:t>Helps in selecting the features while implementing the model.</a:t>
            </a:r>
          </a:p>
          <a:p>
            <a:endParaRPr lang="en-US" sz="2000" dirty="0"/>
          </a:p>
        </p:txBody>
      </p:sp>
      <p:pic>
        <p:nvPicPr>
          <p:cNvPr id="5" name="image3.png" descr="Table, calendar&#10;&#10;Description automatically generated">
            <a:extLst>
              <a:ext uri="{FF2B5EF4-FFF2-40B4-BE49-F238E27FC236}">
                <a16:creationId xmlns:a16="http://schemas.microsoft.com/office/drawing/2014/main" id="{E2E08EDC-0EF6-DF26-1F38-EAC2CEF9406E}"/>
              </a:ext>
            </a:extLst>
          </p:cNvPr>
          <p:cNvPicPr>
            <a:picLocks noGrp="1"/>
          </p:cNvPicPr>
          <p:nvPr>
            <p:ph sz="half" idx="2"/>
          </p:nvPr>
        </p:nvPicPr>
        <p:blipFill>
          <a:blip r:embed="rId2"/>
          <a:stretch>
            <a:fillRect/>
          </a:stretch>
        </p:blipFill>
        <p:spPr>
          <a:xfrm>
            <a:off x="5988424" y="2235698"/>
            <a:ext cx="5365375" cy="2186390"/>
          </a:xfrm>
          <a:prstGeom prst="rect">
            <a:avLst/>
          </a:prstGeom>
        </p:spPr>
      </p:pic>
    </p:spTree>
    <p:extLst>
      <p:ext uri="{BB962C8B-B14F-4D97-AF65-F5344CB8AC3E}">
        <p14:creationId xmlns:p14="http://schemas.microsoft.com/office/powerpoint/2010/main" val="350228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857E-6E1A-360B-19FC-AAF27FECC81D}"/>
              </a:ext>
            </a:extLst>
          </p:cNvPr>
          <p:cNvSpPr>
            <a:spLocks noGrp="1"/>
          </p:cNvSpPr>
          <p:nvPr>
            <p:ph type="title"/>
          </p:nvPr>
        </p:nvSpPr>
        <p:spPr/>
        <p:txBody>
          <a:bodyPr>
            <a:normAutofit/>
          </a:bodyPr>
          <a:lstStyle/>
          <a:p>
            <a:r>
              <a:rPr lang="en-US" b="1" dirty="0"/>
              <a:t>MODEL BUILDING</a:t>
            </a:r>
          </a:p>
        </p:txBody>
      </p:sp>
      <p:sp>
        <p:nvSpPr>
          <p:cNvPr id="3" name="Content Placeholder 2">
            <a:extLst>
              <a:ext uri="{FF2B5EF4-FFF2-40B4-BE49-F238E27FC236}">
                <a16:creationId xmlns:a16="http://schemas.microsoft.com/office/drawing/2014/main" id="{EC81C800-B82D-EACA-B4EE-659D5C39E341}"/>
              </a:ext>
            </a:extLst>
          </p:cNvPr>
          <p:cNvSpPr>
            <a:spLocks noGrp="1"/>
          </p:cNvSpPr>
          <p:nvPr>
            <p:ph idx="1"/>
          </p:nvPr>
        </p:nvSpPr>
        <p:spPr/>
        <p:txBody>
          <a:bodyPr>
            <a:normAutofit/>
          </a:bodyPr>
          <a:lstStyle/>
          <a:p>
            <a:r>
              <a:rPr lang="en-US" sz="2000" dirty="0">
                <a:effectLst/>
                <a:ea typeface="Arial" panose="020B0604020202020204" pitchFamily="34" charset="0"/>
              </a:rPr>
              <a:t>Once all the models are trained and tested, evaluation will be made based on the accuracy score and mean absolute error values.</a:t>
            </a:r>
            <a:endParaRPr lang="en-US" sz="2000" dirty="0">
              <a:effectLst/>
            </a:endParaRPr>
          </a:p>
          <a:p>
            <a:r>
              <a:rPr lang="en-US" sz="2000" dirty="0">
                <a:effectLst/>
              </a:rPr>
              <a:t>The target variable will be Closing price as it acts as the base for the last recorded price on a specific date.</a:t>
            </a:r>
          </a:p>
          <a:p>
            <a:r>
              <a:rPr lang="en-US" sz="2000" dirty="0"/>
              <a:t>T</a:t>
            </a:r>
            <a:r>
              <a:rPr lang="en-US" sz="2000" dirty="0">
                <a:effectLst/>
              </a:rPr>
              <a:t>his will be considered as a target variable</a:t>
            </a:r>
            <a:r>
              <a:rPr lang="en-US" sz="2000" dirty="0"/>
              <a:t>.</a:t>
            </a:r>
          </a:p>
          <a:p>
            <a:r>
              <a:rPr lang="en-US" sz="2000" dirty="0">
                <a:effectLst/>
                <a:ea typeface="Arial" panose="020B0604020202020204" pitchFamily="34" charset="0"/>
              </a:rPr>
              <a:t>the data is split into training and testing subsets where 30% of the data will be used to test the model and 70% of the data will be used to train the model.</a:t>
            </a:r>
            <a:endParaRPr lang="en-US" sz="2000" dirty="0"/>
          </a:p>
        </p:txBody>
      </p:sp>
    </p:spTree>
    <p:extLst>
      <p:ext uri="{BB962C8B-B14F-4D97-AF65-F5344CB8AC3E}">
        <p14:creationId xmlns:p14="http://schemas.microsoft.com/office/powerpoint/2010/main" val="4879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2FBA2-8450-8DBA-3794-FE3D598FACE9}"/>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b="1"/>
              <a:t>MODEL IMPLEMENTATION</a:t>
            </a:r>
            <a:endParaRPr lang="en-US" b="1" dirty="0"/>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1960C0C-588A-7C09-F0FB-B8A5ABBAF93C}"/>
              </a:ext>
            </a:extLst>
          </p:cNvPr>
          <p:cNvSpPr>
            <a:spLocks noGrp="1"/>
          </p:cNvSpPr>
          <p:nvPr>
            <p:ph sz="half" idx="1"/>
          </p:nvPr>
        </p:nvSpPr>
        <p:spPr>
          <a:xfrm>
            <a:off x="640080" y="2706624"/>
            <a:ext cx="6894576" cy="3483864"/>
          </a:xfrm>
        </p:spPr>
        <p:txBody>
          <a:bodyPr vert="horz" lIns="91440" tIns="45720" rIns="91440" bIns="45720" rtlCol="0">
            <a:normAutofit/>
          </a:bodyPr>
          <a:lstStyle/>
          <a:p>
            <a:pPr marL="0" indent="0">
              <a:buNone/>
            </a:pPr>
            <a:r>
              <a:rPr lang="en-US" sz="1800" b="1"/>
              <a:t>Random Forest Model</a:t>
            </a:r>
          </a:p>
          <a:p>
            <a:r>
              <a:rPr lang="en-US" sz="1400">
                <a:effectLst/>
              </a:rPr>
              <a:t>The model is trained on the training data and will be tested using the test data.</a:t>
            </a:r>
          </a:p>
          <a:p>
            <a:r>
              <a:rPr lang="en-US" sz="1400">
                <a:effectLst/>
              </a:rPr>
              <a:t>After implementing the model, the root square error and accuracy score is calculated as shown.</a:t>
            </a:r>
          </a:p>
          <a:p>
            <a:r>
              <a:rPr lang="en-US" sz="1400"/>
              <a:t>T</a:t>
            </a:r>
            <a:r>
              <a:rPr lang="en-US" sz="1400">
                <a:effectLst/>
              </a:rPr>
              <a:t>he accuracy achieved by the Random Forest model is approximately 99%.</a:t>
            </a:r>
          </a:p>
          <a:p>
            <a:r>
              <a:rPr lang="en-US" sz="1400"/>
              <a:t>MSE is also predicted as an evaluation metric which is 21.24%.</a:t>
            </a:r>
            <a:endParaRPr lang="en-US" sz="1400">
              <a:effectLst/>
            </a:endParaRPr>
          </a:p>
          <a:p>
            <a:r>
              <a:rPr lang="en-US" sz="1400">
                <a:effectLst/>
              </a:rPr>
              <a:t>A table has been created that shows the Actual vs Predicted values and it can be seen that the actual value in the dataset and the predicted value by the model is almost the same.</a:t>
            </a:r>
            <a:endParaRPr lang="en-US" sz="1400"/>
          </a:p>
          <a:p>
            <a:endParaRPr lang="en-US" sz="1700" dirty="0"/>
          </a:p>
        </p:txBody>
      </p:sp>
      <p:pic>
        <p:nvPicPr>
          <p:cNvPr id="14" name="Picture 13">
            <a:extLst>
              <a:ext uri="{FF2B5EF4-FFF2-40B4-BE49-F238E27FC236}">
                <a16:creationId xmlns:a16="http://schemas.microsoft.com/office/drawing/2014/main" id="{C8E13BF2-5B60-7447-EA81-7A249F628BB6}"/>
              </a:ext>
            </a:extLst>
          </p:cNvPr>
          <p:cNvPicPr>
            <a:picLocks noChangeAspect="1"/>
          </p:cNvPicPr>
          <p:nvPr/>
        </p:nvPicPr>
        <p:blipFill>
          <a:blip r:embed="rId2"/>
          <a:stretch>
            <a:fillRect/>
          </a:stretch>
        </p:blipFill>
        <p:spPr>
          <a:xfrm>
            <a:off x="8766927" y="991639"/>
            <a:ext cx="2189754" cy="3429969"/>
          </a:xfrm>
          <a:prstGeom prst="rect">
            <a:avLst/>
          </a:prstGeom>
        </p:spPr>
      </p:pic>
      <p:pic>
        <p:nvPicPr>
          <p:cNvPr id="10" name="Content Placeholder 9">
            <a:extLst>
              <a:ext uri="{FF2B5EF4-FFF2-40B4-BE49-F238E27FC236}">
                <a16:creationId xmlns:a16="http://schemas.microsoft.com/office/drawing/2014/main" id="{D94F65FC-A2FC-BBFB-7CF2-8988B37F1322}"/>
              </a:ext>
            </a:extLst>
          </p:cNvPr>
          <p:cNvPicPr>
            <a:picLocks noGrp="1" noChangeAspect="1"/>
          </p:cNvPicPr>
          <p:nvPr>
            <p:ph sz="half" idx="2"/>
          </p:nvPr>
        </p:nvPicPr>
        <p:blipFill>
          <a:blip r:embed="rId3"/>
          <a:stretch>
            <a:fillRect/>
          </a:stretch>
        </p:blipFill>
        <p:spPr>
          <a:xfrm>
            <a:off x="7863840" y="4708582"/>
            <a:ext cx="3995928" cy="917494"/>
          </a:xfrm>
          <a:prstGeom prst="rect">
            <a:avLst/>
          </a:prstGeom>
        </p:spPr>
      </p:pic>
    </p:spTree>
    <p:extLst>
      <p:ext uri="{BB962C8B-B14F-4D97-AF65-F5344CB8AC3E}">
        <p14:creationId xmlns:p14="http://schemas.microsoft.com/office/powerpoint/2010/main" val="11439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7D644AE3-B8CA-0AF2-82DF-8CA42CB74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139276" y="643466"/>
            <a:ext cx="7913447" cy="5571067"/>
          </a:xfrm>
          <a:prstGeom prst="rect">
            <a:avLst/>
          </a:prstGeom>
          <a:noFill/>
        </p:spPr>
      </p:pic>
    </p:spTree>
    <p:extLst>
      <p:ext uri="{BB962C8B-B14F-4D97-AF65-F5344CB8AC3E}">
        <p14:creationId xmlns:p14="http://schemas.microsoft.com/office/powerpoint/2010/main" val="202412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CFC34-DA79-9B82-4553-65CBE4DBEA11}"/>
              </a:ext>
            </a:extLst>
          </p:cNvPr>
          <p:cNvSpPr>
            <a:spLocks noGrp="1"/>
          </p:cNvSpPr>
          <p:nvPr>
            <p:ph type="title"/>
          </p:nvPr>
        </p:nvSpPr>
        <p:spPr>
          <a:xfrm>
            <a:off x="838200" y="176214"/>
            <a:ext cx="10515600" cy="1481188"/>
          </a:xfrm>
        </p:spPr>
        <p:txBody>
          <a:bodyPr vert="horz" lIns="91440" tIns="45720" rIns="91440" bIns="45720" rtlCol="0" anchor="ctr">
            <a:normAutofit/>
          </a:bodyPr>
          <a:lstStyle/>
          <a:p>
            <a:pPr algn="ctr"/>
            <a:r>
              <a:rPr lang="en-US" b="1" dirty="0"/>
              <a:t>ARIMA MODEL </a:t>
            </a:r>
          </a:p>
        </p:txBody>
      </p:sp>
      <p:sp>
        <p:nvSpPr>
          <p:cNvPr id="3" name="Content Placeholder 2">
            <a:extLst>
              <a:ext uri="{FF2B5EF4-FFF2-40B4-BE49-F238E27FC236}">
                <a16:creationId xmlns:a16="http://schemas.microsoft.com/office/drawing/2014/main" id="{0EF64583-9ACE-A1ED-F377-B01383D3F602}"/>
              </a:ext>
            </a:extLst>
          </p:cNvPr>
          <p:cNvSpPr>
            <a:spLocks noGrp="1"/>
          </p:cNvSpPr>
          <p:nvPr>
            <p:ph sz="half" idx="1"/>
          </p:nvPr>
        </p:nvSpPr>
        <p:spPr>
          <a:xfrm>
            <a:off x="838200" y="1847128"/>
            <a:ext cx="3990968" cy="4272681"/>
          </a:xfrm>
        </p:spPr>
        <p:txBody>
          <a:bodyPr vert="horz" lIns="91440" tIns="45720" rIns="91440" bIns="45720" rtlCol="0">
            <a:normAutofit/>
          </a:bodyPr>
          <a:lstStyle/>
          <a:p>
            <a:r>
              <a:rPr lang="en-US" sz="1700" dirty="0">
                <a:effectLst/>
              </a:rPr>
              <a:t>ARIMA model is one of the most widely used models and belongs to a class of models that ‘explains’ a given time series based on its own past values.</a:t>
            </a:r>
          </a:p>
          <a:p>
            <a:r>
              <a:rPr lang="en-US" sz="1700" dirty="0">
                <a:effectLst/>
              </a:rPr>
              <a:t>For the first 200 values, a graph has been plotted that shows the actual vs predicted values where the blue line represents the actual value of the dataset and red line represents the predicted value by the model. </a:t>
            </a:r>
            <a:endParaRPr lang="en-US" sz="1700" dirty="0"/>
          </a:p>
          <a:p>
            <a:r>
              <a:rPr lang="en-US" sz="1700" dirty="0"/>
              <a:t>A</a:t>
            </a:r>
            <a:r>
              <a:rPr lang="en-US" sz="1700" dirty="0">
                <a:effectLst/>
              </a:rPr>
              <a:t>ctual and predicted values are almost similar and overlap each other which means that the model is efficiently able to predict the NETFLIX stock prices.</a:t>
            </a:r>
            <a:endParaRPr lang="en-US" sz="1700" dirty="0"/>
          </a:p>
        </p:txBody>
      </p:sp>
      <p:pic>
        <p:nvPicPr>
          <p:cNvPr id="21" name="Content Placeholder 20">
            <a:extLst>
              <a:ext uri="{FF2B5EF4-FFF2-40B4-BE49-F238E27FC236}">
                <a16:creationId xmlns:a16="http://schemas.microsoft.com/office/drawing/2014/main" id="{C39AE6A6-E009-8205-D96F-EB7DD163839A}"/>
              </a:ext>
            </a:extLst>
          </p:cNvPr>
          <p:cNvPicPr>
            <a:picLocks noGrp="1" noChangeAspect="1"/>
          </p:cNvPicPr>
          <p:nvPr>
            <p:ph sz="half" idx="2"/>
          </p:nvPr>
        </p:nvPicPr>
        <p:blipFill>
          <a:blip r:embed="rId2"/>
          <a:stretch>
            <a:fillRect/>
          </a:stretch>
        </p:blipFill>
        <p:spPr>
          <a:xfrm>
            <a:off x="6248400" y="2781300"/>
            <a:ext cx="4851400" cy="1905000"/>
          </a:xfrm>
        </p:spPr>
      </p:pic>
    </p:spTree>
    <p:extLst>
      <p:ext uri="{BB962C8B-B14F-4D97-AF65-F5344CB8AC3E}">
        <p14:creationId xmlns:p14="http://schemas.microsoft.com/office/powerpoint/2010/main" val="186994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7">
            <a:extLst>
              <a:ext uri="{FF2B5EF4-FFF2-40B4-BE49-F238E27FC236}">
                <a16:creationId xmlns:a16="http://schemas.microsoft.com/office/drawing/2014/main" id="{26F706E7-83E7-5DF5-41F8-1F14F0ECDDAF}"/>
              </a:ext>
            </a:extLst>
          </p:cNvPr>
          <p:cNvPicPr>
            <a:picLocks noChangeAspect="1"/>
          </p:cNvPicPr>
          <p:nvPr/>
        </p:nvPicPr>
        <p:blipFill rotWithShape="1">
          <a:blip r:embed="rId2"/>
          <a:srcRect t="3009" r="1" b="4639"/>
          <a:stretch/>
        </p:blipFill>
        <p:spPr>
          <a:xfrm>
            <a:off x="2696001" y="1295400"/>
            <a:ext cx="6490595" cy="4500033"/>
          </a:xfrm>
          <a:prstGeom prst="rect">
            <a:avLst/>
          </a:prstGeom>
        </p:spPr>
      </p:pic>
    </p:spTree>
    <p:extLst>
      <p:ext uri="{BB962C8B-B14F-4D97-AF65-F5344CB8AC3E}">
        <p14:creationId xmlns:p14="http://schemas.microsoft.com/office/powerpoint/2010/main" val="2406260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3320-9501-A37F-A44D-01C9DD624630}"/>
              </a:ext>
            </a:extLst>
          </p:cNvPr>
          <p:cNvSpPr>
            <a:spLocks noGrp="1"/>
          </p:cNvSpPr>
          <p:nvPr>
            <p:ph type="title" idx="4294967295"/>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ARIMA MODEL PREDICTION</a:t>
            </a:r>
          </a:p>
        </p:txBody>
      </p:sp>
      <p:pic>
        <p:nvPicPr>
          <p:cNvPr id="2051" name="Picture 3">
            <a:extLst>
              <a:ext uri="{FF2B5EF4-FFF2-40B4-BE49-F238E27FC236}">
                <a16:creationId xmlns:a16="http://schemas.microsoft.com/office/drawing/2014/main" id="{EB16AB5E-A080-0EE6-0A2D-EA73A1D308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38581" y="1863801"/>
            <a:ext cx="6714836"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0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11A9C-3092-A01C-014B-205E3828DA1E}"/>
              </a:ext>
            </a:extLst>
          </p:cNvPr>
          <p:cNvSpPr>
            <a:spLocks noGrp="1"/>
          </p:cNvSpPr>
          <p:nvPr>
            <p:ph type="title"/>
          </p:nvPr>
        </p:nvSpPr>
        <p:spPr>
          <a:xfrm>
            <a:off x="838199" y="537883"/>
            <a:ext cx="4783697" cy="1410346"/>
          </a:xfrm>
        </p:spPr>
        <p:txBody>
          <a:bodyPr vert="horz" lIns="91440" tIns="45720" rIns="91440" bIns="45720" rtlCol="0" anchor="b">
            <a:normAutofit/>
          </a:bodyPr>
          <a:lstStyle/>
          <a:p>
            <a:r>
              <a:rPr lang="en-US" b="1" kern="1200" dirty="0">
                <a:solidFill>
                  <a:schemeClr val="tx1"/>
                </a:solidFill>
                <a:latin typeface="+mj-lt"/>
                <a:ea typeface="+mj-ea"/>
                <a:cs typeface="+mj-cs"/>
              </a:rPr>
              <a:t>LSTM</a:t>
            </a:r>
          </a:p>
        </p:txBody>
      </p:sp>
      <p:sp>
        <p:nvSpPr>
          <p:cNvPr id="3" name="Content Placeholder 2">
            <a:extLst>
              <a:ext uri="{FF2B5EF4-FFF2-40B4-BE49-F238E27FC236}">
                <a16:creationId xmlns:a16="http://schemas.microsoft.com/office/drawing/2014/main" id="{5AE27BC2-15FD-7BD2-BA96-0FB618F09D8B}"/>
              </a:ext>
            </a:extLst>
          </p:cNvPr>
          <p:cNvSpPr>
            <a:spLocks noGrp="1"/>
          </p:cNvSpPr>
          <p:nvPr>
            <p:ph sz="half" idx="1"/>
          </p:nvPr>
        </p:nvSpPr>
        <p:spPr>
          <a:xfrm>
            <a:off x="838199" y="2583713"/>
            <a:ext cx="4783697" cy="3536194"/>
          </a:xfrm>
        </p:spPr>
        <p:txBody>
          <a:bodyPr vert="horz" lIns="91440" tIns="45720" rIns="91440" bIns="45720" rtlCol="0">
            <a:normAutofit/>
          </a:bodyPr>
          <a:lstStyle/>
          <a:p>
            <a:r>
              <a:rPr lang="en-US" sz="2000" dirty="0">
                <a:effectLst/>
              </a:rPr>
              <a:t>Used to solve prediction tasks. </a:t>
            </a:r>
          </a:p>
          <a:p>
            <a:r>
              <a:rPr lang="en-US" sz="2000" dirty="0">
                <a:effectLst/>
              </a:rPr>
              <a:t>This works on the basis of a sequential model and different layers are added along with an optimizer to make predictions. </a:t>
            </a:r>
            <a:r>
              <a:rPr lang="en-US" sz="2000" dirty="0"/>
              <a:t>A</a:t>
            </a:r>
            <a:r>
              <a:rPr lang="en-US" sz="2000" dirty="0">
                <a:effectLst/>
              </a:rPr>
              <a:t>dam optimizer has been used in this model.</a:t>
            </a:r>
          </a:p>
          <a:p>
            <a:r>
              <a:rPr lang="en-US" sz="2000" dirty="0"/>
              <a:t>T</a:t>
            </a:r>
            <a:r>
              <a:rPr lang="en-US" sz="2000" dirty="0">
                <a:effectLst/>
              </a:rPr>
              <a:t>he RMSE of test data, test data Mean Absolute Error, MSE of Test data is derived and are having high values.</a:t>
            </a:r>
          </a:p>
          <a:p>
            <a:endParaRPr lang="en-US" sz="2000" dirty="0"/>
          </a:p>
        </p:txBody>
      </p:sp>
      <p:pic>
        <p:nvPicPr>
          <p:cNvPr id="10" name="Content Placeholder 9">
            <a:extLst>
              <a:ext uri="{FF2B5EF4-FFF2-40B4-BE49-F238E27FC236}">
                <a16:creationId xmlns:a16="http://schemas.microsoft.com/office/drawing/2014/main" id="{A39B1A17-E72D-0711-D4BE-DE78004DFE25}"/>
              </a:ext>
            </a:extLst>
          </p:cNvPr>
          <p:cNvPicPr>
            <a:picLocks noGrp="1" noChangeAspect="1"/>
          </p:cNvPicPr>
          <p:nvPr>
            <p:ph sz="half" idx="2"/>
          </p:nvPr>
        </p:nvPicPr>
        <p:blipFill>
          <a:blip r:embed="rId2"/>
          <a:stretch>
            <a:fillRect/>
          </a:stretch>
        </p:blipFill>
        <p:spPr>
          <a:xfrm>
            <a:off x="6096000" y="2463800"/>
            <a:ext cx="3867211" cy="1826434"/>
          </a:xfrm>
        </p:spPr>
      </p:pic>
    </p:spTree>
    <p:extLst>
      <p:ext uri="{BB962C8B-B14F-4D97-AF65-F5344CB8AC3E}">
        <p14:creationId xmlns:p14="http://schemas.microsoft.com/office/powerpoint/2010/main" val="2390348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60ACDE61-4299-2A9F-E8B2-E65B4632AFBF}"/>
              </a:ext>
            </a:extLst>
          </p:cNvPr>
          <p:cNvPicPr>
            <a:picLocks noChangeAspect="1"/>
          </p:cNvPicPr>
          <p:nvPr/>
        </p:nvPicPr>
        <p:blipFill>
          <a:blip r:embed="rId2"/>
          <a:stretch>
            <a:fillRect/>
          </a:stretch>
        </p:blipFill>
        <p:spPr>
          <a:xfrm>
            <a:off x="4522174" y="643466"/>
            <a:ext cx="3147652" cy="5571067"/>
          </a:xfrm>
          <a:prstGeom prst="rect">
            <a:avLst/>
          </a:prstGeom>
        </p:spPr>
      </p:pic>
    </p:spTree>
    <p:extLst>
      <p:ext uri="{BB962C8B-B14F-4D97-AF65-F5344CB8AC3E}">
        <p14:creationId xmlns:p14="http://schemas.microsoft.com/office/powerpoint/2010/main" val="187415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408A6-D036-0231-741D-717810A964CB}"/>
              </a:ext>
            </a:extLst>
          </p:cNvPr>
          <p:cNvSpPr>
            <a:spLocks noGrp="1"/>
          </p:cNvSpPr>
          <p:nvPr>
            <p:ph type="title"/>
          </p:nvPr>
        </p:nvSpPr>
        <p:spPr>
          <a:xfrm>
            <a:off x="1198181" y="728906"/>
            <a:ext cx="9792471" cy="2057037"/>
          </a:xfrm>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45489A9A-0817-3AB2-2584-7F0AA3EBC126}"/>
              </a:ext>
            </a:extLst>
          </p:cNvPr>
          <p:cNvSpPr>
            <a:spLocks noGrp="1"/>
          </p:cNvSpPr>
          <p:nvPr>
            <p:ph idx="1"/>
          </p:nvPr>
        </p:nvSpPr>
        <p:spPr>
          <a:xfrm>
            <a:off x="1198181" y="2957665"/>
            <a:ext cx="9792471" cy="3171423"/>
          </a:xfrm>
        </p:spPr>
        <p:txBody>
          <a:bodyPr>
            <a:normAutofit/>
          </a:bodyPr>
          <a:lstStyle/>
          <a:p>
            <a:r>
              <a:rPr lang="en-US" sz="1700" dirty="0">
                <a:effectLst/>
                <a:ea typeface="Arial" panose="020B0604020202020204" pitchFamily="34" charset="0"/>
              </a:rPr>
              <a:t>This analysis is focused on predicting the stock prices of Netflix using Machine Learning Models Arima, LSTM and Random forest.</a:t>
            </a:r>
          </a:p>
          <a:p>
            <a:r>
              <a:rPr lang="en-US" sz="1700" dirty="0">
                <a:effectLst/>
                <a:ea typeface="Arial" panose="020B0604020202020204" pitchFamily="34" charset="0"/>
              </a:rPr>
              <a:t>many organizations and individuals have started using Machine Learning to predict stock prices using historical data to make better decisions in context to investments.</a:t>
            </a:r>
          </a:p>
          <a:p>
            <a:r>
              <a:rPr lang="en-US" sz="1700" dirty="0">
                <a:effectLst/>
                <a:ea typeface="Arial" panose="020B0604020202020204" pitchFamily="34" charset="0"/>
              </a:rPr>
              <a:t>In addition to this ARIMA model, Random Forest Regressor and LSTM (Long Short Term Memory) has been implemented to compare and evaluate the performance of the three models with respect to the performance and accuracy of all the three models making predictions on the Netflix Stock Price dataset.</a:t>
            </a:r>
          </a:p>
          <a:p>
            <a:endParaRPr lang="en-US" sz="1700" dirty="0"/>
          </a:p>
        </p:txBody>
      </p:sp>
    </p:spTree>
    <p:extLst>
      <p:ext uri="{BB962C8B-B14F-4D97-AF65-F5344CB8AC3E}">
        <p14:creationId xmlns:p14="http://schemas.microsoft.com/office/powerpoint/2010/main" val="3285921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D4460E0-568D-5F85-8432-086AB85EDC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9276" y="643466"/>
            <a:ext cx="791344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93E1A-62C7-6F26-5BAA-9792B82D8804}"/>
              </a:ext>
            </a:extLst>
          </p:cNvPr>
          <p:cNvSpPr>
            <a:spLocks noGrp="1"/>
          </p:cNvSpPr>
          <p:nvPr>
            <p:ph type="title"/>
          </p:nvPr>
        </p:nvSpPr>
        <p:spPr>
          <a:xfrm>
            <a:off x="838200" y="365125"/>
            <a:ext cx="10515600" cy="1325563"/>
          </a:xfrm>
        </p:spPr>
        <p:txBody>
          <a:bodyPr>
            <a:normAutofit/>
          </a:bodyPr>
          <a:lstStyle/>
          <a:p>
            <a:r>
              <a:rPr lang="en-US" sz="5400" b="1" dirty="0"/>
              <a:t>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AEA968-26B9-9C41-583A-62F27B75A904}"/>
              </a:ext>
            </a:extLst>
          </p:cNvPr>
          <p:cNvSpPr>
            <a:spLocks noGrp="1"/>
          </p:cNvSpPr>
          <p:nvPr>
            <p:ph idx="1"/>
          </p:nvPr>
        </p:nvSpPr>
        <p:spPr>
          <a:xfrm>
            <a:off x="838200" y="1929384"/>
            <a:ext cx="10515600" cy="4251960"/>
          </a:xfrm>
        </p:spPr>
        <p:txBody>
          <a:bodyPr>
            <a:normAutofit/>
          </a:bodyPr>
          <a:lstStyle/>
          <a:p>
            <a:r>
              <a:rPr lang="en-US" sz="2200" dirty="0">
                <a:effectLst/>
                <a:latin typeface="Arial" panose="020B0604020202020204" pitchFamily="34" charset="0"/>
                <a:ea typeface="Arial" panose="020B0604020202020204" pitchFamily="34" charset="0"/>
              </a:rPr>
              <a:t>Forest Regression is the best models when it comes to predicting the stock prices of Netflix.</a:t>
            </a:r>
          </a:p>
          <a:p>
            <a:r>
              <a:rPr lang="en-US" sz="2200" dirty="0">
                <a:latin typeface="Arial" panose="020B0604020202020204" pitchFamily="34" charset="0"/>
                <a:ea typeface="Arial" panose="020B0604020202020204" pitchFamily="34" charset="0"/>
              </a:rPr>
              <a:t>Arima model is also showing high accuracy and prediction.</a:t>
            </a:r>
            <a:endParaRPr lang="en-US" sz="2200" dirty="0">
              <a:effectLst/>
              <a:latin typeface="Arial" panose="020B0604020202020204" pitchFamily="34" charset="0"/>
              <a:ea typeface="Arial" panose="020B0604020202020204" pitchFamily="34" charset="0"/>
            </a:endParaRPr>
          </a:p>
          <a:p>
            <a:r>
              <a:rPr lang="en-US" sz="2200" dirty="0">
                <a:effectLst/>
                <a:latin typeface="Arial" panose="020B0604020202020204" pitchFamily="34" charset="0"/>
                <a:ea typeface="Arial" panose="020B0604020202020204" pitchFamily="34" charset="0"/>
              </a:rPr>
              <a:t>Whereas the LSTM model showed a high level of error which means that the model will not be able to efficiently predict the stock prices using the given data.</a:t>
            </a:r>
          </a:p>
          <a:p>
            <a:pPr marL="0" indent="0">
              <a:buNone/>
            </a:pPr>
            <a:endParaRPr lang="en-US" sz="2200" dirty="0"/>
          </a:p>
        </p:txBody>
      </p:sp>
    </p:spTree>
    <p:extLst>
      <p:ext uri="{BB962C8B-B14F-4D97-AF65-F5344CB8AC3E}">
        <p14:creationId xmlns:p14="http://schemas.microsoft.com/office/powerpoint/2010/main" val="2387704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369D74-5D9F-FA36-7D48-9502DB44C5BC}"/>
              </a:ext>
            </a:extLst>
          </p:cNvPr>
          <p:cNvSpPr>
            <a:spLocks noGrp="1"/>
          </p:cNvSpPr>
          <p:nvPr>
            <p:ph type="title"/>
          </p:nvPr>
        </p:nvSpPr>
        <p:spPr>
          <a:xfrm>
            <a:off x="838200" y="1523999"/>
            <a:ext cx="10515600" cy="2079171"/>
          </a:xfrm>
        </p:spPr>
        <p:txBody>
          <a:bodyPr/>
          <a:lstStyle/>
          <a:p>
            <a:r>
              <a:rPr lang="en-US" dirty="0"/>
              <a:t>Thank You!</a:t>
            </a:r>
          </a:p>
        </p:txBody>
      </p:sp>
    </p:spTree>
    <p:extLst>
      <p:ext uri="{BB962C8B-B14F-4D97-AF65-F5344CB8AC3E}">
        <p14:creationId xmlns:p14="http://schemas.microsoft.com/office/powerpoint/2010/main" val="70519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C8FEC-2049-AAA5-C401-C682AF009F14}"/>
              </a:ext>
            </a:extLst>
          </p:cNvPr>
          <p:cNvSpPr>
            <a:spLocks noGrp="1"/>
          </p:cNvSpPr>
          <p:nvPr>
            <p:ph type="title"/>
          </p:nvPr>
        </p:nvSpPr>
        <p:spPr>
          <a:xfrm>
            <a:off x="1198181" y="728906"/>
            <a:ext cx="9792471" cy="1350265"/>
          </a:xfrm>
        </p:spPr>
        <p:txBody>
          <a:bodyPr>
            <a:normAutofit/>
          </a:bodyPr>
          <a:lstStyle/>
          <a:p>
            <a:r>
              <a:rPr lang="en-US" b="1"/>
              <a:t>METHODOLOGY</a:t>
            </a:r>
            <a:endParaRPr lang="en-US" b="1" dirty="0"/>
          </a:p>
        </p:txBody>
      </p:sp>
      <p:sp>
        <p:nvSpPr>
          <p:cNvPr id="3" name="Content Placeholder 2">
            <a:extLst>
              <a:ext uri="{FF2B5EF4-FFF2-40B4-BE49-F238E27FC236}">
                <a16:creationId xmlns:a16="http://schemas.microsoft.com/office/drawing/2014/main" id="{951B59A6-9667-85C8-FF10-5B301E1809FC}"/>
              </a:ext>
            </a:extLst>
          </p:cNvPr>
          <p:cNvSpPr>
            <a:spLocks noGrp="1"/>
          </p:cNvSpPr>
          <p:nvPr>
            <p:ph idx="1"/>
          </p:nvPr>
        </p:nvSpPr>
        <p:spPr>
          <a:xfrm>
            <a:off x="1198181" y="2721429"/>
            <a:ext cx="9792471" cy="3407659"/>
          </a:xfrm>
        </p:spPr>
        <p:txBody>
          <a:bodyPr>
            <a:normAutofit/>
          </a:bodyPr>
          <a:lstStyle/>
          <a:p>
            <a:r>
              <a:rPr lang="en-US" sz="1400">
                <a:effectLst/>
                <a:latin typeface="Arial" panose="020B0604020202020204" pitchFamily="34" charset="0"/>
                <a:ea typeface="Arial" panose="020B0604020202020204" pitchFamily="34" charset="0"/>
              </a:rPr>
              <a:t>The methodology selected is quantitative methodology.</a:t>
            </a:r>
          </a:p>
          <a:p>
            <a:r>
              <a:rPr lang="en-US" sz="1400">
                <a:latin typeface="Arial" panose="020B0604020202020204" pitchFamily="34" charset="0"/>
              </a:rPr>
              <a:t>Following are the steps that have been performed,</a:t>
            </a:r>
          </a:p>
          <a:p>
            <a:pPr marL="0" indent="0">
              <a:buNone/>
            </a:pPr>
            <a:r>
              <a:rPr lang="en-US" sz="1400" b="1">
                <a:effectLst/>
                <a:latin typeface="Arial" panose="020B0604020202020204" pitchFamily="34" charset="0"/>
                <a:ea typeface="Arial" panose="020B0604020202020204" pitchFamily="34" charset="0"/>
              </a:rPr>
              <a:t>Importing the required libraries: </a:t>
            </a:r>
            <a:r>
              <a:rPr lang="en-US" sz="1400">
                <a:effectLst/>
                <a:latin typeface="Arial" panose="020B0604020202020204" pitchFamily="34" charset="0"/>
                <a:ea typeface="Arial" panose="020B0604020202020204" pitchFamily="34" charset="0"/>
              </a:rPr>
              <a:t>pandas, seaborn, etc which will be used throughout the experimental analysis.</a:t>
            </a:r>
          </a:p>
          <a:p>
            <a:pPr marL="0" indent="0">
              <a:buNone/>
            </a:pPr>
            <a:r>
              <a:rPr lang="en-US" sz="1400" b="1">
                <a:latin typeface="Arial" panose="020B0604020202020204" pitchFamily="34" charset="0"/>
                <a:ea typeface="Arial" panose="020B0604020202020204" pitchFamily="34" charset="0"/>
              </a:rPr>
              <a:t>Data Cleaning: </a:t>
            </a:r>
            <a:r>
              <a:rPr lang="en-US" sz="1400">
                <a:effectLst/>
                <a:latin typeface="Arial" panose="020B0604020202020204" pitchFamily="34" charset="0"/>
                <a:ea typeface="Arial" panose="020B0604020202020204" pitchFamily="34" charset="0"/>
              </a:rPr>
              <a:t>checking the null and duplicate values and handling them in order to perform the data analysis process.</a:t>
            </a:r>
          </a:p>
          <a:p>
            <a:pPr marL="0" indent="0">
              <a:buNone/>
            </a:pPr>
            <a:r>
              <a:rPr lang="en-US" sz="1400" b="1">
                <a:latin typeface="Arial" panose="020B0604020202020204" pitchFamily="34" charset="0"/>
                <a:ea typeface="Arial" panose="020B0604020202020204" pitchFamily="34" charset="0"/>
              </a:rPr>
              <a:t>Exploratory Analysis: </a:t>
            </a:r>
            <a:r>
              <a:rPr lang="en-US" sz="1400">
                <a:effectLst/>
                <a:latin typeface="Arial" panose="020B0604020202020204" pitchFamily="34" charset="0"/>
                <a:ea typeface="Arial" panose="020B0604020202020204" pitchFamily="34" charset="0"/>
              </a:rPr>
              <a:t>in order to understand the data in a better way and also understand the statistical characteristics of the dataset.</a:t>
            </a:r>
          </a:p>
          <a:p>
            <a:pPr marL="0" indent="0">
              <a:buNone/>
            </a:pPr>
            <a:r>
              <a:rPr lang="en-US" sz="1400" b="1">
                <a:latin typeface="Arial" panose="020B0604020202020204" pitchFamily="34" charset="0"/>
                <a:ea typeface="Arial" panose="020B0604020202020204" pitchFamily="34" charset="0"/>
              </a:rPr>
              <a:t>Model Building: </a:t>
            </a:r>
            <a:r>
              <a:rPr lang="en-US" sz="1400">
                <a:effectLst/>
                <a:latin typeface="Arial" panose="020B0604020202020204" pitchFamily="34" charset="0"/>
                <a:ea typeface="Arial" panose="020B0604020202020204" pitchFamily="34" charset="0"/>
              </a:rPr>
              <a:t>All three models will be trained using the training subset of the data and will be later on validated using the testing subset of the data.</a:t>
            </a:r>
          </a:p>
          <a:p>
            <a:pPr marL="0" indent="0">
              <a:buNone/>
            </a:pPr>
            <a:r>
              <a:rPr lang="en-US" sz="1400">
                <a:effectLst/>
                <a:latin typeface="Arial" panose="020B0604020202020204" pitchFamily="34" charset="0"/>
                <a:ea typeface="Arial" panose="020B0604020202020204" pitchFamily="34" charset="0"/>
              </a:rPr>
              <a:t>Once all the models are trained and tested, evaluation will be made based on the accuracy score and mean absolute error values.</a:t>
            </a:r>
            <a:endParaRPr lang="en-US" sz="1400" b="1">
              <a:effectLst/>
              <a:latin typeface="Arial" panose="020B0604020202020204" pitchFamily="34" charset="0"/>
              <a:ea typeface="Arial" panose="020B0604020202020204" pitchFamily="34" charset="0"/>
            </a:endParaRPr>
          </a:p>
          <a:p>
            <a:pPr marL="0" indent="0">
              <a:buNone/>
            </a:pPr>
            <a:endParaRPr lang="en-US" sz="14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8248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1928C-3BDC-CD19-0B89-A778BDFCD1CC}"/>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b="1" kern="1200" dirty="0">
                <a:solidFill>
                  <a:schemeClr val="tx1"/>
                </a:solidFill>
                <a:effectLst/>
                <a:latin typeface="+mj-lt"/>
                <a:ea typeface="+mj-ea"/>
                <a:cs typeface="+mj-cs"/>
              </a:rPr>
              <a:t>Experimental Analysis</a:t>
            </a:r>
            <a:br>
              <a:rPr lang="en-US" sz="4000" b="1" kern="1200" dirty="0">
                <a:solidFill>
                  <a:schemeClr val="tx1"/>
                </a:solidFill>
                <a:effectLst/>
                <a:latin typeface="+mj-lt"/>
                <a:ea typeface="+mj-ea"/>
                <a:cs typeface="+mj-cs"/>
              </a:rPr>
            </a:br>
            <a:endParaRPr lang="en-US" sz="4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CB3740D-0A7F-DCC1-9A8C-8960DC27A36E}"/>
              </a:ext>
            </a:extLst>
          </p:cNvPr>
          <p:cNvSpPr>
            <a:spLocks noGrp="1"/>
          </p:cNvSpPr>
          <p:nvPr>
            <p:ph sz="half" idx="1"/>
          </p:nvPr>
        </p:nvSpPr>
        <p:spPr>
          <a:xfrm>
            <a:off x="838199" y="2686323"/>
            <a:ext cx="4783697" cy="3433583"/>
          </a:xfrm>
        </p:spPr>
        <p:txBody>
          <a:bodyPr vert="horz" lIns="91440" tIns="45720" rIns="91440" bIns="45720" rtlCol="0">
            <a:normAutofit/>
          </a:bodyPr>
          <a:lstStyle/>
          <a:p>
            <a:r>
              <a:rPr lang="en-US" sz="1300">
                <a:effectLst/>
              </a:rPr>
              <a:t>Pandas has been imported for performing data manipulation operations and numpy has been imported to perform numerical operations on the dataset.</a:t>
            </a:r>
          </a:p>
          <a:p>
            <a:r>
              <a:rPr lang="en-US" sz="1300">
                <a:effectLst/>
              </a:rPr>
              <a:t>There are 7 columns in the dataset and these are</a:t>
            </a:r>
          </a:p>
          <a:p>
            <a:pPr marL="0"/>
            <a:r>
              <a:rPr lang="en-US" sz="1300">
                <a:effectLst/>
              </a:rPr>
              <a:t>date(shows the date on which the price was recorded)</a:t>
            </a:r>
          </a:p>
          <a:p>
            <a:pPr marL="0"/>
            <a:r>
              <a:rPr lang="en-US" sz="1300">
                <a:effectLst/>
              </a:rPr>
              <a:t>open(opening price of the stock), high(highest price touched         by the stock)</a:t>
            </a:r>
          </a:p>
          <a:p>
            <a:pPr marL="0"/>
            <a:r>
              <a:rPr lang="en-US" sz="1300">
                <a:effectLst/>
              </a:rPr>
              <a:t>low(lowest price of the stock on the specific date), close(closing price of the stock)</a:t>
            </a:r>
          </a:p>
          <a:p>
            <a:pPr marL="0"/>
            <a:r>
              <a:rPr lang="en-US" sz="1300">
                <a:effectLst/>
              </a:rPr>
              <a:t>adj close(adjustments made for the stock)</a:t>
            </a:r>
          </a:p>
          <a:p>
            <a:pPr marL="0"/>
            <a:r>
              <a:rPr lang="en-US" sz="1300">
                <a:effectLst/>
              </a:rPr>
              <a:t>volume(volume of the stocks traded on the specific date). </a:t>
            </a:r>
          </a:p>
          <a:p>
            <a:r>
              <a:rPr lang="en-US" sz="1300">
                <a:effectLst/>
              </a:rPr>
              <a:t>The data frame is of the dimension 1009 rows and 7 columns.</a:t>
            </a:r>
            <a:endParaRPr lang="en-US" sz="1300"/>
          </a:p>
        </p:txBody>
      </p:sp>
      <p:pic>
        <p:nvPicPr>
          <p:cNvPr id="9" name="Content Placeholder 8">
            <a:extLst>
              <a:ext uri="{FF2B5EF4-FFF2-40B4-BE49-F238E27FC236}">
                <a16:creationId xmlns:a16="http://schemas.microsoft.com/office/drawing/2014/main" id="{E5A483DB-B2BF-E079-418D-39B680C93308}"/>
              </a:ext>
            </a:extLst>
          </p:cNvPr>
          <p:cNvPicPr>
            <a:picLocks noGrp="1" noChangeAspect="1"/>
          </p:cNvPicPr>
          <p:nvPr>
            <p:ph sz="half" idx="2"/>
          </p:nvPr>
        </p:nvPicPr>
        <p:blipFill>
          <a:blip r:embed="rId2"/>
          <a:stretch>
            <a:fillRect/>
          </a:stretch>
        </p:blipFill>
        <p:spPr>
          <a:xfrm>
            <a:off x="5988424" y="1679041"/>
            <a:ext cx="5365375" cy="3299704"/>
          </a:xfrm>
          <a:prstGeom prst="rect">
            <a:avLst/>
          </a:prstGeom>
        </p:spPr>
      </p:pic>
    </p:spTree>
    <p:extLst>
      <p:ext uri="{BB962C8B-B14F-4D97-AF65-F5344CB8AC3E}">
        <p14:creationId xmlns:p14="http://schemas.microsoft.com/office/powerpoint/2010/main" val="319355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C4A7C96-9E71-4CE8-ADCD-504C0D52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2E025-ACCA-EA80-BCCC-704EE22F31B5}"/>
              </a:ext>
            </a:extLst>
          </p:cNvPr>
          <p:cNvSpPr>
            <a:spLocks noGrp="1"/>
          </p:cNvSpPr>
          <p:nvPr>
            <p:ph type="title"/>
          </p:nvPr>
        </p:nvSpPr>
        <p:spPr>
          <a:xfrm>
            <a:off x="838200" y="365126"/>
            <a:ext cx="10515600" cy="1306440"/>
          </a:xfrm>
        </p:spPr>
        <p:txBody>
          <a:bodyPr>
            <a:normAutofit/>
          </a:bodyPr>
          <a:lstStyle/>
          <a:p>
            <a:r>
              <a:rPr lang="en-US" b="1" dirty="0"/>
              <a:t>DATA CLEANING</a:t>
            </a:r>
          </a:p>
        </p:txBody>
      </p:sp>
      <p:sp>
        <p:nvSpPr>
          <p:cNvPr id="5" name="Content Placeholder 4">
            <a:extLst>
              <a:ext uri="{FF2B5EF4-FFF2-40B4-BE49-F238E27FC236}">
                <a16:creationId xmlns:a16="http://schemas.microsoft.com/office/drawing/2014/main" id="{B79B699F-F2B0-A122-3212-DE0D389E7FE7}"/>
              </a:ext>
            </a:extLst>
          </p:cNvPr>
          <p:cNvSpPr>
            <a:spLocks noGrp="1"/>
          </p:cNvSpPr>
          <p:nvPr>
            <p:ph idx="1"/>
          </p:nvPr>
        </p:nvSpPr>
        <p:spPr>
          <a:xfrm>
            <a:off x="1995715" y="2000249"/>
            <a:ext cx="8197410" cy="4128837"/>
          </a:xfrm>
        </p:spPr>
        <p:txBody>
          <a:bodyPr>
            <a:normAutofit/>
          </a:bodyPr>
          <a:lstStyle/>
          <a:p>
            <a:r>
              <a:rPr lang="en-US" sz="2000" dirty="0">
                <a:effectLst/>
                <a:latin typeface="Arial" panose="020B0604020202020204" pitchFamily="34" charset="0"/>
                <a:ea typeface="Arial" panose="020B0604020202020204" pitchFamily="34" charset="0"/>
              </a:rPr>
              <a:t>Once the dataset has been loaded, the dataset is checked for null values and missing values. </a:t>
            </a:r>
          </a:p>
          <a:p>
            <a:r>
              <a:rPr lang="en-US" sz="2000" dirty="0">
                <a:latin typeface="Arial" panose="020B0604020202020204" pitchFamily="34" charset="0"/>
              </a:rPr>
              <a:t>It is found that there are no null or duplicate values present.</a:t>
            </a:r>
          </a:p>
          <a:p>
            <a:r>
              <a:rPr lang="en-US" sz="2000" dirty="0">
                <a:effectLst/>
                <a:latin typeface="Arial" panose="020B0604020202020204" pitchFamily="34" charset="0"/>
                <a:ea typeface="Arial" panose="020B0604020202020204" pitchFamily="34" charset="0"/>
              </a:rPr>
              <a:t>After Data Cleaning, Exploratory Data Analysis(EDA) is performed on the dataset to understand the data and its statistical characteristics.</a:t>
            </a:r>
            <a:endParaRPr lang="en-US" sz="2000" dirty="0"/>
          </a:p>
        </p:txBody>
      </p:sp>
    </p:spTree>
    <p:extLst>
      <p:ext uri="{BB962C8B-B14F-4D97-AF65-F5344CB8AC3E}">
        <p14:creationId xmlns:p14="http://schemas.microsoft.com/office/powerpoint/2010/main" val="220106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F92E5-1FFB-B29D-699E-56F1730E4D6A}"/>
              </a:ext>
            </a:extLst>
          </p:cNvPr>
          <p:cNvSpPr>
            <a:spLocks noGrp="1"/>
          </p:cNvSpPr>
          <p:nvPr>
            <p:ph type="title"/>
          </p:nvPr>
        </p:nvSpPr>
        <p:spPr>
          <a:xfrm>
            <a:off x="838200" y="556337"/>
            <a:ext cx="6797405" cy="1651404"/>
          </a:xfrm>
        </p:spPr>
        <p:txBody>
          <a:bodyPr vert="horz" lIns="91440" tIns="45720" rIns="91440" bIns="45720" rtlCol="0" anchor="ctr">
            <a:normAutofit/>
          </a:bodyPr>
          <a:lstStyle/>
          <a:p>
            <a:r>
              <a:rPr lang="en-US" sz="4000" b="1"/>
              <a:t>EXPLORATORY DATA ANALYSIS</a:t>
            </a:r>
          </a:p>
        </p:txBody>
      </p:sp>
      <p:sp>
        <p:nvSpPr>
          <p:cNvPr id="11" name="Content Placeholder 10">
            <a:extLst>
              <a:ext uri="{FF2B5EF4-FFF2-40B4-BE49-F238E27FC236}">
                <a16:creationId xmlns:a16="http://schemas.microsoft.com/office/drawing/2014/main" id="{8911B783-A5F7-4927-DAC6-F6BC6F8340BF}"/>
              </a:ext>
            </a:extLst>
          </p:cNvPr>
          <p:cNvSpPr>
            <a:spLocks noGrp="1"/>
          </p:cNvSpPr>
          <p:nvPr>
            <p:ph sz="half" idx="1"/>
          </p:nvPr>
        </p:nvSpPr>
        <p:spPr>
          <a:xfrm>
            <a:off x="838200" y="2401330"/>
            <a:ext cx="6797405" cy="3719384"/>
          </a:xfrm>
        </p:spPr>
        <p:txBody>
          <a:bodyPr vert="horz" lIns="91440" tIns="45720" rIns="91440" bIns="45720" rtlCol="0">
            <a:normAutofit/>
          </a:bodyPr>
          <a:lstStyle/>
          <a:p>
            <a:r>
              <a:rPr lang="en-US" sz="2000" dirty="0">
                <a:effectLst/>
              </a:rPr>
              <a:t>From the statistical characteristics of the dataset, the mean, count, standard deviation, minimum and maximum, and quartile ranges can be estimated which will help in understanding the distribution of the data also.</a:t>
            </a:r>
            <a:endParaRPr lang="en-US" sz="2000" dirty="0"/>
          </a:p>
          <a:p>
            <a:r>
              <a:rPr lang="en-US" sz="2000" dirty="0">
                <a:effectLst/>
              </a:rPr>
              <a:t>“Adj Close” column is dropped as it is not relevant while performing the analysis and only other features will be used to make predictions.</a:t>
            </a:r>
          </a:p>
          <a:p>
            <a:pPr marL="0" indent="0">
              <a:buNone/>
            </a:pPr>
            <a:endParaRPr lang="en-US" sz="2000" dirty="0"/>
          </a:p>
        </p:txBody>
      </p:sp>
      <p:pic>
        <p:nvPicPr>
          <p:cNvPr id="25" name="image13.png">
            <a:extLst>
              <a:ext uri="{FF2B5EF4-FFF2-40B4-BE49-F238E27FC236}">
                <a16:creationId xmlns:a16="http://schemas.microsoft.com/office/drawing/2014/main" id="{58F6C6E1-0517-9D9C-D165-1865573F0E45}"/>
              </a:ext>
            </a:extLst>
          </p:cNvPr>
          <p:cNvPicPr/>
          <p:nvPr/>
        </p:nvPicPr>
        <p:blipFill>
          <a:blip r:embed="rId2"/>
          <a:stretch>
            <a:fillRect/>
          </a:stretch>
        </p:blipFill>
        <p:spPr>
          <a:xfrm>
            <a:off x="7914466" y="1770920"/>
            <a:ext cx="3995623" cy="1788041"/>
          </a:xfrm>
          <a:prstGeom prst="rect">
            <a:avLst/>
          </a:prstGeom>
        </p:spPr>
      </p:pic>
    </p:spTree>
    <p:extLst>
      <p:ext uri="{BB962C8B-B14F-4D97-AF65-F5344CB8AC3E}">
        <p14:creationId xmlns:p14="http://schemas.microsoft.com/office/powerpoint/2010/main" val="141025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A4411-92E0-E4D4-7BFA-3888556F6CD7}"/>
              </a:ext>
            </a:extLst>
          </p:cNvPr>
          <p:cNvSpPr>
            <a:spLocks noGrp="1"/>
          </p:cNvSpPr>
          <p:nvPr>
            <p:ph type="ctrTitle"/>
          </p:nvPr>
        </p:nvSpPr>
        <p:spPr>
          <a:xfrm>
            <a:off x="841248" y="600427"/>
            <a:ext cx="9875520" cy="1729116"/>
          </a:xfrm>
        </p:spPr>
        <p:txBody>
          <a:bodyPr vert="horz" lIns="91440" tIns="45720" rIns="91440" bIns="45720" rtlCol="0">
            <a:normAutofit/>
          </a:bodyPr>
          <a:lstStyle/>
          <a:p>
            <a:pPr algn="l"/>
            <a:r>
              <a:rPr lang="en-US" sz="4400" b="1" kern="1200" dirty="0">
                <a:latin typeface="+mj-lt"/>
                <a:ea typeface="+mj-ea"/>
                <a:cs typeface="+mj-cs"/>
              </a:rPr>
              <a:t>VISUALIZATIONS</a:t>
            </a:r>
          </a:p>
        </p:txBody>
      </p:sp>
      <p:sp>
        <p:nvSpPr>
          <p:cNvPr id="6" name="Content Placeholder 5">
            <a:extLst>
              <a:ext uri="{FF2B5EF4-FFF2-40B4-BE49-F238E27FC236}">
                <a16:creationId xmlns:a16="http://schemas.microsoft.com/office/drawing/2014/main" id="{58BAB83C-111A-4313-D87F-697BEDFF010C}"/>
              </a:ext>
            </a:extLst>
          </p:cNvPr>
          <p:cNvSpPr>
            <a:spLocks noGrp="1"/>
          </p:cNvSpPr>
          <p:nvPr>
            <p:ph type="subTitle" idx="1"/>
          </p:nvPr>
        </p:nvSpPr>
        <p:spPr>
          <a:xfrm>
            <a:off x="859536" y="3026229"/>
            <a:ext cx="9875520" cy="2460171"/>
          </a:xfrm>
        </p:spPr>
        <p:txBody>
          <a:bodyPr vert="horz" lIns="91440" tIns="45720" rIns="91440" bIns="45720" rtlCol="0">
            <a:normAutofit/>
          </a:bodyPr>
          <a:lstStyle/>
          <a:p>
            <a:pPr algn="l"/>
            <a:r>
              <a:rPr lang="en-US" sz="2000" dirty="0"/>
              <a:t>A</a:t>
            </a:r>
            <a:r>
              <a:rPr lang="en-US" sz="2000" dirty="0">
                <a:effectLst/>
              </a:rPr>
              <a:t>verage closing price with respect to each year. It can be seen that since 2018, the closing price has been constantly increasing an a slight decrease is seen in the year 2022.</a:t>
            </a:r>
          </a:p>
        </p:txBody>
      </p:sp>
    </p:spTree>
    <p:extLst>
      <p:ext uri="{BB962C8B-B14F-4D97-AF65-F5344CB8AC3E}">
        <p14:creationId xmlns:p14="http://schemas.microsoft.com/office/powerpoint/2010/main" val="41035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14.png" descr="Chart, bar chart&#10;&#10;Description automatically generated">
            <a:extLst>
              <a:ext uri="{FF2B5EF4-FFF2-40B4-BE49-F238E27FC236}">
                <a16:creationId xmlns:a16="http://schemas.microsoft.com/office/drawing/2014/main" id="{78E2BEB4-2E7C-6FCE-A1FB-087C49B52320}"/>
              </a:ext>
            </a:extLst>
          </p:cNvPr>
          <p:cNvPicPr>
            <a:picLocks/>
          </p:cNvPicPr>
          <p:nvPr/>
        </p:nvPicPr>
        <p:blipFill>
          <a:blip r:embed="rId2"/>
          <a:stretch>
            <a:fillRect/>
          </a:stretch>
        </p:blipFill>
        <p:spPr>
          <a:xfrm>
            <a:off x="1777343" y="643466"/>
            <a:ext cx="8637313" cy="5571067"/>
          </a:xfrm>
          <a:prstGeom prst="rect">
            <a:avLst/>
          </a:prstGeom>
        </p:spPr>
      </p:pic>
    </p:spTree>
    <p:extLst>
      <p:ext uri="{BB962C8B-B14F-4D97-AF65-F5344CB8AC3E}">
        <p14:creationId xmlns:p14="http://schemas.microsoft.com/office/powerpoint/2010/main" val="310161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Chart, histogram&#10;&#10;Description automatically generated">
            <a:extLst>
              <a:ext uri="{FF2B5EF4-FFF2-40B4-BE49-F238E27FC236}">
                <a16:creationId xmlns:a16="http://schemas.microsoft.com/office/drawing/2014/main" id="{75D5F903-3F43-CDF9-4F1F-5A9338E5B0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08476" y="643466"/>
            <a:ext cx="757504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3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AE638847B84044B0853024B75E4846" ma:contentTypeVersion="5" ma:contentTypeDescription="Create a new document." ma:contentTypeScope="" ma:versionID="a08d4959e37c6b3b362d2dfb371f868b">
  <xsd:schema xmlns:xsd="http://www.w3.org/2001/XMLSchema" xmlns:xs="http://www.w3.org/2001/XMLSchema" xmlns:p="http://schemas.microsoft.com/office/2006/metadata/properties" xmlns:ns3="7cdd5dc5-05a9-4973-94d0-cccc05ff5039" xmlns:ns4="440a2683-51d2-4487-ac9f-24df5e542626" targetNamespace="http://schemas.microsoft.com/office/2006/metadata/properties" ma:root="true" ma:fieldsID="37aa127924386bfcacfea4f769999837" ns3:_="" ns4:_="">
    <xsd:import namespace="7cdd5dc5-05a9-4973-94d0-cccc05ff5039"/>
    <xsd:import namespace="440a2683-51d2-4487-ac9f-24df5e5426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d5dc5-05a9-4973-94d0-cccc05ff50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0a2683-51d2-4487-ac9f-24df5e54262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659EA3-516F-4F6C-A8EF-BC7B6768A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dd5dc5-05a9-4973-94d0-cccc05ff5039"/>
    <ds:schemaRef ds:uri="440a2683-51d2-4487-ac9f-24df5e5426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A3855-EDD9-4773-9500-E1A728E7CDA0}">
  <ds:schemaRefs>
    <ds:schemaRef ds:uri="http://schemas.microsoft.com/sharepoint/v3/contenttype/forms"/>
  </ds:schemaRefs>
</ds:datastoreItem>
</file>

<file path=customXml/itemProps3.xml><?xml version="1.0" encoding="utf-8"?>
<ds:datastoreItem xmlns:ds="http://schemas.openxmlformats.org/officeDocument/2006/customXml" ds:itemID="{6A7F994F-942F-40C3-8528-70E38AD73876}">
  <ds:schemaRefs>
    <ds:schemaRef ds:uri="http://purl.org/dc/elements/1.1/"/>
    <ds:schemaRef ds:uri="7cdd5dc5-05a9-4973-94d0-cccc05ff5039"/>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440a2683-51d2-4487-ac9f-24df5e54262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4994</TotalTime>
  <Words>968</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NETFLIX STOCK PREDICTION</vt:lpstr>
      <vt:lpstr>INTRODUCTION</vt:lpstr>
      <vt:lpstr>METHODOLOGY</vt:lpstr>
      <vt:lpstr>Experimental Analysis </vt:lpstr>
      <vt:lpstr>DATA CLEANING</vt:lpstr>
      <vt:lpstr>EXPLORATORY DATA ANALYSIS</vt:lpstr>
      <vt:lpstr>VISUALIZATIONS</vt:lpstr>
      <vt:lpstr>PowerPoint Presentation</vt:lpstr>
      <vt:lpstr>PowerPoint Presentation</vt:lpstr>
      <vt:lpstr>PowerPoint Presentation</vt:lpstr>
      <vt:lpstr>VISUALIZATIONS</vt:lpstr>
      <vt:lpstr>MODEL BUILDING</vt:lpstr>
      <vt:lpstr>MODEL IMPLEMENTATION</vt:lpstr>
      <vt:lpstr>PowerPoint Presentation</vt:lpstr>
      <vt:lpstr>ARIMA MODEL </vt:lpstr>
      <vt:lpstr>PowerPoint Presentation</vt:lpstr>
      <vt:lpstr>ARIMA MODEL PREDICTION</vt:lpstr>
      <vt:lpstr>LSTM</vt:lpstr>
      <vt:lpstr>PowerPoint Presentation</vt:lpstr>
      <vt:lpstr>PowerPoint Presentation</vt:lpstr>
      <vt:lpstr>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STOCK PREDICTION</dc:title>
  <dc:creator>Sriya Gorrepati</dc:creator>
  <cp:lastModifiedBy>Sriya Gorrepati</cp:lastModifiedBy>
  <cp:revision>6</cp:revision>
  <dcterms:created xsi:type="dcterms:W3CDTF">2022-12-04T00:53:53Z</dcterms:created>
  <dcterms:modified xsi:type="dcterms:W3CDTF">2022-12-10T06:00:31Z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0x010100A2AE638847B84044B0853024B75E4846</vt:lpwstr>
  </property>
</Properties>
</file>