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78" r:id="rId14"/>
    <p:sldId id="267" r:id="rId15"/>
    <p:sldId id="275" r:id="rId16"/>
    <p:sldId id="273" r:id="rId17"/>
    <p:sldId id="271" r:id="rId18"/>
    <p:sldId id="274" r:id="rId19"/>
    <p:sldId id="276" r:id="rId20"/>
    <p:sldId id="277" r:id="rId21"/>
    <p:sldId id="281" r:id="rId22"/>
    <p:sldId id="282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3F2FDC-DC7D-4CBB-B82C-CAD0874DF56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DC1276-1018-4940-97E1-8C45F725D0DD}">
      <dgm:prSet/>
      <dgm:spPr/>
      <dgm:t>
        <a:bodyPr/>
        <a:lstStyle/>
        <a:p>
          <a:r>
            <a:rPr lang="en-IN"/>
            <a:t>Data Extraction </a:t>
          </a:r>
          <a:endParaRPr lang="en-US"/>
        </a:p>
      </dgm:t>
    </dgm:pt>
    <dgm:pt modelId="{95FA4C77-FA3D-498B-88BF-1F25A7EE284D}" type="parTrans" cxnId="{F167E7C2-2C0B-45BC-8A6C-2175DEB54012}">
      <dgm:prSet/>
      <dgm:spPr/>
      <dgm:t>
        <a:bodyPr/>
        <a:lstStyle/>
        <a:p>
          <a:endParaRPr lang="en-US"/>
        </a:p>
      </dgm:t>
    </dgm:pt>
    <dgm:pt modelId="{B3BF15B9-CF64-4A92-8424-89EB9FF29730}" type="sibTrans" cxnId="{F167E7C2-2C0B-45BC-8A6C-2175DEB54012}">
      <dgm:prSet/>
      <dgm:spPr/>
      <dgm:t>
        <a:bodyPr/>
        <a:lstStyle/>
        <a:p>
          <a:endParaRPr lang="en-US"/>
        </a:p>
      </dgm:t>
    </dgm:pt>
    <dgm:pt modelId="{651D87C0-C4E9-416B-81E8-F409512A9BE8}">
      <dgm:prSet/>
      <dgm:spPr/>
      <dgm:t>
        <a:bodyPr/>
        <a:lstStyle/>
        <a:p>
          <a:r>
            <a:rPr lang="en-IN"/>
            <a:t>NN Building</a:t>
          </a:r>
          <a:endParaRPr lang="en-US"/>
        </a:p>
      </dgm:t>
    </dgm:pt>
    <dgm:pt modelId="{6A7B7F64-BB2B-4A43-A68F-B27AC387EAED}" type="parTrans" cxnId="{10B23191-808D-4D91-9B8D-BBA09920D449}">
      <dgm:prSet/>
      <dgm:spPr/>
      <dgm:t>
        <a:bodyPr/>
        <a:lstStyle/>
        <a:p>
          <a:endParaRPr lang="en-US"/>
        </a:p>
      </dgm:t>
    </dgm:pt>
    <dgm:pt modelId="{25989C51-557B-4BE4-B432-A668CE2A2440}" type="sibTrans" cxnId="{10B23191-808D-4D91-9B8D-BBA09920D449}">
      <dgm:prSet/>
      <dgm:spPr/>
      <dgm:t>
        <a:bodyPr/>
        <a:lstStyle/>
        <a:p>
          <a:endParaRPr lang="en-US"/>
        </a:p>
      </dgm:t>
    </dgm:pt>
    <dgm:pt modelId="{530AA1E2-005F-4117-98D1-DF62648EFCD5}">
      <dgm:prSet custT="1"/>
      <dgm:spPr/>
      <dgm:t>
        <a:bodyPr/>
        <a:lstStyle/>
        <a:p>
          <a:endParaRPr lang="en-IN" sz="2400" dirty="0"/>
        </a:p>
        <a:p>
          <a:r>
            <a:rPr lang="en-IN" sz="2400" dirty="0"/>
            <a:t>Final Image </a:t>
          </a:r>
        </a:p>
        <a:p>
          <a:r>
            <a:rPr lang="en-IN" sz="2400" dirty="0"/>
            <a:t>Generation</a:t>
          </a:r>
          <a:br>
            <a:rPr lang="en-IN" sz="2000" dirty="0"/>
          </a:br>
          <a:br>
            <a:rPr lang="en-IN" sz="2000" dirty="0"/>
          </a:br>
          <a:endParaRPr lang="en-US" sz="2000" dirty="0"/>
        </a:p>
      </dgm:t>
    </dgm:pt>
    <dgm:pt modelId="{BA0259E9-2F2A-44A7-98B5-9C1468A74418}" type="parTrans" cxnId="{432C0A90-B167-4D09-8420-7DB8C64FA9EA}">
      <dgm:prSet/>
      <dgm:spPr/>
      <dgm:t>
        <a:bodyPr/>
        <a:lstStyle/>
        <a:p>
          <a:endParaRPr lang="en-US"/>
        </a:p>
      </dgm:t>
    </dgm:pt>
    <dgm:pt modelId="{DD34EC1A-FC63-44F7-A9F4-B2DF3263E62A}" type="sibTrans" cxnId="{432C0A90-B167-4D09-8420-7DB8C64FA9EA}">
      <dgm:prSet/>
      <dgm:spPr/>
      <dgm:t>
        <a:bodyPr/>
        <a:lstStyle/>
        <a:p>
          <a:endParaRPr lang="en-US"/>
        </a:p>
      </dgm:t>
    </dgm:pt>
    <dgm:pt modelId="{81871C41-6E5B-4330-9EB6-24698955BCB0}" type="pres">
      <dgm:prSet presAssocID="{1F3F2FDC-DC7D-4CBB-B82C-CAD0874DF5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ACFA72-8E17-4E15-BAAD-9A325CF4AC24}" type="pres">
      <dgm:prSet presAssocID="{86DC1276-1018-4940-97E1-8C45F725D0DD}" presName="hierRoot1" presStyleCnt="0"/>
      <dgm:spPr/>
    </dgm:pt>
    <dgm:pt modelId="{3FE55246-7668-42C4-83A8-0F23F6C6CF9C}" type="pres">
      <dgm:prSet presAssocID="{86DC1276-1018-4940-97E1-8C45F725D0DD}" presName="composite" presStyleCnt="0"/>
      <dgm:spPr/>
    </dgm:pt>
    <dgm:pt modelId="{3D1CCE44-C78C-49FC-A03F-3EDD61921C7B}" type="pres">
      <dgm:prSet presAssocID="{86DC1276-1018-4940-97E1-8C45F725D0DD}" presName="background" presStyleLbl="node0" presStyleIdx="0" presStyleCnt="3"/>
      <dgm:spPr/>
    </dgm:pt>
    <dgm:pt modelId="{19C6E8DF-563F-4447-91D2-E1145B06CF4A}" type="pres">
      <dgm:prSet presAssocID="{86DC1276-1018-4940-97E1-8C45F725D0DD}" presName="text" presStyleLbl="fgAcc0" presStyleIdx="0" presStyleCnt="3">
        <dgm:presLayoutVars>
          <dgm:chPref val="3"/>
        </dgm:presLayoutVars>
      </dgm:prSet>
      <dgm:spPr/>
    </dgm:pt>
    <dgm:pt modelId="{546FD479-185A-4B98-B236-974C85C3E229}" type="pres">
      <dgm:prSet presAssocID="{86DC1276-1018-4940-97E1-8C45F725D0DD}" presName="hierChild2" presStyleCnt="0"/>
      <dgm:spPr/>
    </dgm:pt>
    <dgm:pt modelId="{053F97FF-6A56-44DF-A06F-69858F2FBF55}" type="pres">
      <dgm:prSet presAssocID="{651D87C0-C4E9-416B-81E8-F409512A9BE8}" presName="hierRoot1" presStyleCnt="0"/>
      <dgm:spPr/>
    </dgm:pt>
    <dgm:pt modelId="{D283C51F-8C9E-4442-81EB-58E7C4E75F64}" type="pres">
      <dgm:prSet presAssocID="{651D87C0-C4E9-416B-81E8-F409512A9BE8}" presName="composite" presStyleCnt="0"/>
      <dgm:spPr/>
    </dgm:pt>
    <dgm:pt modelId="{8B86306B-83AB-4D10-9B04-6698F39EAA73}" type="pres">
      <dgm:prSet presAssocID="{651D87C0-C4E9-416B-81E8-F409512A9BE8}" presName="background" presStyleLbl="node0" presStyleIdx="1" presStyleCnt="3"/>
      <dgm:spPr/>
    </dgm:pt>
    <dgm:pt modelId="{8BDE64FB-8DB4-4256-A924-BB640E5C29AF}" type="pres">
      <dgm:prSet presAssocID="{651D87C0-C4E9-416B-81E8-F409512A9BE8}" presName="text" presStyleLbl="fgAcc0" presStyleIdx="1" presStyleCnt="3">
        <dgm:presLayoutVars>
          <dgm:chPref val="3"/>
        </dgm:presLayoutVars>
      </dgm:prSet>
      <dgm:spPr/>
    </dgm:pt>
    <dgm:pt modelId="{A468459F-93C4-4258-8ACD-D8071A408C5A}" type="pres">
      <dgm:prSet presAssocID="{651D87C0-C4E9-416B-81E8-F409512A9BE8}" presName="hierChild2" presStyleCnt="0"/>
      <dgm:spPr/>
    </dgm:pt>
    <dgm:pt modelId="{598C2DCE-0058-4917-86E4-FDB0FD7663AB}" type="pres">
      <dgm:prSet presAssocID="{530AA1E2-005F-4117-98D1-DF62648EFCD5}" presName="hierRoot1" presStyleCnt="0"/>
      <dgm:spPr/>
    </dgm:pt>
    <dgm:pt modelId="{97F83F80-763A-4531-AD5D-0622E7C6B5E6}" type="pres">
      <dgm:prSet presAssocID="{530AA1E2-005F-4117-98D1-DF62648EFCD5}" presName="composite" presStyleCnt="0"/>
      <dgm:spPr/>
    </dgm:pt>
    <dgm:pt modelId="{08A5AD39-1CCF-499F-9EC4-9CDAB9B5FD26}" type="pres">
      <dgm:prSet presAssocID="{530AA1E2-005F-4117-98D1-DF62648EFCD5}" presName="background" presStyleLbl="node0" presStyleIdx="2" presStyleCnt="3"/>
      <dgm:spPr/>
    </dgm:pt>
    <dgm:pt modelId="{DC6F8A24-9BF8-47E9-B326-0653818C8DE1}" type="pres">
      <dgm:prSet presAssocID="{530AA1E2-005F-4117-98D1-DF62648EFCD5}" presName="text" presStyleLbl="fgAcc0" presStyleIdx="2" presStyleCnt="3">
        <dgm:presLayoutVars>
          <dgm:chPref val="3"/>
        </dgm:presLayoutVars>
      </dgm:prSet>
      <dgm:spPr/>
    </dgm:pt>
    <dgm:pt modelId="{3D51AFBF-A23B-4413-B69C-910235C314D7}" type="pres">
      <dgm:prSet presAssocID="{530AA1E2-005F-4117-98D1-DF62648EFCD5}" presName="hierChild2" presStyleCnt="0"/>
      <dgm:spPr/>
    </dgm:pt>
  </dgm:ptLst>
  <dgm:cxnLst>
    <dgm:cxn modelId="{B39CA60F-4C2B-478C-9287-40404E6215A9}" type="presOf" srcId="{651D87C0-C4E9-416B-81E8-F409512A9BE8}" destId="{8BDE64FB-8DB4-4256-A924-BB640E5C29AF}" srcOrd="0" destOrd="0" presId="urn:microsoft.com/office/officeart/2005/8/layout/hierarchy1"/>
    <dgm:cxn modelId="{C8BD6D22-36F9-401F-8584-F839FBCFD452}" type="presOf" srcId="{1F3F2FDC-DC7D-4CBB-B82C-CAD0874DF56D}" destId="{81871C41-6E5B-4330-9EB6-24698955BCB0}" srcOrd="0" destOrd="0" presId="urn:microsoft.com/office/officeart/2005/8/layout/hierarchy1"/>
    <dgm:cxn modelId="{C173C581-B412-4958-B354-D986EDB1D14B}" type="presOf" srcId="{530AA1E2-005F-4117-98D1-DF62648EFCD5}" destId="{DC6F8A24-9BF8-47E9-B326-0653818C8DE1}" srcOrd="0" destOrd="0" presId="urn:microsoft.com/office/officeart/2005/8/layout/hierarchy1"/>
    <dgm:cxn modelId="{432C0A90-B167-4D09-8420-7DB8C64FA9EA}" srcId="{1F3F2FDC-DC7D-4CBB-B82C-CAD0874DF56D}" destId="{530AA1E2-005F-4117-98D1-DF62648EFCD5}" srcOrd="2" destOrd="0" parTransId="{BA0259E9-2F2A-44A7-98B5-9C1468A74418}" sibTransId="{DD34EC1A-FC63-44F7-A9F4-B2DF3263E62A}"/>
    <dgm:cxn modelId="{10B23191-808D-4D91-9B8D-BBA09920D449}" srcId="{1F3F2FDC-DC7D-4CBB-B82C-CAD0874DF56D}" destId="{651D87C0-C4E9-416B-81E8-F409512A9BE8}" srcOrd="1" destOrd="0" parTransId="{6A7B7F64-BB2B-4A43-A68F-B27AC387EAED}" sibTransId="{25989C51-557B-4BE4-B432-A668CE2A2440}"/>
    <dgm:cxn modelId="{45D19F95-C020-4167-AF38-2FC1B0FF5674}" type="presOf" srcId="{86DC1276-1018-4940-97E1-8C45F725D0DD}" destId="{19C6E8DF-563F-4447-91D2-E1145B06CF4A}" srcOrd="0" destOrd="0" presId="urn:microsoft.com/office/officeart/2005/8/layout/hierarchy1"/>
    <dgm:cxn modelId="{F167E7C2-2C0B-45BC-8A6C-2175DEB54012}" srcId="{1F3F2FDC-DC7D-4CBB-B82C-CAD0874DF56D}" destId="{86DC1276-1018-4940-97E1-8C45F725D0DD}" srcOrd="0" destOrd="0" parTransId="{95FA4C77-FA3D-498B-88BF-1F25A7EE284D}" sibTransId="{B3BF15B9-CF64-4A92-8424-89EB9FF29730}"/>
    <dgm:cxn modelId="{8FD448CF-52D2-43EE-AFA9-43D88284FF41}" type="presParOf" srcId="{81871C41-6E5B-4330-9EB6-24698955BCB0}" destId="{51ACFA72-8E17-4E15-BAAD-9A325CF4AC24}" srcOrd="0" destOrd="0" presId="urn:microsoft.com/office/officeart/2005/8/layout/hierarchy1"/>
    <dgm:cxn modelId="{B7739333-091C-4760-B222-213BE7B112CE}" type="presParOf" srcId="{51ACFA72-8E17-4E15-BAAD-9A325CF4AC24}" destId="{3FE55246-7668-42C4-83A8-0F23F6C6CF9C}" srcOrd="0" destOrd="0" presId="urn:microsoft.com/office/officeart/2005/8/layout/hierarchy1"/>
    <dgm:cxn modelId="{1E8EDDFE-C269-495C-B691-9A6297FDD4E7}" type="presParOf" srcId="{3FE55246-7668-42C4-83A8-0F23F6C6CF9C}" destId="{3D1CCE44-C78C-49FC-A03F-3EDD61921C7B}" srcOrd="0" destOrd="0" presId="urn:microsoft.com/office/officeart/2005/8/layout/hierarchy1"/>
    <dgm:cxn modelId="{F65CA98C-6010-4A54-81D3-F8F084445B63}" type="presParOf" srcId="{3FE55246-7668-42C4-83A8-0F23F6C6CF9C}" destId="{19C6E8DF-563F-4447-91D2-E1145B06CF4A}" srcOrd="1" destOrd="0" presId="urn:microsoft.com/office/officeart/2005/8/layout/hierarchy1"/>
    <dgm:cxn modelId="{F3E9D6A4-D99E-417E-B660-EC0972050001}" type="presParOf" srcId="{51ACFA72-8E17-4E15-BAAD-9A325CF4AC24}" destId="{546FD479-185A-4B98-B236-974C85C3E229}" srcOrd="1" destOrd="0" presId="urn:microsoft.com/office/officeart/2005/8/layout/hierarchy1"/>
    <dgm:cxn modelId="{FD11C496-372E-4724-A609-11D1B52B516F}" type="presParOf" srcId="{81871C41-6E5B-4330-9EB6-24698955BCB0}" destId="{053F97FF-6A56-44DF-A06F-69858F2FBF55}" srcOrd="1" destOrd="0" presId="urn:microsoft.com/office/officeart/2005/8/layout/hierarchy1"/>
    <dgm:cxn modelId="{745EB5E9-1C73-4255-BC6A-0EAB2475E145}" type="presParOf" srcId="{053F97FF-6A56-44DF-A06F-69858F2FBF55}" destId="{D283C51F-8C9E-4442-81EB-58E7C4E75F64}" srcOrd="0" destOrd="0" presId="urn:microsoft.com/office/officeart/2005/8/layout/hierarchy1"/>
    <dgm:cxn modelId="{3F1C9589-D62E-4A0A-9278-6FFD4154280A}" type="presParOf" srcId="{D283C51F-8C9E-4442-81EB-58E7C4E75F64}" destId="{8B86306B-83AB-4D10-9B04-6698F39EAA73}" srcOrd="0" destOrd="0" presId="urn:microsoft.com/office/officeart/2005/8/layout/hierarchy1"/>
    <dgm:cxn modelId="{27759616-0524-4501-8632-C1D09D8E1B77}" type="presParOf" srcId="{D283C51F-8C9E-4442-81EB-58E7C4E75F64}" destId="{8BDE64FB-8DB4-4256-A924-BB640E5C29AF}" srcOrd="1" destOrd="0" presId="urn:microsoft.com/office/officeart/2005/8/layout/hierarchy1"/>
    <dgm:cxn modelId="{A668E07D-4810-404C-8391-BEF0A674C04D}" type="presParOf" srcId="{053F97FF-6A56-44DF-A06F-69858F2FBF55}" destId="{A468459F-93C4-4258-8ACD-D8071A408C5A}" srcOrd="1" destOrd="0" presId="urn:microsoft.com/office/officeart/2005/8/layout/hierarchy1"/>
    <dgm:cxn modelId="{90DB6DEB-6D03-414B-A820-498CEA1174C4}" type="presParOf" srcId="{81871C41-6E5B-4330-9EB6-24698955BCB0}" destId="{598C2DCE-0058-4917-86E4-FDB0FD7663AB}" srcOrd="2" destOrd="0" presId="urn:microsoft.com/office/officeart/2005/8/layout/hierarchy1"/>
    <dgm:cxn modelId="{BA6C5895-B8EB-4F97-9C74-8A445BB38D3D}" type="presParOf" srcId="{598C2DCE-0058-4917-86E4-FDB0FD7663AB}" destId="{97F83F80-763A-4531-AD5D-0622E7C6B5E6}" srcOrd="0" destOrd="0" presId="urn:microsoft.com/office/officeart/2005/8/layout/hierarchy1"/>
    <dgm:cxn modelId="{7BC2B441-F50F-4659-85AC-59B6DB8EBC36}" type="presParOf" srcId="{97F83F80-763A-4531-AD5D-0622E7C6B5E6}" destId="{08A5AD39-1CCF-499F-9EC4-9CDAB9B5FD26}" srcOrd="0" destOrd="0" presId="urn:microsoft.com/office/officeart/2005/8/layout/hierarchy1"/>
    <dgm:cxn modelId="{DD2674C8-73A6-4B48-B4B1-1C448F005838}" type="presParOf" srcId="{97F83F80-763A-4531-AD5D-0622E7C6B5E6}" destId="{DC6F8A24-9BF8-47E9-B326-0653818C8DE1}" srcOrd="1" destOrd="0" presId="urn:microsoft.com/office/officeart/2005/8/layout/hierarchy1"/>
    <dgm:cxn modelId="{CA0697A0-2538-4C9C-A2F8-9825D0E58851}" type="presParOf" srcId="{598C2DCE-0058-4917-86E4-FDB0FD7663AB}" destId="{3D51AFBF-A23B-4413-B69C-910235C314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CCE44-C78C-49FC-A03F-3EDD61921C7B}">
      <dsp:nvSpPr>
        <dsp:cNvPr id="0" name=""/>
        <dsp:cNvSpPr/>
      </dsp:nvSpPr>
      <dsp:spPr>
        <a:xfrm>
          <a:off x="0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6E8DF-563F-4447-91D2-E1145B06CF4A}">
      <dsp:nvSpPr>
        <dsp:cNvPr id="0" name=""/>
        <dsp:cNvSpPr/>
      </dsp:nvSpPr>
      <dsp:spPr>
        <a:xfrm>
          <a:off x="338137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/>
            <a:t>Data Extraction </a:t>
          </a:r>
          <a:endParaRPr lang="en-US" sz="4600" kern="1200"/>
        </a:p>
      </dsp:txBody>
      <dsp:txXfrm>
        <a:off x="394737" y="1117886"/>
        <a:ext cx="2930037" cy="1819255"/>
      </dsp:txXfrm>
    </dsp:sp>
    <dsp:sp modelId="{8B86306B-83AB-4D10-9B04-6698F39EAA73}">
      <dsp:nvSpPr>
        <dsp:cNvPr id="0" name=""/>
        <dsp:cNvSpPr/>
      </dsp:nvSpPr>
      <dsp:spPr>
        <a:xfrm>
          <a:off x="3719512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E64FB-8DB4-4256-A924-BB640E5C29AF}">
      <dsp:nvSpPr>
        <dsp:cNvPr id="0" name=""/>
        <dsp:cNvSpPr/>
      </dsp:nvSpPr>
      <dsp:spPr>
        <a:xfrm>
          <a:off x="4057650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/>
            <a:t>NN Building</a:t>
          </a:r>
          <a:endParaRPr lang="en-US" sz="4600" kern="1200"/>
        </a:p>
      </dsp:txBody>
      <dsp:txXfrm>
        <a:off x="4114250" y="1117886"/>
        <a:ext cx="2930037" cy="1819255"/>
      </dsp:txXfrm>
    </dsp:sp>
    <dsp:sp modelId="{08A5AD39-1CCF-499F-9EC4-9CDAB9B5FD26}">
      <dsp:nvSpPr>
        <dsp:cNvPr id="0" name=""/>
        <dsp:cNvSpPr/>
      </dsp:nvSpPr>
      <dsp:spPr>
        <a:xfrm>
          <a:off x="7439025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F8A24-9BF8-47E9-B326-0653818C8DE1}">
      <dsp:nvSpPr>
        <dsp:cNvPr id="0" name=""/>
        <dsp:cNvSpPr/>
      </dsp:nvSpPr>
      <dsp:spPr>
        <a:xfrm>
          <a:off x="7777162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Final Image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Generation</a:t>
          </a:r>
          <a:br>
            <a:rPr lang="en-IN" sz="2000" kern="1200" dirty="0"/>
          </a:br>
          <a:br>
            <a:rPr lang="en-IN" sz="2000" kern="1200" dirty="0"/>
          </a:br>
          <a:endParaRPr lang="en-US" sz="2000" kern="1200" dirty="0"/>
        </a:p>
      </dsp:txBody>
      <dsp:txXfrm>
        <a:off x="7833762" y="1117886"/>
        <a:ext cx="2930037" cy="1819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61E29-8C5C-4A43-9CEE-4867944160CC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797C2-4889-4655-9DC3-39A59357D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86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797C2-4889-4655-9DC3-39A59357D4B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9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3BD6-473B-BF64-E503-176F24D15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9641D-7598-3759-9720-877150B34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59088-5B3D-9D0E-FA61-118A58D13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07EB-895B-460B-A60D-580890470896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9E861-21CE-D0F6-7E58-51E420D6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5203A-1A48-99A6-0798-FDFED711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00FF-AECF-4BBE-BA84-F98705A0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90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64AF-5BB8-879E-EDAB-051C0585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B17DC-992C-93B6-F655-A06B98F8A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112B1-E6FA-D6A9-81EB-58D078C5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07EB-895B-460B-A60D-580890470896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8D00D-E0DC-0643-79B2-58182AC6F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A7755-D8FC-3BD5-48D1-0AF4C78B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00FF-AECF-4BBE-BA84-F98705A0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17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B0252-B39C-963A-C08D-28EA986B7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96E01-719F-D006-49F0-BFB720184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438FF-3D6D-40B1-6566-C82E9038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07EB-895B-460B-A60D-580890470896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E184B-BA93-3A05-1ADD-1425144C1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9ACDE-ACFB-094F-4E12-98F0A2CF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00FF-AECF-4BBE-BA84-F98705A0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0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E5C-0029-8A9F-2313-9EAC674E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16F88-338F-7C1D-8314-ED4917EE7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9BDFA-8B27-E4C5-0FA8-12E2D5E1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07EB-895B-460B-A60D-580890470896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EFF4E-CD53-2748-E9EE-B7956CD4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0EA6-F546-68A1-2B00-86D307A3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00FF-AECF-4BBE-BA84-F98705A0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16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4EF7-9A83-D75E-58C3-722B985E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55928-0A0D-E022-97BB-6C92A44B3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10093-93FF-EF19-7D88-2A379C37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07EB-895B-460B-A60D-580890470896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3EB36-D21E-6B91-CF4B-F562A958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C29EE-DF50-32E3-66BB-D145B985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00FF-AECF-4BBE-BA84-F98705A0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7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F215-2664-B6F0-C1D9-56987981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7C45-61DE-5114-F595-106394FDF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66919-4CFD-1664-78B9-2DF79AC11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5D781-310E-AEC6-86FC-DCEF4DA9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07EB-895B-460B-A60D-580890470896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E90B2-CF8C-7050-D796-4B9DE71F0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2DD54-CD0A-553B-DEA5-FB9836C3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00FF-AECF-4BBE-BA84-F98705A0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CCB4-1636-8FB9-5336-0D9C4759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06A84-79CD-56DA-866F-B246C010B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F388B-8819-8192-4909-300C531A0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59D41-3151-FA6F-4D58-D924FF419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6F764-9CE3-667B-3E55-0A839F0A2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A04E7-AC93-BDC0-DD83-CD072DF3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07EB-895B-460B-A60D-580890470896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DDB3C-8C8F-751E-CC62-84023537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D124F-BDA1-487A-3D02-2C87C39F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00FF-AECF-4BBE-BA84-F98705A0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52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E273-FCF4-20F6-2020-8A83DFD9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225319-78DB-7AB6-D5AA-090BF2B3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07EB-895B-460B-A60D-580890470896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C4075-FF36-6102-C893-8ECBE86D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5BF9A-6EE3-7229-7E25-20C7D5DE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00FF-AECF-4BBE-BA84-F98705A0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33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D513C-0D0B-2259-87CD-36D966BC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07EB-895B-460B-A60D-580890470896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D741B-EE2C-1546-019B-8953119F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E0E96-FF8E-7FDE-3CCF-C15E55E2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00FF-AECF-4BBE-BA84-F98705A0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1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28D4-B8DA-DC1B-357C-76AAA5FB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C21B-8841-6820-1842-7DFB01A19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89A87-677A-F6CB-39A1-D11761D3F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D3FA1-DC24-065F-66B3-0CBFE182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07EB-895B-460B-A60D-580890470896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61AB5-585B-758B-B2CA-F2B76FA2C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38677-A884-AE21-77BD-A6EFC12D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00FF-AECF-4BBE-BA84-F98705A0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31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FE72-DEA0-70DC-BBB0-9D8C5734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755E5-FF29-773D-570D-66D935CEC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EC98E-DFDB-21C8-FEE8-EC0DDA7F0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CA24E-7E51-8D10-2464-52D62E77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07EB-895B-460B-A60D-580890470896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DC53C-30C7-4667-F7CC-08F81B1A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0D3E3-094F-C805-73BE-6D002CC6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00FF-AECF-4BBE-BA84-F98705A0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21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CC5E0-C81E-01DB-D733-FA9C2617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17353-A761-0FC9-2EA0-40C7F53AC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9F299-91B7-FBA7-4375-F92FC9AE0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E07EB-895B-460B-A60D-580890470896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0945E-8452-372E-FF50-397BE913B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AA89-B341-E65D-871B-3BA1EA1E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200FF-AECF-4BBE-BA84-F98705A09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19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InGoFqB-Z9NVL41f6EmPACA3hQxVKN8v/view?usp=sharing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clTJiTHjh9E8Z_POJUKz0hOQQhwtINQR?usp=sharing" TargetMode="External"/><Relationship Id="rId2" Type="http://schemas.openxmlformats.org/officeDocument/2006/relationships/hyperlink" Target="https://drive.google.com/drive/folders/1PGzA4Zdas4adVXO4D2mwHWunuXx4jXc3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6706-53CE-D171-C5B0-6E2DBD6A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0E63-C498-11D7-DEEA-E750559D1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 through multiple research papers to find out about existing techniques to tackle cooling plate design generation under variable heat flux conditions ( We got around 3 techniques out of which the one used was more practical using GEN AI ).</a:t>
            </a:r>
          </a:p>
          <a:p>
            <a:r>
              <a:rPr lang="en-IN" dirty="0"/>
              <a:t>Collect and extract data from COMSOL for varying cooling plates with varying conditions of heat flux.</a:t>
            </a:r>
          </a:p>
          <a:p>
            <a:r>
              <a:rPr lang="en-IN" dirty="0"/>
              <a:t>Build a VAE model based NN and generate a cooling plate using it.</a:t>
            </a:r>
          </a:p>
          <a:p>
            <a:r>
              <a:rPr lang="en-IN" dirty="0"/>
              <a:t>Try building a 3D model from the generated cooling plate and simulate to get its heat behaviour for all ranges in heat flux.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08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53"/>
    </mc:Choice>
    <mc:Fallback xmlns="">
      <p:transition spd="slow" advTm="4715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52A8-B611-1E4A-4EF6-2D7EF98D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372"/>
            <a:ext cx="10515600" cy="1325563"/>
          </a:xfrm>
        </p:spPr>
        <p:txBody>
          <a:bodyPr/>
          <a:lstStyle/>
          <a:p>
            <a:r>
              <a:rPr lang="en-IN" dirty="0"/>
              <a:t>Neural Network Build and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1CE11-E32B-7B90-D24C-CC0E07B82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77" y="1929581"/>
            <a:ext cx="10515600" cy="4058265"/>
          </a:xfrm>
        </p:spPr>
        <p:txBody>
          <a:bodyPr/>
          <a:lstStyle/>
          <a:p>
            <a:r>
              <a:rPr lang="en-IN" dirty="0"/>
              <a:t>Used the Variational Autoencoder Model for Cooling Plate Image Generation</a:t>
            </a:r>
            <a:br>
              <a:rPr lang="en-IN" dirty="0"/>
            </a:br>
            <a:br>
              <a:rPr lang="en-IN" dirty="0"/>
            </a:br>
            <a:r>
              <a:rPr lang="en-IN" sz="2400" dirty="0"/>
              <a:t>Where I used </a:t>
            </a:r>
            <a:r>
              <a:rPr lang="en-US" sz="2400" dirty="0" err="1"/>
              <a:t>PyTorch</a:t>
            </a:r>
            <a:r>
              <a:rPr lang="en-US" sz="2400" dirty="0"/>
              <a:t> to create and train the VAE model, </a:t>
            </a:r>
            <a:r>
              <a:rPr lang="en-US" sz="2400" dirty="0" err="1"/>
              <a:t>torchvision</a:t>
            </a:r>
            <a:r>
              <a:rPr lang="en-US" sz="2400" dirty="0"/>
              <a:t> for image transformations and dataset utilities, PIL (Pillow) to load images and Matplotlib to visualize generated cooling plates.</a:t>
            </a:r>
          </a:p>
          <a:p>
            <a:endParaRPr lang="en-US" sz="2400" dirty="0"/>
          </a:p>
          <a:p>
            <a:r>
              <a:rPr lang="en-IN" sz="2400" dirty="0"/>
              <a:t>The model basically trains a Variational Autoencoder (VAE) for 1024×1024 cooling plate design, Uses CNN encoder &amp; transposed CNN decoder and finally Generates new cooling plate designs from random latent vectors.</a:t>
            </a:r>
          </a:p>
        </p:txBody>
      </p:sp>
    </p:spTree>
    <p:extLst>
      <p:ext uri="{BB962C8B-B14F-4D97-AF65-F5344CB8AC3E}">
        <p14:creationId xmlns:p14="http://schemas.microsoft.com/office/powerpoint/2010/main" val="315310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513"/>
    </mc:Choice>
    <mc:Fallback xmlns="">
      <p:transition spd="slow" advTm="5851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rrows with white text&#10;&#10;AI-generated content may be incorrect.">
            <a:extLst>
              <a:ext uri="{FF2B5EF4-FFF2-40B4-BE49-F238E27FC236}">
                <a16:creationId xmlns:a16="http://schemas.microsoft.com/office/drawing/2014/main" id="{E274FB0C-9FC7-178A-B807-81E49B01D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941" b="9241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C78F1-55B0-B563-45A8-97C520FD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6" y="5746071"/>
            <a:ext cx="7015499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VAE Technique Overview</a:t>
            </a:r>
          </a:p>
        </p:txBody>
      </p:sp>
    </p:spTree>
    <p:extLst>
      <p:ext uri="{BB962C8B-B14F-4D97-AF65-F5344CB8AC3E}">
        <p14:creationId xmlns:p14="http://schemas.microsoft.com/office/powerpoint/2010/main" val="1969193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26"/>
    </mc:Choice>
    <mc:Fallback xmlns="">
      <p:transition spd="slow" advTm="9862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96C6-13F5-91CC-B391-41F4F450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r>
              <a:rPr lang="en-IN" dirty="0"/>
              <a:t>Total Technique Summarized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71E7-50AF-2A89-C4A6-CAE0141D6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690"/>
            <a:ext cx="10515600" cy="48692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VAE Model Design: The Variational Autoencoder (VAE) consists of an encoder that compresses images into a latent space, a reparameterization trick to sample from this space, and a decoder that reconstructs high-resolution (1024×1024) images.</a:t>
            </a:r>
          </a:p>
          <a:p>
            <a:r>
              <a:rPr lang="en-US" dirty="0"/>
              <a:t> Dataset Preparation: Images are loaded from a folder, resized to 1024×1024, and converted into tensors for training. </a:t>
            </a:r>
          </a:p>
          <a:p>
            <a:r>
              <a:rPr lang="en-US" dirty="0"/>
              <a:t>Training Process: The model is trained using a VAE loss function (combining MSE loss and KL divergence) with the Adam optimizer over 50 epochs. </a:t>
            </a:r>
          </a:p>
          <a:p>
            <a:r>
              <a:rPr lang="en-US" dirty="0"/>
              <a:t>Cooling Plate Generation: After training, a random latent vector is passed through the decoder to generate new cooling plate designs, which are saved and displayed.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6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95"/>
    </mc:Choice>
    <mc:Fallback xmlns="">
      <p:transition spd="slow" advTm="3569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3C77E-7C68-B14E-0F9C-684FF625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Complete Technique Overview</a:t>
            </a:r>
          </a:p>
        </p:txBody>
      </p:sp>
      <p:pic>
        <p:nvPicPr>
          <p:cNvPr id="5" name="Content Placeholder 4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CFABE0B2-BD72-48A6-A05E-F83248F2F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025" y="1675227"/>
            <a:ext cx="84099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7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09"/>
    </mc:Choice>
    <mc:Fallback xmlns="">
      <p:transition spd="slow" advTm="3580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8F8D-4D39-4043-46C1-336379AE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Generated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DCA4A-74E3-F75A-7BA0-9EAF92EF8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613" y="1373716"/>
            <a:ext cx="4673109" cy="4803247"/>
          </a:xfrm>
        </p:spPr>
      </p:pic>
    </p:spTree>
    <p:extLst>
      <p:ext uri="{BB962C8B-B14F-4D97-AF65-F5344CB8AC3E}">
        <p14:creationId xmlns:p14="http://schemas.microsoft.com/office/powerpoint/2010/main" val="151903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8"/>
    </mc:Choice>
    <mc:Fallback xmlns="">
      <p:transition spd="slow" advTm="729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4AFF-4CBF-8D81-AFB7-4E8D81F1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Image After Postprocessing</a:t>
            </a:r>
            <a:endParaRPr lang="en-IN" dirty="0"/>
          </a:p>
        </p:txBody>
      </p:sp>
      <p:pic>
        <p:nvPicPr>
          <p:cNvPr id="5" name="Content Placeholder 4" descr="A grey and orange background with orange lines&#10;&#10;AI-generated content may be incorrect.">
            <a:extLst>
              <a:ext uri="{FF2B5EF4-FFF2-40B4-BE49-F238E27FC236}">
                <a16:creationId xmlns:a16="http://schemas.microsoft.com/office/drawing/2014/main" id="{0015DFCC-9BB7-24F7-4933-1960BD773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70" y="1825625"/>
            <a:ext cx="4193259" cy="4351338"/>
          </a:xfrm>
        </p:spPr>
      </p:pic>
    </p:spTree>
    <p:extLst>
      <p:ext uri="{BB962C8B-B14F-4D97-AF65-F5344CB8AC3E}">
        <p14:creationId xmlns:p14="http://schemas.microsoft.com/office/powerpoint/2010/main" val="177941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01"/>
    </mc:Choice>
    <mc:Fallback xmlns="">
      <p:transition spd="slow" advTm="2230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72C7-6E81-4B26-CE63-9C919100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3D Model implemented in </a:t>
            </a:r>
            <a:r>
              <a:rPr lang="en-IN" dirty="0" err="1"/>
              <a:t>Solidworks</a:t>
            </a:r>
            <a:endParaRPr lang="en-IN" dirty="0"/>
          </a:p>
        </p:txBody>
      </p:sp>
      <p:pic>
        <p:nvPicPr>
          <p:cNvPr id="5" name="Content Placeholder 4" descr="A black square with different shapes on it&#10;&#10;AI-generated content may be incorrect.">
            <a:extLst>
              <a:ext uri="{FF2B5EF4-FFF2-40B4-BE49-F238E27FC236}">
                <a16:creationId xmlns:a16="http://schemas.microsoft.com/office/drawing/2014/main" id="{9297A078-C1B1-8389-2FE1-79612F17D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8" y="1825625"/>
            <a:ext cx="7690324" cy="4351338"/>
          </a:xfrm>
        </p:spPr>
      </p:pic>
    </p:spTree>
    <p:extLst>
      <p:ext uri="{BB962C8B-B14F-4D97-AF65-F5344CB8AC3E}">
        <p14:creationId xmlns:p14="http://schemas.microsoft.com/office/powerpoint/2010/main" val="83809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23"/>
    </mc:Choice>
    <mc:Fallback xmlns="">
      <p:transition spd="slow" advTm="1392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6862-3578-022A-F9D2-7DF2931E4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38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dirty="0"/>
              <a:t>Reason for not trying with higher resolution ( 2048 and higher ) generation of image is because of the out of memory error caused. </a:t>
            </a:r>
          </a:p>
        </p:txBody>
      </p:sp>
      <p:pic>
        <p:nvPicPr>
          <p:cNvPr id="5" name="Content Placeholder 4" descr="A pink and white background&#10;&#10;AI-generated content may be incorrect.">
            <a:extLst>
              <a:ext uri="{FF2B5EF4-FFF2-40B4-BE49-F238E27FC236}">
                <a16:creationId xmlns:a16="http://schemas.microsoft.com/office/drawing/2014/main" id="{27219CD1-1717-4BF4-A9DF-BA6D2A621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" y="1487485"/>
            <a:ext cx="11978033" cy="5005390"/>
          </a:xfrm>
        </p:spPr>
      </p:pic>
    </p:spTree>
    <p:extLst>
      <p:ext uri="{BB962C8B-B14F-4D97-AF65-F5344CB8AC3E}">
        <p14:creationId xmlns:p14="http://schemas.microsoft.com/office/powerpoint/2010/main" val="3806147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192000" cy="1519356"/>
            <a:chOff x="0" y="-29768"/>
            <a:chExt cx="12202174" cy="15193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957D88-48F3-C747-8981-8F1385C3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9902"/>
            <a:ext cx="6924026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Ansys Simulation 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2433089-6B9D-2504-9751-807FB9E72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78"/>
          <a:stretch/>
        </p:blipFill>
        <p:spPr>
          <a:xfrm>
            <a:off x="1" y="10"/>
            <a:ext cx="12191998" cy="5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8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13"/>
    </mc:Choice>
    <mc:Fallback xmlns="">
      <p:transition spd="slow" advTm="1061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DA216DF-C268-4A25-A2DC-51E15F550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0822B-9B56-13D0-180F-C76F6089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474080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Results from Ansys Simulation</a:t>
            </a:r>
          </a:p>
        </p:txBody>
      </p:sp>
      <p:pic>
        <p:nvPicPr>
          <p:cNvPr id="5" name="Content Placeholder 4" descr="A screen shot of a graph&#10;&#10;AI-generated content may be incorrect.">
            <a:extLst>
              <a:ext uri="{FF2B5EF4-FFF2-40B4-BE49-F238E27FC236}">
                <a16:creationId xmlns:a16="http://schemas.microsoft.com/office/drawing/2014/main" id="{AD50D424-2D40-A543-4881-538A75D3A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01" y="164592"/>
            <a:ext cx="1379486" cy="4087368"/>
          </a:xfrm>
          <a:prstGeom prst="rect">
            <a:avLst/>
          </a:prstGeom>
        </p:spPr>
      </p:pic>
      <p:pic>
        <p:nvPicPr>
          <p:cNvPr id="9" name="Picture 8" descr="A rainbow colored circle&#10;&#10;AI-generated content may be incorrect.">
            <a:extLst>
              <a:ext uri="{FF2B5EF4-FFF2-40B4-BE49-F238E27FC236}">
                <a16:creationId xmlns:a16="http://schemas.microsoft.com/office/drawing/2014/main" id="{C7C0492C-C868-7D52-D98E-ABE4C2C43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528" y="255973"/>
            <a:ext cx="3758184" cy="3904606"/>
          </a:xfrm>
          <a:prstGeom prst="rect">
            <a:avLst/>
          </a:prstGeom>
        </p:spPr>
      </p:pic>
      <p:pic>
        <p:nvPicPr>
          <p:cNvPr id="7" name="Picture 6" descr="A rainbow colored lines on a blue background&#10;&#10;AI-generated content may be incorrect.">
            <a:extLst>
              <a:ext uri="{FF2B5EF4-FFF2-40B4-BE49-F238E27FC236}">
                <a16:creationId xmlns:a16="http://schemas.microsoft.com/office/drawing/2014/main" id="{7F9EED94-6791-6FA1-15C2-AD39CDE4D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304" y="770771"/>
            <a:ext cx="3758184" cy="2875010"/>
          </a:xfrm>
          <a:prstGeom prst="rect">
            <a:avLst/>
          </a:pr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DE127D07-37F2-4FE3-9F47-F0CD6740D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563476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80"/>
    </mc:Choice>
    <mc:Fallback xmlns="">
      <p:transition spd="slow" advTm="7848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95AB0-C3B6-832A-E003-E4916D01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Autofit/>
          </a:bodyPr>
          <a:lstStyle/>
          <a:p>
            <a:r>
              <a:rPr lang="en-IN" sz="6600" dirty="0"/>
              <a:t>Technique Followed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E0724F-7091-CF48-5B62-15C2EB3D25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332128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438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44"/>
    </mc:Choice>
    <mc:Fallback xmlns="">
      <p:transition spd="slow" advTm="1114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9BCAB-0A2A-C494-4E1C-9E4DFBC4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Benefits of VAE Method</a:t>
            </a:r>
          </a:p>
        </p:txBody>
      </p:sp>
      <p:pic>
        <p:nvPicPr>
          <p:cNvPr id="5" name="Content Placeholder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24B7040B-F9E0-0FFC-39A7-2F6EB8916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699" y="1675227"/>
            <a:ext cx="987460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9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404"/>
    </mc:Choice>
    <mc:Fallback xmlns="">
      <p:transition spd="slow" advTm="11640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708D-1AF4-0EE7-013E-DE9E5F1C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FAEA9-AE75-CCCC-AE63-5160D94ED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Although the initial data generation for the VAE model took approximately </a:t>
            </a:r>
            <a:r>
              <a:rPr lang="en-US" b="1" dirty="0"/>
              <a:t>160 hours</a:t>
            </a:r>
            <a:r>
              <a:rPr lang="en-US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resulting model proved to be </a:t>
            </a:r>
            <a:r>
              <a:rPr lang="en-US" b="1" dirty="0"/>
              <a:t>highly versatile and beneficial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can also enable the development of </a:t>
            </a:r>
            <a:r>
              <a:rPr lang="en-US" b="1" dirty="0"/>
              <a:t>more manufacturable and convenient cooling plate designs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also demonstrated the ability to </a:t>
            </a:r>
            <a:r>
              <a:rPr lang="en-US" b="1" dirty="0"/>
              <a:t>predict designs for heat flux values beyond the training range</a:t>
            </a:r>
            <a:r>
              <a:rPr lang="en-US" dirty="0"/>
              <a:t>, ensuring robust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1640568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274D-5756-665D-9ABB-4B4D18CA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1366B-86D2-D643-8E69-430906E39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52" y="203210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Jing-peng Wu, Huan-ling Liu, Chong-</a:t>
            </a:r>
            <a:r>
              <a:rPr lang="en-IN" dirty="0" err="1"/>
              <a:t>chong</a:t>
            </a:r>
            <a:r>
              <a:rPr lang="en-IN" dirty="0"/>
              <a:t> Li, Chun-hui Li, </a:t>
            </a:r>
            <a:r>
              <a:rPr lang="en-IN" dirty="0" err="1"/>
              <a:t>Gongnan</a:t>
            </a:r>
            <a:r>
              <a:rPr lang="en-IN" dirty="0"/>
              <a:t> Xie, “Topological optimization and thermal performance of cold plates for lithium-ion battery with non-uniform heat sources,” Applied Thermal Engineering, vol. 254, 2024, </a:t>
            </a:r>
            <a:r>
              <a:rPr lang="en-IN" dirty="0" err="1"/>
              <a:t>doi</a:t>
            </a:r>
            <a:r>
              <a:rPr lang="en-IN" dirty="0"/>
              <a:t>: 10.1016/j.applthermaleng.2024.123922. </a:t>
            </a:r>
          </a:p>
          <a:p>
            <a:r>
              <a:rPr lang="en-IN" dirty="0"/>
              <a:t>Sanjeet Patra, Parthiv Chandra K, Wei Li, Jianhui Mou, Liang Gao, Quan Zhou &amp; A. Garg, “Performance study of cooling plates with single and double outlets for lithium ion battery thermal management system based on topology optimization,” International Journal of Green Energy, 2023, </a:t>
            </a:r>
            <a:r>
              <a:rPr lang="en-IN" dirty="0" err="1"/>
              <a:t>doi</a:t>
            </a:r>
            <a:r>
              <a:rPr lang="en-IN" dirty="0"/>
              <a:t>: 10.1080/15435075.2023.2253886. </a:t>
            </a:r>
          </a:p>
          <a:p>
            <a:r>
              <a:rPr lang="en-IN" dirty="0"/>
              <a:t>Rest are uploaded to - </a:t>
            </a:r>
            <a:r>
              <a:rPr lang="en-IN" dirty="0">
                <a:hlinkClick r:id="rId2"/>
              </a:rPr>
              <a:t>https://drive.google.com/file/d/1InGoFqB-Z9NVL41f6EmPACA3hQxVKN8v/view?usp=sharing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394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840FA-0814-80FE-DC36-FA7493BEA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 is uploaded in the below link :</a:t>
            </a:r>
            <a:br>
              <a:rPr lang="en-IN" dirty="0"/>
            </a:br>
            <a:r>
              <a:rPr lang="en-IN" dirty="0">
                <a:hlinkClick r:id="rId2"/>
              </a:rPr>
              <a:t>https://drive.google.com/drive/folders/1PGzA4Zdas4adVXO4D2mwHWunuXx4jXc3?usp=sharing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Code for VAE uploaded in the below link :</a:t>
            </a:r>
            <a:br>
              <a:rPr lang="en-IN" dirty="0"/>
            </a:br>
            <a:r>
              <a:rPr lang="en-IN" dirty="0">
                <a:hlinkClick r:id="rId3"/>
              </a:rPr>
              <a:t>https://drive.google.com/drive/folders/1clTJiTHjh9E8Z_POJUKz0hOQQhwtINQR?usp=sharing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148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1AAD-7D4A-61B9-36EC-505BE72E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D1488-A25C-0E2F-B0AF-D179F0015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generated 81 Images for dataset as 60 were not producing a satisfactory final plate.</a:t>
            </a:r>
          </a:p>
          <a:p>
            <a:r>
              <a:rPr lang="en-IN" dirty="0"/>
              <a:t>Each plate took around 2 hours (</a:t>
            </a:r>
            <a:r>
              <a:rPr lang="en-IN" dirty="0" err="1"/>
              <a:t>Avg</a:t>
            </a:r>
            <a:r>
              <a:rPr lang="en-IN" dirty="0"/>
              <a:t>) to produce the cooling plate design.</a:t>
            </a:r>
          </a:p>
          <a:p>
            <a:r>
              <a:rPr lang="en-IN" dirty="0"/>
              <a:t>The Range for all 81 data set points is between 2500 to 4500 heat flux with a flux step of 25 heat flux between each data point to increase the efficiency of neural network.</a:t>
            </a:r>
          </a:p>
          <a:p>
            <a:r>
              <a:rPr lang="en-IN" dirty="0"/>
              <a:t>All data set is shown next…</a:t>
            </a:r>
          </a:p>
        </p:txBody>
      </p:sp>
    </p:spTree>
    <p:extLst>
      <p:ext uri="{BB962C8B-B14F-4D97-AF65-F5344CB8AC3E}">
        <p14:creationId xmlns:p14="http://schemas.microsoft.com/office/powerpoint/2010/main" val="360003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94"/>
    </mc:Choice>
    <mc:Fallback xmlns="">
      <p:transition spd="slow" advTm="570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D43E-AE9A-F1C3-159B-D79D1947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 81 Dataset Images we generated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071E29-F8EC-CBCE-C196-69A340582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2441" y="1825625"/>
            <a:ext cx="9967117" cy="4351338"/>
          </a:xfrm>
        </p:spPr>
      </p:pic>
    </p:spTree>
    <p:extLst>
      <p:ext uri="{BB962C8B-B14F-4D97-AF65-F5344CB8AC3E}">
        <p14:creationId xmlns:p14="http://schemas.microsoft.com/office/powerpoint/2010/main" val="98155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95"/>
    </mc:Choice>
    <mc:Fallback xmlns="">
      <p:transition spd="slow" advTm="969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7786D-DE99-9C8B-D5D2-9B01A515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 Sample Images for change notable</a:t>
            </a:r>
          </a:p>
        </p:txBody>
      </p:sp>
      <p:pic>
        <p:nvPicPr>
          <p:cNvPr id="5" name="Content Placeholder 4" descr="A black and white image of a bug">
            <a:extLst>
              <a:ext uri="{FF2B5EF4-FFF2-40B4-BE49-F238E27FC236}">
                <a16:creationId xmlns:a16="http://schemas.microsoft.com/office/drawing/2014/main" id="{3BFDF66E-E6CF-E6E2-9C4A-00853C767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92" y="2313544"/>
            <a:ext cx="4320000" cy="3296842"/>
          </a:xfrm>
        </p:spPr>
      </p:pic>
      <p:pic>
        <p:nvPicPr>
          <p:cNvPr id="7" name="Picture 6" descr="A black and white image of a mouth&#10;&#10;AI-generated content may be incorrect.">
            <a:extLst>
              <a:ext uri="{FF2B5EF4-FFF2-40B4-BE49-F238E27FC236}">
                <a16:creationId xmlns:a16="http://schemas.microsoft.com/office/drawing/2014/main" id="{6822AEE7-AD5E-37B4-E673-2258C7DF6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608" y="2313544"/>
            <a:ext cx="4320000" cy="32968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AC6713-D5CF-FDDC-E0F3-3D2D7E836FD4}"/>
              </a:ext>
            </a:extLst>
          </p:cNvPr>
          <p:cNvSpPr txBox="1"/>
          <p:nvPr/>
        </p:nvSpPr>
        <p:spPr>
          <a:xfrm>
            <a:off x="2644708" y="5610385"/>
            <a:ext cx="2890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2500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BA1952-C658-1258-2FAE-55DE69420604}"/>
              </a:ext>
            </a:extLst>
          </p:cNvPr>
          <p:cNvSpPr txBox="1"/>
          <p:nvPr/>
        </p:nvSpPr>
        <p:spPr>
          <a:xfrm>
            <a:off x="8367252" y="5610386"/>
            <a:ext cx="1533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2525</a:t>
            </a:r>
          </a:p>
        </p:txBody>
      </p:sp>
    </p:spTree>
    <p:extLst>
      <p:ext uri="{BB962C8B-B14F-4D97-AF65-F5344CB8AC3E}">
        <p14:creationId xmlns:p14="http://schemas.microsoft.com/office/powerpoint/2010/main" val="324935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02"/>
    </mc:Choice>
    <mc:Fallback xmlns="">
      <p:transition spd="slow" advTm="3170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A4C9-F807-7142-ED23-5360CF10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33" y="226142"/>
            <a:ext cx="10515600" cy="746791"/>
          </a:xfrm>
        </p:spPr>
        <p:txBody>
          <a:bodyPr>
            <a:normAutofit fontScale="90000"/>
          </a:bodyPr>
          <a:lstStyle/>
          <a:p>
            <a:r>
              <a:rPr lang="en-IN" dirty="0"/>
              <a:t>How I Extracted The Dataset Images </a:t>
            </a:r>
            <a:br>
              <a:rPr lang="en-IN" dirty="0"/>
            </a:br>
            <a:r>
              <a:rPr lang="en-IN" sz="3100" dirty="0"/>
              <a:t>1) Meshing used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9E0B10-799D-2ACC-97F5-4A06AF7BC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066" y="1271036"/>
            <a:ext cx="10419734" cy="5511219"/>
          </a:xfrm>
        </p:spPr>
      </p:pic>
    </p:spTree>
    <p:extLst>
      <p:ext uri="{BB962C8B-B14F-4D97-AF65-F5344CB8AC3E}">
        <p14:creationId xmlns:p14="http://schemas.microsoft.com/office/powerpoint/2010/main" val="344641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95"/>
    </mc:Choice>
    <mc:Fallback xmlns="">
      <p:transition spd="slow" advTm="3899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6D3A-33AB-199F-1A07-2C340524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>
            <a:normAutofit/>
          </a:bodyPr>
          <a:lstStyle/>
          <a:p>
            <a:r>
              <a:rPr lang="en-IN" sz="2800" dirty="0"/>
              <a:t>2) Heat Flux set ( Sample 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551CE1-9B8F-09B2-7723-37EF14CD1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102" y="1012825"/>
            <a:ext cx="10401796" cy="5480050"/>
          </a:xfrm>
        </p:spPr>
      </p:pic>
    </p:spTree>
    <p:extLst>
      <p:ext uri="{BB962C8B-B14F-4D97-AF65-F5344CB8AC3E}">
        <p14:creationId xmlns:p14="http://schemas.microsoft.com/office/powerpoint/2010/main" val="390380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88"/>
    </mc:Choice>
    <mc:Fallback xmlns="">
      <p:transition spd="slow" advTm="1118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8A5A-4928-6434-61E7-6A1F6F60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/>
          </a:bodyPr>
          <a:lstStyle/>
          <a:p>
            <a:r>
              <a:rPr lang="en-IN" sz="2800" dirty="0"/>
              <a:t>3) How I generated image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59E9BC-D357-4BA2-1F86-0B5A1B418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02409"/>
            <a:ext cx="10515600" cy="5556445"/>
          </a:xfrm>
        </p:spPr>
      </p:pic>
    </p:spTree>
    <p:extLst>
      <p:ext uri="{BB962C8B-B14F-4D97-AF65-F5344CB8AC3E}">
        <p14:creationId xmlns:p14="http://schemas.microsoft.com/office/powerpoint/2010/main" val="9528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50"/>
    </mc:Choice>
    <mc:Fallback xmlns="">
      <p:transition spd="slow" advTm="4175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0099-FAA8-D9A3-38B5-290DC960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/>
          </a:bodyPr>
          <a:lstStyle/>
          <a:p>
            <a:r>
              <a:rPr lang="en-IN" sz="2800" dirty="0"/>
              <a:t>4) Computational Time Taken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5C84B2-174F-ECD0-C0DD-33C535B83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516" y="973138"/>
            <a:ext cx="9252155" cy="5519737"/>
          </a:xfrm>
        </p:spPr>
      </p:pic>
    </p:spTree>
    <p:extLst>
      <p:ext uri="{BB962C8B-B14F-4D97-AF65-F5344CB8AC3E}">
        <p14:creationId xmlns:p14="http://schemas.microsoft.com/office/powerpoint/2010/main" val="367009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49"/>
    </mc:Choice>
    <mc:Fallback xmlns="">
      <p:transition spd="slow" advTm="2104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745</Words>
  <Application>Microsoft Office PowerPoint</Application>
  <PresentationFormat>Widescreen</PresentationFormat>
  <Paragraphs>55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Office Theme</vt:lpstr>
      <vt:lpstr>Objective</vt:lpstr>
      <vt:lpstr>Technique Followed</vt:lpstr>
      <vt:lpstr>Data Generation</vt:lpstr>
      <vt:lpstr>All 81 Dataset Images we generated</vt:lpstr>
      <vt:lpstr>2 Sample Images for change notable</vt:lpstr>
      <vt:lpstr>How I Extracted The Dataset Images  1) Meshing used </vt:lpstr>
      <vt:lpstr>2) Heat Flux set ( Sample )</vt:lpstr>
      <vt:lpstr>3) How I generated image</vt:lpstr>
      <vt:lpstr>4) Computational Time Taken</vt:lpstr>
      <vt:lpstr>Neural Network Build and Working</vt:lpstr>
      <vt:lpstr>VAE Technique Overview</vt:lpstr>
      <vt:lpstr>Total Technique Summarized </vt:lpstr>
      <vt:lpstr>Complete Technique Overview</vt:lpstr>
      <vt:lpstr>Final Generated Image</vt:lpstr>
      <vt:lpstr>Image After Postprocessing</vt:lpstr>
      <vt:lpstr>3D Model implemented in Solidworks</vt:lpstr>
      <vt:lpstr>Reason for not trying with higher resolution ( 2048 and higher ) generation of image is because of the out of memory error caused. </vt:lpstr>
      <vt:lpstr>Ansys Simulation </vt:lpstr>
      <vt:lpstr>Results from Ansys Simulation</vt:lpstr>
      <vt:lpstr>Benefits of VAE Method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Gundeti Srivardhan</dc:creator>
  <cp:lastModifiedBy>Gundeti Srivardhan</cp:lastModifiedBy>
  <cp:revision>34</cp:revision>
  <dcterms:created xsi:type="dcterms:W3CDTF">2025-04-03T17:30:51Z</dcterms:created>
  <dcterms:modified xsi:type="dcterms:W3CDTF">2025-04-28T16:14:37Z</dcterms:modified>
</cp:coreProperties>
</file>