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8229600" cx="14630400"/>
  <p:notesSz cx="8229600" cy="14630400"/>
  <p:embeddedFontLst>
    <p:embeddedFont>
      <p:font typeface="Lora Medium"/>
      <p:regular r:id="rId21"/>
      <p:bold r:id="rId22"/>
      <p:italic r:id="rId23"/>
      <p:boldItalic r:id="rId24"/>
    </p:embeddedFont>
    <p:embeddedFont>
      <p:font typeface="Lora SemiBold"/>
      <p:regular r:id="rId25"/>
      <p:bold r:id="rId26"/>
      <p:italic r:id="rId27"/>
      <p:boldItalic r:id="rId28"/>
    </p:embeddedFont>
    <p:embeddedFont>
      <p:font typeface="Lor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LoraMedium-bold.fntdata"/><Relationship Id="rId21" Type="http://schemas.openxmlformats.org/officeDocument/2006/relationships/font" Target="fonts/LoraMedium-regular.fntdata"/><Relationship Id="rId24" Type="http://schemas.openxmlformats.org/officeDocument/2006/relationships/font" Target="fonts/LoraMedium-boldItalic.fntdata"/><Relationship Id="rId23" Type="http://schemas.openxmlformats.org/officeDocument/2006/relationships/font" Target="fonts/LoraMedium-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oraSemiBold-bold.fntdata"/><Relationship Id="rId25" Type="http://schemas.openxmlformats.org/officeDocument/2006/relationships/font" Target="fonts/LoraSemiBold-regular.fntdata"/><Relationship Id="rId28" Type="http://schemas.openxmlformats.org/officeDocument/2006/relationships/font" Target="fonts/LoraSemiBold-boldItalic.fntdata"/><Relationship Id="rId27" Type="http://schemas.openxmlformats.org/officeDocument/2006/relationships/font" Target="fonts/LoraSemi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ora-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ora-italic.fntdata"/><Relationship Id="rId30" Type="http://schemas.openxmlformats.org/officeDocument/2006/relationships/font" Target="fonts/Lora-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Lora-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t>‹#›</a:t>
            </a:fld>
            <a:endParaRPr b="0" i="0" sz="1200" u="none" cap="none" strike="noStrik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fcaf48fe5d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 name="Google Shape;57;g2fcaf48fe5d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400">
                <a:latin typeface="Arial"/>
                <a:ea typeface="Arial"/>
                <a:cs typeface="Arial"/>
                <a:sym typeface="Arial"/>
              </a:rPr>
              <a:t>"Welcome, I'm Srihastha and today, we're diving into the fascinating world of prompt engineering - a skill that's become increasingly crucial in our AI-driven landscape. Over the next few minutes, we'll explore how to effectively communicate with AI language models to unlock their full potential.</a:t>
            </a:r>
            <a:endParaRPr sz="1400">
              <a:latin typeface="Arial"/>
              <a:ea typeface="Arial"/>
              <a:cs typeface="Arial"/>
              <a:sym typeface="Arial"/>
            </a:endParaRPr>
          </a:p>
          <a:p>
            <a:pPr indent="0" lvl="0" marL="0" rtl="0" algn="l">
              <a:spcBef>
                <a:spcPts val="0"/>
              </a:spcBef>
              <a:spcAft>
                <a:spcPts val="0"/>
              </a:spcAft>
              <a:buNone/>
            </a:pPr>
            <a:r>
              <a:t/>
            </a:r>
            <a:endParaRPr sz="800"/>
          </a:p>
        </p:txBody>
      </p:sp>
      <p:sp>
        <p:nvSpPr>
          <p:cNvPr id="58" name="Google Shape;58;g2fcaf48fe5d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0cc223a397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0cc223a397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30cc223a397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0cc59fa1f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0cc59fa1f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30cc59fa1f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 name="Google Shape;6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300">
                <a:latin typeface="Arial"/>
                <a:ea typeface="Arial"/>
                <a:cs typeface="Arial"/>
                <a:sym typeface="Arial"/>
              </a:rPr>
              <a:t>Let's start by understanding what prompt engineering really is. It's the art and science of crafting effective instructions for AI language models. Think of it as learning to communicate clearly with AI to get the best results. Just as a skilled interviewer knows how to ask the right questions, a good prompt engineer knows how to 'talk' to AI systems effectively.</a:t>
            </a:r>
            <a:endParaRPr sz="1300">
              <a:latin typeface="Arial"/>
              <a:ea typeface="Arial"/>
              <a:cs typeface="Arial"/>
              <a:sym typeface="Arial"/>
            </a:endParaRPr>
          </a:p>
          <a:p>
            <a:pPr indent="0" lvl="0" marL="0" rtl="0" algn="l">
              <a:spcBef>
                <a:spcPts val="0"/>
              </a:spcBef>
              <a:spcAft>
                <a:spcPts val="0"/>
              </a:spcAft>
              <a:buNone/>
            </a:pPr>
            <a:r>
              <a:t/>
            </a:r>
            <a:endParaRPr sz="700"/>
          </a:p>
        </p:txBody>
      </p:sp>
      <p:sp>
        <p:nvSpPr>
          <p:cNvPr id="67" name="Google Shape;6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0cc223a39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0cc223a39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30cc223a39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cc223a397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0cc223a397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30cc223a397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bg>
      <p:bgPr>
        <a:solidFill>
          <a:srgbClr val="000000"/>
        </a:solidFill>
      </p:bgPr>
    </p:bg>
    <p:spTree>
      <p:nvGrpSpPr>
        <p:cNvPr id="10" name="Shape 10"/>
        <p:cNvGrpSpPr/>
        <p:nvPr/>
      </p:nvGrpSpPr>
      <p:grpSpPr>
        <a:xfrm>
          <a:off x="0" y="0"/>
          <a:ext cx="0" cy="0"/>
          <a:chOff x="0" y="0"/>
          <a:chExt cx="0" cy="0"/>
        </a:xfrm>
      </p:grpSpPr>
      <p:sp>
        <p:nvSpPr>
          <p:cNvPr id="11" name="Google Shape;11;p2"/>
          <p:cNvSpPr/>
          <p:nvPr/>
        </p:nvSpPr>
        <p:spPr>
          <a:xfrm>
            <a:off x="0" y="0"/>
            <a:ext cx="14630400" cy="8229600"/>
          </a:xfrm>
          <a:prstGeom prst="rect">
            <a:avLst/>
          </a:prstGeom>
          <a:solidFill>
            <a:srgbClr val="F2E4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0" y="0"/>
            <a:ext cx="14630400" cy="8229600"/>
          </a:xfrm>
          <a:prstGeom prst="rect">
            <a:avLst/>
          </a:prstGeom>
          <a:solidFill>
            <a:srgbClr val="FEF5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3" name="Google Shape;13;p2">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0 master">
  <p:cSld name="Slide 10 master">
    <p:bg>
      <p:bgPr>
        <a:solidFill>
          <a:srgbClr val="000000"/>
        </a:solidFill>
      </p:bgPr>
    </p:bg>
    <p:spTree>
      <p:nvGrpSpPr>
        <p:cNvPr id="46" name="Shape 46"/>
        <p:cNvGrpSpPr/>
        <p:nvPr/>
      </p:nvGrpSpPr>
      <p:grpSpPr>
        <a:xfrm>
          <a:off x="0" y="0"/>
          <a:ext cx="0" cy="0"/>
          <a:chOff x="0" y="0"/>
          <a:chExt cx="0" cy="0"/>
        </a:xfrm>
      </p:grpSpPr>
      <p:sp>
        <p:nvSpPr>
          <p:cNvPr id="47" name="Google Shape;47;p11"/>
          <p:cNvSpPr/>
          <p:nvPr/>
        </p:nvSpPr>
        <p:spPr>
          <a:xfrm>
            <a:off x="0" y="0"/>
            <a:ext cx="14630400" cy="8229600"/>
          </a:xfrm>
          <a:prstGeom prst="rect">
            <a:avLst/>
          </a:prstGeom>
          <a:solidFill>
            <a:srgbClr val="F2E4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1"/>
          <p:cNvSpPr/>
          <p:nvPr/>
        </p:nvSpPr>
        <p:spPr>
          <a:xfrm>
            <a:off x="0" y="0"/>
            <a:ext cx="14630400" cy="8229600"/>
          </a:xfrm>
          <a:prstGeom prst="rect">
            <a:avLst/>
          </a:prstGeom>
          <a:solidFill>
            <a:srgbClr val="FEF5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9" name="Google Shape;49;p11">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1 master">
  <p:cSld name="Slide 11 master">
    <p:bg>
      <p:bgPr>
        <a:solidFill>
          <a:srgbClr val="000000"/>
        </a:solidFill>
      </p:bgPr>
    </p:bg>
    <p:spTree>
      <p:nvGrpSpPr>
        <p:cNvPr id="50" name="Shape 50"/>
        <p:cNvGrpSpPr/>
        <p:nvPr/>
      </p:nvGrpSpPr>
      <p:grpSpPr>
        <a:xfrm>
          <a:off x="0" y="0"/>
          <a:ext cx="0" cy="0"/>
          <a:chOff x="0" y="0"/>
          <a:chExt cx="0" cy="0"/>
        </a:xfrm>
      </p:grpSpPr>
      <p:sp>
        <p:nvSpPr>
          <p:cNvPr id="51" name="Google Shape;51;p12"/>
          <p:cNvSpPr/>
          <p:nvPr/>
        </p:nvSpPr>
        <p:spPr>
          <a:xfrm>
            <a:off x="0" y="0"/>
            <a:ext cx="14630400" cy="8229600"/>
          </a:xfrm>
          <a:prstGeom prst="rect">
            <a:avLst/>
          </a:prstGeom>
          <a:solidFill>
            <a:srgbClr val="F2E4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2"/>
          <p:cNvSpPr/>
          <p:nvPr/>
        </p:nvSpPr>
        <p:spPr>
          <a:xfrm>
            <a:off x="0" y="0"/>
            <a:ext cx="14630400" cy="8229600"/>
          </a:xfrm>
          <a:prstGeom prst="rect">
            <a:avLst/>
          </a:prstGeom>
          <a:solidFill>
            <a:srgbClr val="FEF5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53" name="Google Shape;53;p12">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54" name="Shape 5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bg>
      <p:bgPr>
        <a:solidFill>
          <a:srgbClr val="000000"/>
        </a:solidFill>
      </p:bgPr>
    </p:bg>
    <p:spTree>
      <p:nvGrpSpPr>
        <p:cNvPr id="14" name="Shape 14"/>
        <p:cNvGrpSpPr/>
        <p:nvPr/>
      </p:nvGrpSpPr>
      <p:grpSpPr>
        <a:xfrm>
          <a:off x="0" y="0"/>
          <a:ext cx="0" cy="0"/>
          <a:chOff x="0" y="0"/>
          <a:chExt cx="0" cy="0"/>
        </a:xfrm>
      </p:grpSpPr>
      <p:sp>
        <p:nvSpPr>
          <p:cNvPr id="15" name="Google Shape;15;p3"/>
          <p:cNvSpPr/>
          <p:nvPr/>
        </p:nvSpPr>
        <p:spPr>
          <a:xfrm>
            <a:off x="0" y="0"/>
            <a:ext cx="14630400" cy="8229600"/>
          </a:xfrm>
          <a:prstGeom prst="rect">
            <a:avLst/>
          </a:prstGeom>
          <a:solidFill>
            <a:srgbClr val="F2E4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0" y="0"/>
            <a:ext cx="14630400" cy="8229600"/>
          </a:xfrm>
          <a:prstGeom prst="rect">
            <a:avLst/>
          </a:prstGeom>
          <a:solidFill>
            <a:srgbClr val="FEF5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7" name="Google Shape;17;p3">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bg>
      <p:bgPr>
        <a:solidFill>
          <a:srgbClr val="000000"/>
        </a:solidFill>
      </p:bgPr>
    </p:bg>
    <p:spTree>
      <p:nvGrpSpPr>
        <p:cNvPr id="18" name="Shape 18"/>
        <p:cNvGrpSpPr/>
        <p:nvPr/>
      </p:nvGrpSpPr>
      <p:grpSpPr>
        <a:xfrm>
          <a:off x="0" y="0"/>
          <a:ext cx="0" cy="0"/>
          <a:chOff x="0" y="0"/>
          <a:chExt cx="0" cy="0"/>
        </a:xfrm>
      </p:grpSpPr>
      <p:sp>
        <p:nvSpPr>
          <p:cNvPr id="19" name="Google Shape;19;p4"/>
          <p:cNvSpPr/>
          <p:nvPr/>
        </p:nvSpPr>
        <p:spPr>
          <a:xfrm>
            <a:off x="0" y="0"/>
            <a:ext cx="14630400" cy="8229600"/>
          </a:xfrm>
          <a:prstGeom prst="rect">
            <a:avLst/>
          </a:prstGeom>
          <a:solidFill>
            <a:srgbClr val="F2E4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0"/>
            <a:ext cx="14630400" cy="8229600"/>
          </a:xfrm>
          <a:prstGeom prst="rect">
            <a:avLst/>
          </a:prstGeom>
          <a:solidFill>
            <a:srgbClr val="FEF5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1" name="Google Shape;21;p4">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bg>
      <p:bgPr>
        <a:solidFill>
          <a:srgbClr val="000000"/>
        </a:solidFill>
      </p:bgPr>
    </p:bg>
    <p:spTree>
      <p:nvGrpSpPr>
        <p:cNvPr id="22" name="Shape 22"/>
        <p:cNvGrpSpPr/>
        <p:nvPr/>
      </p:nvGrpSpPr>
      <p:grpSpPr>
        <a:xfrm>
          <a:off x="0" y="0"/>
          <a:ext cx="0" cy="0"/>
          <a:chOff x="0" y="0"/>
          <a:chExt cx="0" cy="0"/>
        </a:xfrm>
      </p:grpSpPr>
      <p:sp>
        <p:nvSpPr>
          <p:cNvPr id="23" name="Google Shape;23;p5"/>
          <p:cNvSpPr/>
          <p:nvPr/>
        </p:nvSpPr>
        <p:spPr>
          <a:xfrm>
            <a:off x="0" y="0"/>
            <a:ext cx="14630400" cy="8229600"/>
          </a:xfrm>
          <a:prstGeom prst="rect">
            <a:avLst/>
          </a:prstGeom>
          <a:solidFill>
            <a:srgbClr val="F2E4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a:off x="0" y="0"/>
            <a:ext cx="14630400" cy="8229600"/>
          </a:xfrm>
          <a:prstGeom prst="rect">
            <a:avLst/>
          </a:prstGeom>
          <a:solidFill>
            <a:srgbClr val="FEF5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5" name="Google Shape;25;p5">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bg>
      <p:bgPr>
        <a:solidFill>
          <a:srgbClr val="000000"/>
        </a:solidFill>
      </p:bgPr>
    </p:bg>
    <p:spTree>
      <p:nvGrpSpPr>
        <p:cNvPr id="26" name="Shape 26"/>
        <p:cNvGrpSpPr/>
        <p:nvPr/>
      </p:nvGrpSpPr>
      <p:grpSpPr>
        <a:xfrm>
          <a:off x="0" y="0"/>
          <a:ext cx="0" cy="0"/>
          <a:chOff x="0" y="0"/>
          <a:chExt cx="0" cy="0"/>
        </a:xfrm>
      </p:grpSpPr>
      <p:sp>
        <p:nvSpPr>
          <p:cNvPr id="27" name="Google Shape;27;p6"/>
          <p:cNvSpPr/>
          <p:nvPr/>
        </p:nvSpPr>
        <p:spPr>
          <a:xfrm>
            <a:off x="0" y="0"/>
            <a:ext cx="14630400" cy="8229600"/>
          </a:xfrm>
          <a:prstGeom prst="rect">
            <a:avLst/>
          </a:prstGeom>
          <a:solidFill>
            <a:srgbClr val="F2E4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p:nvPr/>
        </p:nvSpPr>
        <p:spPr>
          <a:xfrm>
            <a:off x="0" y="0"/>
            <a:ext cx="14630400" cy="8229600"/>
          </a:xfrm>
          <a:prstGeom prst="rect">
            <a:avLst/>
          </a:prstGeom>
          <a:solidFill>
            <a:srgbClr val="FEF5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9" name="Google Shape;29;p6">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bg>
      <p:bgPr>
        <a:solidFill>
          <a:srgbClr val="000000"/>
        </a:solidFill>
      </p:bgPr>
    </p:bg>
    <p:spTree>
      <p:nvGrpSpPr>
        <p:cNvPr id="30" name="Shape 30"/>
        <p:cNvGrpSpPr/>
        <p:nvPr/>
      </p:nvGrpSpPr>
      <p:grpSpPr>
        <a:xfrm>
          <a:off x="0" y="0"/>
          <a:ext cx="0" cy="0"/>
          <a:chOff x="0" y="0"/>
          <a:chExt cx="0" cy="0"/>
        </a:xfrm>
      </p:grpSpPr>
      <p:sp>
        <p:nvSpPr>
          <p:cNvPr id="31" name="Google Shape;31;p7"/>
          <p:cNvSpPr/>
          <p:nvPr/>
        </p:nvSpPr>
        <p:spPr>
          <a:xfrm>
            <a:off x="0" y="0"/>
            <a:ext cx="14630400" cy="8229600"/>
          </a:xfrm>
          <a:prstGeom prst="rect">
            <a:avLst/>
          </a:prstGeom>
          <a:solidFill>
            <a:srgbClr val="F2E4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7"/>
          <p:cNvSpPr/>
          <p:nvPr/>
        </p:nvSpPr>
        <p:spPr>
          <a:xfrm>
            <a:off x="0" y="0"/>
            <a:ext cx="14630400" cy="8229600"/>
          </a:xfrm>
          <a:prstGeom prst="rect">
            <a:avLst/>
          </a:prstGeom>
          <a:solidFill>
            <a:srgbClr val="FEF5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3" name="Google Shape;33;p7">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bg>
      <p:bgPr>
        <a:solidFill>
          <a:srgbClr val="000000"/>
        </a:solidFill>
      </p:bgPr>
    </p:bg>
    <p:spTree>
      <p:nvGrpSpPr>
        <p:cNvPr id="34" name="Shape 34"/>
        <p:cNvGrpSpPr/>
        <p:nvPr/>
      </p:nvGrpSpPr>
      <p:grpSpPr>
        <a:xfrm>
          <a:off x="0" y="0"/>
          <a:ext cx="0" cy="0"/>
          <a:chOff x="0" y="0"/>
          <a:chExt cx="0" cy="0"/>
        </a:xfrm>
      </p:grpSpPr>
      <p:sp>
        <p:nvSpPr>
          <p:cNvPr id="35" name="Google Shape;35;p8"/>
          <p:cNvSpPr/>
          <p:nvPr/>
        </p:nvSpPr>
        <p:spPr>
          <a:xfrm>
            <a:off x="0" y="0"/>
            <a:ext cx="14630400" cy="8229600"/>
          </a:xfrm>
          <a:prstGeom prst="rect">
            <a:avLst/>
          </a:prstGeom>
          <a:solidFill>
            <a:srgbClr val="F2E4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8"/>
          <p:cNvSpPr/>
          <p:nvPr/>
        </p:nvSpPr>
        <p:spPr>
          <a:xfrm>
            <a:off x="0" y="0"/>
            <a:ext cx="14630400" cy="8229600"/>
          </a:xfrm>
          <a:prstGeom prst="rect">
            <a:avLst/>
          </a:prstGeom>
          <a:solidFill>
            <a:srgbClr val="FEF5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7" name="Google Shape;37;p8">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bg>
      <p:bgPr>
        <a:solidFill>
          <a:srgbClr val="000000"/>
        </a:solidFill>
      </p:bgPr>
    </p:bg>
    <p:spTree>
      <p:nvGrpSpPr>
        <p:cNvPr id="38" name="Shape 38"/>
        <p:cNvGrpSpPr/>
        <p:nvPr/>
      </p:nvGrpSpPr>
      <p:grpSpPr>
        <a:xfrm>
          <a:off x="0" y="0"/>
          <a:ext cx="0" cy="0"/>
          <a:chOff x="0" y="0"/>
          <a:chExt cx="0" cy="0"/>
        </a:xfrm>
      </p:grpSpPr>
      <p:sp>
        <p:nvSpPr>
          <p:cNvPr id="39" name="Google Shape;39;p9"/>
          <p:cNvSpPr/>
          <p:nvPr/>
        </p:nvSpPr>
        <p:spPr>
          <a:xfrm>
            <a:off x="0" y="0"/>
            <a:ext cx="14630400" cy="8229600"/>
          </a:xfrm>
          <a:prstGeom prst="rect">
            <a:avLst/>
          </a:prstGeom>
          <a:solidFill>
            <a:srgbClr val="F2E4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p:nvPr/>
        </p:nvSpPr>
        <p:spPr>
          <a:xfrm>
            <a:off x="0" y="0"/>
            <a:ext cx="14630400" cy="8229600"/>
          </a:xfrm>
          <a:prstGeom prst="rect">
            <a:avLst/>
          </a:prstGeom>
          <a:solidFill>
            <a:srgbClr val="FEF5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1" name="Google Shape;41;p9">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9 master">
  <p:cSld name="Slide 9 master">
    <p:bg>
      <p:bgPr>
        <a:solidFill>
          <a:srgbClr val="000000"/>
        </a:solidFill>
      </p:bgPr>
    </p:bg>
    <p:spTree>
      <p:nvGrpSpPr>
        <p:cNvPr id="42" name="Shape 42"/>
        <p:cNvGrpSpPr/>
        <p:nvPr/>
      </p:nvGrpSpPr>
      <p:grpSpPr>
        <a:xfrm>
          <a:off x="0" y="0"/>
          <a:ext cx="0" cy="0"/>
          <a:chOff x="0" y="0"/>
          <a:chExt cx="0" cy="0"/>
        </a:xfrm>
      </p:grpSpPr>
      <p:sp>
        <p:nvSpPr>
          <p:cNvPr id="43" name="Google Shape;43;p10"/>
          <p:cNvSpPr/>
          <p:nvPr/>
        </p:nvSpPr>
        <p:spPr>
          <a:xfrm>
            <a:off x="0" y="0"/>
            <a:ext cx="14630400" cy="8229600"/>
          </a:xfrm>
          <a:prstGeom prst="rect">
            <a:avLst/>
          </a:prstGeom>
          <a:solidFill>
            <a:srgbClr val="F2E4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0"/>
          <p:cNvSpPr/>
          <p:nvPr/>
        </p:nvSpPr>
        <p:spPr>
          <a:xfrm>
            <a:off x="0" y="0"/>
            <a:ext cx="14630400" cy="8229600"/>
          </a:xfrm>
          <a:prstGeom prst="rect">
            <a:avLst/>
          </a:prstGeom>
          <a:solidFill>
            <a:srgbClr val="FEF5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5" name="Google Shape;45;p10">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8.png"/><Relationship Id="rId6"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9.png"/><Relationship Id="rId5" Type="http://schemas.openxmlformats.org/officeDocument/2006/relationships/image" Target="../media/image17.png"/><Relationship Id="rId6"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a:off x="7563000" y="1531125"/>
            <a:ext cx="6991200" cy="3091800"/>
          </a:xfrm>
          <a:prstGeom prst="rect">
            <a:avLst/>
          </a:prstGeom>
          <a:noFill/>
          <a:ln>
            <a:noFill/>
          </a:ln>
        </p:spPr>
        <p:txBody>
          <a:bodyPr anchorCtr="0" anchor="t" bIns="0" lIns="0" spcFirstLastPara="1" rIns="0" wrap="square" tIns="0">
            <a:noAutofit/>
          </a:bodyPr>
          <a:lstStyle/>
          <a:p>
            <a:pPr indent="0" lvl="0" marL="0" marR="0" rtl="0" algn="ctr">
              <a:lnSpc>
                <a:spcPct val="125409"/>
              </a:lnSpc>
              <a:spcBef>
                <a:spcPts val="0"/>
              </a:spcBef>
              <a:spcAft>
                <a:spcPts val="0"/>
              </a:spcAft>
              <a:buClr>
                <a:srgbClr val="38512F"/>
              </a:buClr>
              <a:buSzPts val="6100"/>
              <a:buFont typeface="Lora"/>
              <a:buNone/>
            </a:pPr>
            <a:r>
              <a:rPr b="0" i="0" lang="en-US" sz="8800" u="none" cap="none" strike="noStrike">
                <a:solidFill>
                  <a:srgbClr val="38512F"/>
                </a:solidFill>
                <a:latin typeface="Lora"/>
                <a:ea typeface="Lora"/>
                <a:cs typeface="Lora"/>
                <a:sym typeface="Lora"/>
              </a:rPr>
              <a:t>Prompt Engineering</a:t>
            </a:r>
            <a:endParaRPr b="0" i="0" sz="8800" u="none" cap="none" strike="noStrike">
              <a:solidFill>
                <a:srgbClr val="38512F"/>
              </a:solidFill>
              <a:latin typeface="Lora"/>
              <a:ea typeface="Lora"/>
              <a:cs typeface="Lora"/>
              <a:sym typeface="Lora"/>
            </a:endParaRPr>
          </a:p>
          <a:p>
            <a:pPr indent="0" lvl="0" marL="0" marR="0" rtl="0" algn="l">
              <a:lnSpc>
                <a:spcPct val="125409"/>
              </a:lnSpc>
              <a:spcBef>
                <a:spcPts val="0"/>
              </a:spcBef>
              <a:spcAft>
                <a:spcPts val="0"/>
              </a:spcAft>
              <a:buClr>
                <a:srgbClr val="38512F"/>
              </a:buClr>
              <a:buSzPts val="6100"/>
              <a:buFont typeface="Lora"/>
              <a:buNone/>
            </a:pPr>
            <a:r>
              <a:t/>
            </a:r>
            <a:endParaRPr sz="8800">
              <a:solidFill>
                <a:srgbClr val="38512F"/>
              </a:solidFill>
              <a:latin typeface="Lora"/>
              <a:ea typeface="Lora"/>
              <a:cs typeface="Lora"/>
              <a:sym typeface="Lora"/>
            </a:endParaRPr>
          </a:p>
          <a:p>
            <a:pPr indent="0" lvl="0" marL="0" marR="0" rtl="0" algn="ctr">
              <a:lnSpc>
                <a:spcPct val="125409"/>
              </a:lnSpc>
              <a:spcBef>
                <a:spcPts val="0"/>
              </a:spcBef>
              <a:spcAft>
                <a:spcPts val="0"/>
              </a:spcAft>
              <a:buClr>
                <a:srgbClr val="38512F"/>
              </a:buClr>
              <a:buSzPts val="6100"/>
              <a:buFont typeface="Lora"/>
              <a:buNone/>
            </a:pPr>
            <a:r>
              <a:t/>
            </a:r>
            <a:endParaRPr sz="8800">
              <a:solidFill>
                <a:srgbClr val="38512F"/>
              </a:solidFill>
              <a:latin typeface="Lora"/>
              <a:ea typeface="Lora"/>
              <a:cs typeface="Lora"/>
              <a:sym typeface="Lora"/>
            </a:endParaRPr>
          </a:p>
          <a:p>
            <a:pPr indent="0" lvl="0" marL="0" marR="0" rtl="0" algn="ctr">
              <a:lnSpc>
                <a:spcPct val="125409"/>
              </a:lnSpc>
              <a:spcBef>
                <a:spcPts val="0"/>
              </a:spcBef>
              <a:spcAft>
                <a:spcPts val="0"/>
              </a:spcAft>
              <a:buClr>
                <a:srgbClr val="38512F"/>
              </a:buClr>
              <a:buSzPts val="6100"/>
              <a:buFont typeface="Lora"/>
              <a:buNone/>
            </a:pPr>
            <a:r>
              <a:t/>
            </a:r>
            <a:endParaRPr sz="8800">
              <a:solidFill>
                <a:srgbClr val="38512F"/>
              </a:solidFill>
              <a:latin typeface="Lora"/>
              <a:ea typeface="Lora"/>
              <a:cs typeface="Lora"/>
              <a:sym typeface="Lora"/>
            </a:endParaRPr>
          </a:p>
        </p:txBody>
      </p:sp>
      <p:pic>
        <p:nvPicPr>
          <p:cNvPr id="61" name="Google Shape;61;p14"/>
          <p:cNvPicPr preferRelativeResize="0"/>
          <p:nvPr/>
        </p:nvPicPr>
        <p:blipFill rotWithShape="1">
          <a:blip r:embed="rId3">
            <a:alphaModFix/>
          </a:blip>
          <a:srcRect b="34309" l="0" r="0" t="0"/>
          <a:stretch/>
        </p:blipFill>
        <p:spPr>
          <a:xfrm>
            <a:off x="11911475" y="7759575"/>
            <a:ext cx="2718925" cy="470016"/>
          </a:xfrm>
          <a:prstGeom prst="rect">
            <a:avLst/>
          </a:prstGeom>
          <a:noFill/>
          <a:ln>
            <a:noFill/>
          </a:ln>
        </p:spPr>
      </p:pic>
      <p:sp>
        <p:nvSpPr>
          <p:cNvPr id="62" name="Google Shape;62;p14"/>
          <p:cNvSpPr txBox="1"/>
          <p:nvPr/>
        </p:nvSpPr>
        <p:spPr>
          <a:xfrm>
            <a:off x="9010650" y="5410200"/>
            <a:ext cx="4095900" cy="1562100"/>
          </a:xfrm>
          <a:prstGeom prst="rect">
            <a:avLst/>
          </a:prstGeom>
          <a:noFill/>
          <a:ln>
            <a:noFill/>
          </a:ln>
        </p:spPr>
        <p:txBody>
          <a:bodyPr anchorCtr="0" anchor="t" bIns="91425" lIns="91425" spcFirstLastPara="1" rIns="91425" wrap="square" tIns="91425">
            <a:noAutofit/>
          </a:bodyPr>
          <a:lstStyle/>
          <a:p>
            <a:pPr indent="0" lvl="0" marL="0" rtl="0" algn="ctr">
              <a:lnSpc>
                <a:spcPct val="125409"/>
              </a:lnSpc>
              <a:spcBef>
                <a:spcPts val="0"/>
              </a:spcBef>
              <a:spcAft>
                <a:spcPts val="0"/>
              </a:spcAft>
              <a:buClr>
                <a:srgbClr val="38512F"/>
              </a:buClr>
              <a:buSzPts val="6100"/>
              <a:buFont typeface="Lora"/>
              <a:buNone/>
            </a:pPr>
            <a:r>
              <a:rPr lang="en-US" sz="3400">
                <a:solidFill>
                  <a:srgbClr val="38512F"/>
                </a:solidFill>
                <a:latin typeface="Lora"/>
                <a:ea typeface="Lora"/>
                <a:cs typeface="Lora"/>
                <a:sym typeface="Lora"/>
              </a:rPr>
              <a:t>Presented by Srihastha</a:t>
            </a:r>
            <a:endParaRPr b="1" sz="3400">
              <a:solidFill>
                <a:srgbClr val="0000FF"/>
              </a:solidFill>
            </a:endParaRPr>
          </a:p>
        </p:txBody>
      </p:sp>
      <p:pic>
        <p:nvPicPr>
          <p:cNvPr id="63" name="Google Shape;63;p14"/>
          <p:cNvPicPr preferRelativeResize="0"/>
          <p:nvPr/>
        </p:nvPicPr>
        <p:blipFill rotWithShape="1">
          <a:blip r:embed="rId4">
            <a:alphaModFix/>
          </a:blip>
          <a:srcRect b="5713" l="0" r="0" t="0"/>
          <a:stretch/>
        </p:blipFill>
        <p:spPr>
          <a:xfrm>
            <a:off x="0" y="0"/>
            <a:ext cx="7315200" cy="822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p:nvPr/>
        </p:nvSpPr>
        <p:spPr>
          <a:xfrm>
            <a:off x="837724" y="1369576"/>
            <a:ext cx="5804654" cy="704017"/>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8512F"/>
              </a:buClr>
              <a:buSzPts val="4400"/>
              <a:buFont typeface="Lora"/>
              <a:buNone/>
            </a:pPr>
            <a:r>
              <a:rPr b="0" i="0" lang="en-US" sz="4400" u="none" cap="none" strike="noStrike">
                <a:solidFill>
                  <a:srgbClr val="38512F"/>
                </a:solidFill>
                <a:latin typeface="Lora"/>
                <a:ea typeface="Lora"/>
                <a:cs typeface="Lora"/>
                <a:sym typeface="Lora"/>
              </a:rPr>
              <a:t>Contextual Prompting</a:t>
            </a:r>
            <a:endParaRPr b="0" i="0" sz="4400" u="none" cap="none" strike="noStrike"/>
          </a:p>
        </p:txBody>
      </p:sp>
      <p:sp>
        <p:nvSpPr>
          <p:cNvPr id="178" name="Google Shape;178;p23"/>
          <p:cNvSpPr/>
          <p:nvPr/>
        </p:nvSpPr>
        <p:spPr>
          <a:xfrm>
            <a:off x="837724" y="2552343"/>
            <a:ext cx="12954952" cy="1915120"/>
          </a:xfrm>
          <a:prstGeom prst="rect">
            <a:avLst/>
          </a:prstGeom>
          <a:noFill/>
          <a:ln>
            <a:noFill/>
          </a:ln>
        </p:spPr>
        <p:txBody>
          <a:bodyPr anchorCtr="0" anchor="t" bIns="0" lIns="0" spcFirstLastPara="1" rIns="0" wrap="square" tIns="0">
            <a:noAutofit/>
          </a:bodyPr>
          <a:lstStyle/>
          <a:p>
            <a:pPr indent="0" lvl="0" marL="0" marR="0" rtl="0" algn="l">
              <a:lnSpc>
                <a:spcPct val="162162"/>
              </a:lnSpc>
              <a:spcBef>
                <a:spcPts val="0"/>
              </a:spcBef>
              <a:spcAft>
                <a:spcPts val="0"/>
              </a:spcAft>
              <a:buClr>
                <a:srgbClr val="3A3630"/>
              </a:buClr>
              <a:buSzPts val="1850"/>
              <a:buFont typeface="Arial"/>
              <a:buNone/>
            </a:pPr>
            <a:r>
              <a:rPr b="0" i="0" lang="en-US" sz="1850" u="none" cap="none" strike="noStrike">
                <a:solidFill>
                  <a:srgbClr val="3A3630"/>
                </a:solidFill>
                <a:latin typeface="Arial"/>
                <a:ea typeface="Arial"/>
                <a:cs typeface="Arial"/>
                <a:sym typeface="Arial"/>
              </a:rPr>
              <a:t>Contextual prompting involves adding background information or specific details to guide the model's response. This context can include relevant facts, constraints, or desired output characteristics. By providing additional context, you help the model understand the nuances of the task and generate more accurate and relevant responses. For example, instead of simply asking "Write a product description," you might provide product specifications and target audience details, leading to a more compelling and informative description.</a:t>
            </a:r>
            <a:endParaRPr b="0" i="0" sz="1850" u="none" cap="none" strike="noStrike"/>
          </a:p>
        </p:txBody>
      </p:sp>
      <p:sp>
        <p:nvSpPr>
          <p:cNvPr id="179" name="Google Shape;179;p23"/>
          <p:cNvSpPr/>
          <p:nvPr/>
        </p:nvSpPr>
        <p:spPr>
          <a:xfrm>
            <a:off x="837724" y="4736663"/>
            <a:ext cx="4158734" cy="2123242"/>
          </a:xfrm>
          <a:prstGeom prst="roundRect">
            <a:avLst>
              <a:gd fmla="val 1691" name="adj"/>
            </a:avLst>
          </a:prstGeom>
          <a:solidFill>
            <a:srgbClr val="F3E7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a:off x="1077039" y="4975979"/>
            <a:ext cx="3204210" cy="351949"/>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A3630"/>
              </a:buClr>
              <a:buSzPts val="2200"/>
              <a:buFont typeface="Lora"/>
              <a:buNone/>
            </a:pPr>
            <a:r>
              <a:rPr b="0" i="0" lang="en-US" sz="2200" u="none" cap="none" strike="noStrike">
                <a:solidFill>
                  <a:srgbClr val="3A3630"/>
                </a:solidFill>
                <a:latin typeface="Lora"/>
                <a:ea typeface="Lora"/>
                <a:cs typeface="Lora"/>
                <a:sym typeface="Lora"/>
              </a:rPr>
              <a:t>Background Information</a:t>
            </a:r>
            <a:endParaRPr b="0" i="0" sz="2200" u="none" cap="none" strike="noStrike"/>
          </a:p>
        </p:txBody>
      </p:sp>
      <p:sp>
        <p:nvSpPr>
          <p:cNvPr id="181" name="Google Shape;181;p23"/>
          <p:cNvSpPr/>
          <p:nvPr/>
        </p:nvSpPr>
        <p:spPr>
          <a:xfrm>
            <a:off x="1077039" y="5471517"/>
            <a:ext cx="3680103" cy="1149072"/>
          </a:xfrm>
          <a:prstGeom prst="rect">
            <a:avLst/>
          </a:prstGeom>
          <a:noFill/>
          <a:ln>
            <a:noFill/>
          </a:ln>
        </p:spPr>
        <p:txBody>
          <a:bodyPr anchorCtr="0" anchor="t" bIns="0" lIns="0" spcFirstLastPara="1" rIns="0" wrap="square" tIns="0">
            <a:noAutofit/>
          </a:bodyPr>
          <a:lstStyle/>
          <a:p>
            <a:pPr indent="0" lvl="0" marL="0" marR="0" rtl="0" algn="l">
              <a:lnSpc>
                <a:spcPct val="162162"/>
              </a:lnSpc>
              <a:spcBef>
                <a:spcPts val="0"/>
              </a:spcBef>
              <a:spcAft>
                <a:spcPts val="0"/>
              </a:spcAft>
              <a:buClr>
                <a:srgbClr val="3A3630"/>
              </a:buClr>
              <a:buSzPts val="1850"/>
              <a:buFont typeface="Arial"/>
              <a:buNone/>
            </a:pPr>
            <a:r>
              <a:rPr b="0" i="0" lang="en-US" sz="1850" u="none" cap="none" strike="noStrike">
                <a:solidFill>
                  <a:srgbClr val="3A3630"/>
                </a:solidFill>
                <a:latin typeface="Arial"/>
                <a:ea typeface="Arial"/>
                <a:cs typeface="Arial"/>
                <a:sym typeface="Arial"/>
              </a:rPr>
              <a:t>Provide relevant facts and context to help the model understand the task's background.</a:t>
            </a:r>
            <a:endParaRPr b="0" i="0" sz="1850" u="none" cap="none" strike="noStrike"/>
          </a:p>
        </p:txBody>
      </p:sp>
      <p:sp>
        <p:nvSpPr>
          <p:cNvPr id="182" name="Google Shape;182;p23"/>
          <p:cNvSpPr/>
          <p:nvPr/>
        </p:nvSpPr>
        <p:spPr>
          <a:xfrm>
            <a:off x="5235773" y="4736663"/>
            <a:ext cx="4158734" cy="2123242"/>
          </a:xfrm>
          <a:prstGeom prst="roundRect">
            <a:avLst>
              <a:gd fmla="val 1691" name="adj"/>
            </a:avLst>
          </a:prstGeom>
          <a:solidFill>
            <a:srgbClr val="F3E7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p:nvPr/>
        </p:nvSpPr>
        <p:spPr>
          <a:xfrm>
            <a:off x="5475089" y="4975979"/>
            <a:ext cx="2816185" cy="351949"/>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A3630"/>
              </a:buClr>
              <a:buSzPts val="2200"/>
              <a:buFont typeface="Lora"/>
              <a:buNone/>
            </a:pPr>
            <a:r>
              <a:rPr b="0" i="0" lang="en-US" sz="2200" u="none" cap="none" strike="noStrike">
                <a:solidFill>
                  <a:srgbClr val="3A3630"/>
                </a:solidFill>
                <a:latin typeface="Lora"/>
                <a:ea typeface="Lora"/>
                <a:cs typeface="Lora"/>
                <a:sym typeface="Lora"/>
              </a:rPr>
              <a:t>Constraints</a:t>
            </a:r>
            <a:endParaRPr b="0" i="0" sz="2200" u="none" cap="none" strike="noStrike"/>
          </a:p>
        </p:txBody>
      </p:sp>
      <p:sp>
        <p:nvSpPr>
          <p:cNvPr id="184" name="Google Shape;184;p23"/>
          <p:cNvSpPr/>
          <p:nvPr/>
        </p:nvSpPr>
        <p:spPr>
          <a:xfrm>
            <a:off x="5475089" y="5471517"/>
            <a:ext cx="3680103" cy="1149072"/>
          </a:xfrm>
          <a:prstGeom prst="rect">
            <a:avLst/>
          </a:prstGeom>
          <a:noFill/>
          <a:ln>
            <a:noFill/>
          </a:ln>
        </p:spPr>
        <p:txBody>
          <a:bodyPr anchorCtr="0" anchor="t" bIns="0" lIns="0" spcFirstLastPara="1" rIns="0" wrap="square" tIns="0">
            <a:noAutofit/>
          </a:bodyPr>
          <a:lstStyle/>
          <a:p>
            <a:pPr indent="0" lvl="0" marL="0" marR="0" rtl="0" algn="l">
              <a:lnSpc>
                <a:spcPct val="162162"/>
              </a:lnSpc>
              <a:spcBef>
                <a:spcPts val="0"/>
              </a:spcBef>
              <a:spcAft>
                <a:spcPts val="0"/>
              </a:spcAft>
              <a:buClr>
                <a:srgbClr val="3A3630"/>
              </a:buClr>
              <a:buSzPts val="1850"/>
              <a:buFont typeface="Arial"/>
              <a:buNone/>
            </a:pPr>
            <a:r>
              <a:rPr b="0" i="0" lang="en-US" sz="1850" u="none" cap="none" strike="noStrike">
                <a:solidFill>
                  <a:srgbClr val="3A3630"/>
                </a:solidFill>
                <a:latin typeface="Arial"/>
                <a:ea typeface="Arial"/>
                <a:cs typeface="Arial"/>
                <a:sym typeface="Arial"/>
              </a:rPr>
              <a:t>Specify any limitations or restrictions on the desired output, such as length, format, or style.</a:t>
            </a:r>
            <a:endParaRPr b="0" i="0" sz="1850" u="none" cap="none" strike="noStrike"/>
          </a:p>
        </p:txBody>
      </p:sp>
      <p:sp>
        <p:nvSpPr>
          <p:cNvPr id="185" name="Google Shape;185;p23"/>
          <p:cNvSpPr/>
          <p:nvPr/>
        </p:nvSpPr>
        <p:spPr>
          <a:xfrm>
            <a:off x="9633823" y="4736663"/>
            <a:ext cx="4158734" cy="2123242"/>
          </a:xfrm>
          <a:prstGeom prst="roundRect">
            <a:avLst>
              <a:gd fmla="val 1691" name="adj"/>
            </a:avLst>
          </a:prstGeom>
          <a:solidFill>
            <a:srgbClr val="F3E7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p:nvPr/>
        </p:nvSpPr>
        <p:spPr>
          <a:xfrm>
            <a:off x="9873139" y="4975979"/>
            <a:ext cx="3070027" cy="351949"/>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A3630"/>
              </a:buClr>
              <a:buSzPts val="2200"/>
              <a:buFont typeface="Lora"/>
              <a:buNone/>
            </a:pPr>
            <a:r>
              <a:rPr b="0" i="0" lang="en-US" sz="2200" u="none" cap="none" strike="noStrike">
                <a:solidFill>
                  <a:srgbClr val="3A3630"/>
                </a:solidFill>
                <a:latin typeface="Lora"/>
                <a:ea typeface="Lora"/>
                <a:cs typeface="Lora"/>
                <a:sym typeface="Lora"/>
              </a:rPr>
              <a:t>Desired Characteristics</a:t>
            </a:r>
            <a:endParaRPr b="0" i="0" sz="2200" u="none" cap="none" strike="noStrike"/>
          </a:p>
        </p:txBody>
      </p:sp>
      <p:sp>
        <p:nvSpPr>
          <p:cNvPr id="187" name="Google Shape;187;p23"/>
          <p:cNvSpPr/>
          <p:nvPr/>
        </p:nvSpPr>
        <p:spPr>
          <a:xfrm>
            <a:off x="9873139" y="5471517"/>
            <a:ext cx="3680103" cy="1149072"/>
          </a:xfrm>
          <a:prstGeom prst="rect">
            <a:avLst/>
          </a:prstGeom>
          <a:noFill/>
          <a:ln>
            <a:noFill/>
          </a:ln>
        </p:spPr>
        <p:txBody>
          <a:bodyPr anchorCtr="0" anchor="t" bIns="0" lIns="0" spcFirstLastPara="1" rIns="0" wrap="square" tIns="0">
            <a:noAutofit/>
          </a:bodyPr>
          <a:lstStyle/>
          <a:p>
            <a:pPr indent="0" lvl="0" marL="0" marR="0" rtl="0" algn="l">
              <a:lnSpc>
                <a:spcPct val="162162"/>
              </a:lnSpc>
              <a:spcBef>
                <a:spcPts val="0"/>
              </a:spcBef>
              <a:spcAft>
                <a:spcPts val="0"/>
              </a:spcAft>
              <a:buClr>
                <a:srgbClr val="3A3630"/>
              </a:buClr>
              <a:buSzPts val="1850"/>
              <a:buFont typeface="Arial"/>
              <a:buNone/>
            </a:pPr>
            <a:r>
              <a:rPr b="0" i="0" lang="en-US" sz="1850" u="none" cap="none" strike="noStrike">
                <a:solidFill>
                  <a:srgbClr val="3A3630"/>
                </a:solidFill>
                <a:latin typeface="Arial"/>
                <a:ea typeface="Arial"/>
                <a:cs typeface="Arial"/>
                <a:sym typeface="Arial"/>
              </a:rPr>
              <a:t>Describe the specific qualities you want in the output, like tone, level of detail, or target audience.</a:t>
            </a:r>
            <a:endParaRPr b="0" i="0" sz="1850" u="none" cap="none" strike="noStrike"/>
          </a:p>
        </p:txBody>
      </p:sp>
      <p:pic>
        <p:nvPicPr>
          <p:cNvPr id="188" name="Google Shape;188;p23"/>
          <p:cNvPicPr preferRelativeResize="0"/>
          <p:nvPr/>
        </p:nvPicPr>
        <p:blipFill rotWithShape="1">
          <a:blip r:embed="rId3">
            <a:alphaModFix/>
          </a:blip>
          <a:srcRect b="34309" l="0" r="0" t="0"/>
          <a:stretch/>
        </p:blipFill>
        <p:spPr>
          <a:xfrm>
            <a:off x="11911475" y="7759575"/>
            <a:ext cx="2718925" cy="4700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p:nvPr/>
        </p:nvSpPr>
        <p:spPr>
          <a:xfrm>
            <a:off x="686157" y="539948"/>
            <a:ext cx="6404491" cy="57662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8512F"/>
              </a:buClr>
              <a:buSzPts val="3600"/>
              <a:buFont typeface="Lora"/>
              <a:buNone/>
            </a:pPr>
            <a:r>
              <a:rPr b="0" i="0" lang="en-US" sz="3600" u="none" cap="none" strike="noStrike">
                <a:solidFill>
                  <a:srgbClr val="38512F"/>
                </a:solidFill>
                <a:latin typeface="Lora"/>
                <a:ea typeface="Lora"/>
                <a:cs typeface="Lora"/>
                <a:sym typeface="Lora"/>
              </a:rPr>
              <a:t>Advanced Prompt Structuring</a:t>
            </a:r>
            <a:endParaRPr b="0" i="0" sz="3600" u="none" cap="none" strike="noStrike"/>
          </a:p>
        </p:txBody>
      </p:sp>
      <p:sp>
        <p:nvSpPr>
          <p:cNvPr id="195" name="Google Shape;195;p24"/>
          <p:cNvSpPr/>
          <p:nvPr/>
        </p:nvSpPr>
        <p:spPr>
          <a:xfrm>
            <a:off x="686157" y="1508641"/>
            <a:ext cx="13258086" cy="1254919"/>
          </a:xfrm>
          <a:prstGeom prst="rect">
            <a:avLst/>
          </a:prstGeom>
          <a:noFill/>
          <a:ln>
            <a:noFill/>
          </a:ln>
        </p:spPr>
        <p:txBody>
          <a:bodyPr anchorCtr="0" anchor="t" bIns="0" lIns="0" spcFirstLastPara="1" rIns="0" wrap="square" tIns="0">
            <a:noAutofit/>
          </a:bodyPr>
          <a:lstStyle/>
          <a:p>
            <a:pPr indent="0" lvl="0" marL="0" marR="0" rtl="0" algn="l">
              <a:lnSpc>
                <a:spcPct val="163333"/>
              </a:lnSpc>
              <a:spcBef>
                <a:spcPts val="0"/>
              </a:spcBef>
              <a:spcAft>
                <a:spcPts val="0"/>
              </a:spcAft>
              <a:buClr>
                <a:srgbClr val="3A3630"/>
              </a:buClr>
              <a:buSzPts val="1500"/>
              <a:buFont typeface="Arial"/>
              <a:buNone/>
            </a:pPr>
            <a:r>
              <a:rPr b="0" i="0" lang="en-US" sz="1500" u="none" cap="none" strike="noStrike">
                <a:solidFill>
                  <a:srgbClr val="3A3630"/>
                </a:solidFill>
                <a:latin typeface="Arial"/>
                <a:ea typeface="Arial"/>
                <a:cs typeface="Arial"/>
                <a:sym typeface="Arial"/>
              </a:rPr>
              <a:t>Complex tasks often benefit from structured prompts that break down the task into smaller, manageable steps. This step-by-step approach guides the model through a logical sequence, preventing it from getting overwhelmed by the complexity of the overall task. Each sub-task within the prompt contributes to the final output, enabling the model to produce more comprehensive and nuanced responses. For instance, when asking for a creative story, you could structure the prompt to first establish the setting, then introduce characters, develop a conflict, and finally resolve it.</a:t>
            </a:r>
            <a:endParaRPr b="0" i="0" sz="1500" u="none" cap="none" strike="noStrike"/>
          </a:p>
        </p:txBody>
      </p:sp>
      <p:pic>
        <p:nvPicPr>
          <p:cNvPr descr="preencoded.png" id="196" name="Google Shape;196;p24"/>
          <p:cNvPicPr preferRelativeResize="0"/>
          <p:nvPr/>
        </p:nvPicPr>
        <p:blipFill rotWithShape="1">
          <a:blip r:embed="rId3">
            <a:alphaModFix/>
          </a:blip>
          <a:srcRect b="0" l="0" r="0" t="0"/>
          <a:stretch/>
        </p:blipFill>
        <p:spPr>
          <a:xfrm>
            <a:off x="686157" y="2984063"/>
            <a:ext cx="980242" cy="1568529"/>
          </a:xfrm>
          <a:prstGeom prst="rect">
            <a:avLst/>
          </a:prstGeom>
          <a:noFill/>
          <a:ln>
            <a:noFill/>
          </a:ln>
        </p:spPr>
      </p:pic>
      <p:sp>
        <p:nvSpPr>
          <p:cNvPr id="197" name="Google Shape;197;p24"/>
          <p:cNvSpPr/>
          <p:nvPr/>
        </p:nvSpPr>
        <p:spPr>
          <a:xfrm>
            <a:off x="1960483" y="3396253"/>
            <a:ext cx="2831100" cy="288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A3630"/>
              </a:buClr>
              <a:buSzPts val="1800"/>
              <a:buFont typeface="Lora"/>
              <a:buNone/>
            </a:pPr>
            <a:r>
              <a:rPr b="0" i="0" lang="en-US" sz="1800" u="none" cap="none" strike="noStrike">
                <a:solidFill>
                  <a:srgbClr val="3A3630"/>
                </a:solidFill>
                <a:latin typeface="Lora"/>
                <a:ea typeface="Lora"/>
                <a:cs typeface="Lora"/>
                <a:sym typeface="Lora"/>
              </a:rPr>
              <a:t>Step 1: Define the Problem</a:t>
            </a:r>
            <a:endParaRPr b="0" i="0" sz="1800" u="none" cap="none" strike="noStrike"/>
          </a:p>
        </p:txBody>
      </p:sp>
      <p:sp>
        <p:nvSpPr>
          <p:cNvPr id="198" name="Google Shape;198;p24"/>
          <p:cNvSpPr/>
          <p:nvPr/>
        </p:nvSpPr>
        <p:spPr>
          <a:xfrm>
            <a:off x="1960483" y="3802137"/>
            <a:ext cx="11983800" cy="313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US" sz="1700">
                <a:solidFill>
                  <a:srgbClr val="666666"/>
                </a:solidFill>
              </a:rPr>
              <a:t>Define the problem clearly.</a:t>
            </a:r>
            <a:endParaRPr b="0" i="0" sz="1700" u="none" cap="none" strike="noStrike">
              <a:solidFill>
                <a:srgbClr val="666666"/>
              </a:solidFill>
            </a:endParaRPr>
          </a:p>
        </p:txBody>
      </p:sp>
      <p:pic>
        <p:nvPicPr>
          <p:cNvPr descr="preencoded.png" id="199" name="Google Shape;199;p24"/>
          <p:cNvPicPr preferRelativeResize="0"/>
          <p:nvPr/>
        </p:nvPicPr>
        <p:blipFill rotWithShape="1">
          <a:blip r:embed="rId4">
            <a:alphaModFix/>
          </a:blip>
          <a:srcRect b="0" l="0" r="0" t="0"/>
          <a:stretch/>
        </p:blipFill>
        <p:spPr>
          <a:xfrm>
            <a:off x="686157" y="4552593"/>
            <a:ext cx="980242" cy="1568529"/>
          </a:xfrm>
          <a:prstGeom prst="rect">
            <a:avLst/>
          </a:prstGeom>
          <a:noFill/>
          <a:ln>
            <a:noFill/>
          </a:ln>
        </p:spPr>
      </p:pic>
      <p:sp>
        <p:nvSpPr>
          <p:cNvPr id="200" name="Google Shape;200;p24"/>
          <p:cNvSpPr/>
          <p:nvPr/>
        </p:nvSpPr>
        <p:spPr>
          <a:xfrm>
            <a:off x="1960496" y="4856708"/>
            <a:ext cx="2724300" cy="288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A3630"/>
              </a:buClr>
              <a:buSzPts val="1800"/>
              <a:buFont typeface="Lora"/>
              <a:buNone/>
            </a:pPr>
            <a:r>
              <a:rPr b="0" i="0" lang="en-US" sz="1800" u="none" cap="none" strike="noStrike">
                <a:solidFill>
                  <a:srgbClr val="3A3630"/>
                </a:solidFill>
                <a:latin typeface="Lora"/>
                <a:ea typeface="Lora"/>
                <a:cs typeface="Lora"/>
                <a:sym typeface="Lora"/>
              </a:rPr>
              <a:t>Step 2: Propose Solutions</a:t>
            </a:r>
            <a:endParaRPr b="0" i="0" sz="1800" u="none" cap="none" strike="noStrike"/>
          </a:p>
        </p:txBody>
      </p:sp>
      <p:sp>
        <p:nvSpPr>
          <p:cNvPr id="201" name="Google Shape;201;p24"/>
          <p:cNvSpPr/>
          <p:nvPr/>
        </p:nvSpPr>
        <p:spPr>
          <a:xfrm>
            <a:off x="1960495" y="5262592"/>
            <a:ext cx="11983800" cy="313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US" sz="1700">
                <a:solidFill>
                  <a:srgbClr val="666666"/>
                </a:solidFill>
              </a:rPr>
              <a:t>Ask the AI to propose solutions.</a:t>
            </a:r>
            <a:endParaRPr b="0" i="0" sz="1700" u="none" cap="none" strike="noStrike">
              <a:solidFill>
                <a:srgbClr val="666666"/>
              </a:solidFill>
            </a:endParaRPr>
          </a:p>
        </p:txBody>
      </p:sp>
      <p:pic>
        <p:nvPicPr>
          <p:cNvPr descr="preencoded.png" id="202" name="Google Shape;202;p24"/>
          <p:cNvPicPr preferRelativeResize="0"/>
          <p:nvPr/>
        </p:nvPicPr>
        <p:blipFill rotWithShape="1">
          <a:blip r:embed="rId5">
            <a:alphaModFix/>
          </a:blip>
          <a:srcRect b="0" l="0" r="0" t="0"/>
          <a:stretch/>
        </p:blipFill>
        <p:spPr>
          <a:xfrm>
            <a:off x="686157" y="6121122"/>
            <a:ext cx="980242" cy="1568529"/>
          </a:xfrm>
          <a:prstGeom prst="rect">
            <a:avLst/>
          </a:prstGeom>
          <a:noFill/>
          <a:ln>
            <a:noFill/>
          </a:ln>
        </p:spPr>
      </p:pic>
      <p:sp>
        <p:nvSpPr>
          <p:cNvPr id="203" name="Google Shape;203;p24"/>
          <p:cNvSpPr/>
          <p:nvPr/>
        </p:nvSpPr>
        <p:spPr>
          <a:xfrm>
            <a:off x="1960521" y="6545574"/>
            <a:ext cx="2961300" cy="288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A3630"/>
              </a:buClr>
              <a:buSzPts val="1800"/>
              <a:buFont typeface="Lora"/>
              <a:buNone/>
            </a:pPr>
            <a:r>
              <a:rPr b="0" i="0" lang="en-US" sz="1800" u="none" cap="none" strike="noStrike">
                <a:solidFill>
                  <a:srgbClr val="3A3630"/>
                </a:solidFill>
                <a:latin typeface="Lora"/>
                <a:ea typeface="Lora"/>
                <a:cs typeface="Lora"/>
                <a:sym typeface="Lora"/>
              </a:rPr>
              <a:t>Step 3: Summarize Findings</a:t>
            </a:r>
            <a:endParaRPr b="0" i="0" sz="1800" u="none" cap="none" strike="noStrike"/>
          </a:p>
        </p:txBody>
      </p:sp>
      <p:sp>
        <p:nvSpPr>
          <p:cNvPr id="204" name="Google Shape;204;p24"/>
          <p:cNvSpPr/>
          <p:nvPr/>
        </p:nvSpPr>
        <p:spPr>
          <a:xfrm>
            <a:off x="1960520" y="6951458"/>
            <a:ext cx="11983800" cy="313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US" sz="1700">
                <a:solidFill>
                  <a:srgbClr val="666666"/>
                </a:solidFill>
              </a:rPr>
              <a:t>Request a summary of findings.</a:t>
            </a:r>
            <a:endParaRPr sz="1700">
              <a:solidFill>
                <a:srgbClr val="666666"/>
              </a:solidFill>
            </a:endParaRPr>
          </a:p>
          <a:p>
            <a:pPr indent="0" lvl="0" marL="0" rtl="0" algn="l">
              <a:lnSpc>
                <a:spcPct val="115000"/>
              </a:lnSpc>
              <a:spcBef>
                <a:spcPts val="0"/>
              </a:spcBef>
              <a:spcAft>
                <a:spcPts val="0"/>
              </a:spcAft>
              <a:buClr>
                <a:schemeClr val="dk1"/>
              </a:buClr>
              <a:buSzPts val="1100"/>
              <a:buFont typeface="Arial"/>
              <a:buNone/>
            </a:pPr>
            <a:r>
              <a:t/>
            </a:r>
            <a:endParaRPr sz="1700">
              <a:solidFill>
                <a:srgbClr val="666666"/>
              </a:solidFill>
            </a:endParaRPr>
          </a:p>
        </p:txBody>
      </p:sp>
      <p:pic>
        <p:nvPicPr>
          <p:cNvPr id="205" name="Google Shape;205;p24"/>
          <p:cNvPicPr preferRelativeResize="0"/>
          <p:nvPr/>
        </p:nvPicPr>
        <p:blipFill rotWithShape="1">
          <a:blip r:embed="rId6">
            <a:alphaModFix/>
          </a:blip>
          <a:srcRect b="34309" l="0" r="0" t="0"/>
          <a:stretch/>
        </p:blipFill>
        <p:spPr>
          <a:xfrm>
            <a:off x="11911475" y="7759575"/>
            <a:ext cx="2718925" cy="4700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nvSpPr>
        <p:spPr>
          <a:xfrm>
            <a:off x="2589600" y="1800225"/>
            <a:ext cx="9451200" cy="422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900">
                <a:solidFill>
                  <a:srgbClr val="38761D"/>
                </a:solidFill>
                <a:latin typeface="Lora SemiBold"/>
                <a:ea typeface="Lora SemiBold"/>
                <a:cs typeface="Lora SemiBold"/>
                <a:sym typeface="Lora SemiBold"/>
              </a:rPr>
              <a:t>Prompt:</a:t>
            </a:r>
            <a:endParaRPr sz="2900">
              <a:solidFill>
                <a:srgbClr val="38761D"/>
              </a:solidFill>
              <a:latin typeface="Lora SemiBold"/>
              <a:ea typeface="Lora SemiBold"/>
              <a:cs typeface="Lora SemiBold"/>
              <a:sym typeface="Lora SemiBold"/>
            </a:endParaRPr>
          </a:p>
          <a:p>
            <a:pPr indent="0" lvl="0" marL="0" rtl="0" algn="l">
              <a:lnSpc>
                <a:spcPct val="115000"/>
              </a:lnSpc>
              <a:spcBef>
                <a:spcPts val="0"/>
              </a:spcBef>
              <a:spcAft>
                <a:spcPts val="0"/>
              </a:spcAft>
              <a:buNone/>
            </a:pPr>
            <a:r>
              <a:rPr lang="en-US" sz="2900">
                <a:solidFill>
                  <a:srgbClr val="38761D"/>
                </a:solidFill>
                <a:latin typeface="Lora SemiBold"/>
                <a:ea typeface="Lora SemiBold"/>
                <a:cs typeface="Lora SemiBold"/>
                <a:sym typeface="Lora SemiBold"/>
              </a:rPr>
              <a:t>Analyze the challenges of remote work. (Define)</a:t>
            </a:r>
            <a:endParaRPr sz="2900">
              <a:solidFill>
                <a:srgbClr val="38761D"/>
              </a:solidFill>
              <a:latin typeface="Lora SemiBold"/>
              <a:ea typeface="Lora SemiBold"/>
              <a:cs typeface="Lora SemiBold"/>
              <a:sym typeface="Lora SemiBold"/>
            </a:endParaRPr>
          </a:p>
          <a:p>
            <a:pPr indent="0" lvl="0" marL="0" rtl="0" algn="l">
              <a:lnSpc>
                <a:spcPct val="115000"/>
              </a:lnSpc>
              <a:spcBef>
                <a:spcPts val="0"/>
              </a:spcBef>
              <a:spcAft>
                <a:spcPts val="0"/>
              </a:spcAft>
              <a:buNone/>
            </a:pPr>
            <a:r>
              <a:t/>
            </a:r>
            <a:endParaRPr sz="2900">
              <a:solidFill>
                <a:srgbClr val="38761D"/>
              </a:solidFill>
              <a:latin typeface="Lora SemiBold"/>
              <a:ea typeface="Lora SemiBold"/>
              <a:cs typeface="Lora SemiBold"/>
              <a:sym typeface="Lora SemiBold"/>
            </a:endParaRPr>
          </a:p>
          <a:p>
            <a:pPr indent="0" lvl="0" marL="0" rtl="0" algn="l">
              <a:lnSpc>
                <a:spcPct val="115000"/>
              </a:lnSpc>
              <a:spcBef>
                <a:spcPts val="0"/>
              </a:spcBef>
              <a:spcAft>
                <a:spcPts val="0"/>
              </a:spcAft>
              <a:buNone/>
            </a:pPr>
            <a:r>
              <a:rPr lang="en-US" sz="2900">
                <a:solidFill>
                  <a:srgbClr val="38761D"/>
                </a:solidFill>
                <a:latin typeface="Lora SemiBold"/>
                <a:ea typeface="Lora SemiBold"/>
                <a:cs typeface="Lora SemiBold"/>
                <a:sym typeface="Lora SemiBold"/>
              </a:rPr>
              <a:t>Propose five strategies to improve team collaboration in a remote setting. (Propose Solutions)</a:t>
            </a:r>
            <a:endParaRPr sz="2900">
              <a:solidFill>
                <a:srgbClr val="38761D"/>
              </a:solidFill>
              <a:latin typeface="Lora SemiBold"/>
              <a:ea typeface="Lora SemiBold"/>
              <a:cs typeface="Lora SemiBold"/>
              <a:sym typeface="Lora SemiBold"/>
            </a:endParaRPr>
          </a:p>
          <a:p>
            <a:pPr indent="0" lvl="0" marL="0" rtl="0" algn="l">
              <a:lnSpc>
                <a:spcPct val="115000"/>
              </a:lnSpc>
              <a:spcBef>
                <a:spcPts val="0"/>
              </a:spcBef>
              <a:spcAft>
                <a:spcPts val="0"/>
              </a:spcAft>
              <a:buNone/>
            </a:pPr>
            <a:r>
              <a:t/>
            </a:r>
            <a:endParaRPr sz="2900">
              <a:solidFill>
                <a:srgbClr val="38761D"/>
              </a:solidFill>
              <a:latin typeface="Lora SemiBold"/>
              <a:ea typeface="Lora SemiBold"/>
              <a:cs typeface="Lora SemiBold"/>
              <a:sym typeface="Lora SemiBold"/>
            </a:endParaRPr>
          </a:p>
          <a:p>
            <a:pPr indent="0" lvl="0" marL="0" rtl="0" algn="l">
              <a:lnSpc>
                <a:spcPct val="115000"/>
              </a:lnSpc>
              <a:spcBef>
                <a:spcPts val="0"/>
              </a:spcBef>
              <a:spcAft>
                <a:spcPts val="0"/>
              </a:spcAft>
              <a:buClr>
                <a:schemeClr val="dk1"/>
              </a:buClr>
              <a:buSzPts val="1100"/>
              <a:buFont typeface="Arial"/>
              <a:buNone/>
            </a:pPr>
            <a:r>
              <a:rPr lang="en-US" sz="2900">
                <a:solidFill>
                  <a:srgbClr val="38761D"/>
                </a:solidFill>
                <a:latin typeface="Lora SemiBold"/>
                <a:ea typeface="Lora SemiBold"/>
                <a:cs typeface="Lora SemiBold"/>
                <a:sym typeface="Lora SemiBold"/>
              </a:rPr>
              <a:t>Summarize the most effective approach based on these strategies.(Ask to Summarize)</a:t>
            </a:r>
            <a:endParaRPr sz="2500">
              <a:solidFill>
                <a:srgbClr val="38761D"/>
              </a:solidFill>
              <a:latin typeface="Lora SemiBold"/>
              <a:ea typeface="Lora SemiBold"/>
              <a:cs typeface="Lora SemiBold"/>
              <a:sym typeface="Lora SemiBold"/>
            </a:endParaRPr>
          </a:p>
        </p:txBody>
      </p:sp>
      <p:pic>
        <p:nvPicPr>
          <p:cNvPr id="212" name="Google Shape;212;p25"/>
          <p:cNvPicPr preferRelativeResize="0"/>
          <p:nvPr/>
        </p:nvPicPr>
        <p:blipFill rotWithShape="1">
          <a:blip r:embed="rId3">
            <a:alphaModFix/>
          </a:blip>
          <a:srcRect b="34309" l="0" r="0" t="0"/>
          <a:stretch/>
        </p:blipFill>
        <p:spPr>
          <a:xfrm>
            <a:off x="11911475" y="7759575"/>
            <a:ext cx="2718925" cy="47001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p:nvPr/>
        </p:nvSpPr>
        <p:spPr>
          <a:xfrm>
            <a:off x="837724" y="1190030"/>
            <a:ext cx="11821478" cy="704017"/>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8512F"/>
              </a:buClr>
              <a:buSzPts val="4400"/>
              <a:buFont typeface="Lora"/>
              <a:buNone/>
            </a:pPr>
            <a:r>
              <a:rPr b="0" i="0" lang="en-US" sz="4400" u="none" cap="none" strike="noStrike">
                <a:solidFill>
                  <a:srgbClr val="38512F"/>
                </a:solidFill>
                <a:latin typeface="Lora"/>
                <a:ea typeface="Lora"/>
                <a:cs typeface="Lora"/>
                <a:sym typeface="Lora"/>
              </a:rPr>
              <a:t>Managing Model Outputs (Length, Style, etc.)</a:t>
            </a:r>
            <a:endParaRPr b="0" i="0" sz="4400" u="none" cap="none" strike="noStrike"/>
          </a:p>
        </p:txBody>
      </p:sp>
      <p:sp>
        <p:nvSpPr>
          <p:cNvPr id="219" name="Google Shape;219;p26"/>
          <p:cNvSpPr/>
          <p:nvPr/>
        </p:nvSpPr>
        <p:spPr>
          <a:xfrm>
            <a:off x="837724" y="2372797"/>
            <a:ext cx="12954952" cy="1915120"/>
          </a:xfrm>
          <a:prstGeom prst="rect">
            <a:avLst/>
          </a:prstGeom>
          <a:noFill/>
          <a:ln>
            <a:noFill/>
          </a:ln>
        </p:spPr>
        <p:txBody>
          <a:bodyPr anchorCtr="0" anchor="t" bIns="0" lIns="0" spcFirstLastPara="1" rIns="0" wrap="square" tIns="0">
            <a:noAutofit/>
          </a:bodyPr>
          <a:lstStyle/>
          <a:p>
            <a:pPr indent="0" lvl="0" marL="0" marR="0" rtl="0" algn="l">
              <a:lnSpc>
                <a:spcPct val="162162"/>
              </a:lnSpc>
              <a:spcBef>
                <a:spcPts val="0"/>
              </a:spcBef>
              <a:spcAft>
                <a:spcPts val="0"/>
              </a:spcAft>
              <a:buClr>
                <a:srgbClr val="3A3630"/>
              </a:buClr>
              <a:buSzPts val="1850"/>
              <a:buFont typeface="Arial"/>
              <a:buNone/>
            </a:pPr>
            <a:r>
              <a:rPr b="0" i="0" lang="en-US" sz="1850" u="none" cap="none" strike="noStrike">
                <a:solidFill>
                  <a:srgbClr val="3A3630"/>
                </a:solidFill>
                <a:latin typeface="Arial"/>
                <a:ea typeface="Arial"/>
                <a:cs typeface="Arial"/>
                <a:sym typeface="Arial"/>
              </a:rPr>
              <a:t>Controlling the output of a language model involves using specific instructions to manage length, style, tone, and other aspects. You can specify word limits for summaries, request formal or informal tones, and even dictate the output format (e.g., bullet points, paragraph, poem). Utilizing parameters like temperature (which controls the randomness of the output) and max tokens (which sets a length limit) further refines the results. Experimenting with these parameters allows you to fine-tune the model's behavior and tailor the output to your specific needs.</a:t>
            </a:r>
            <a:endParaRPr b="0" i="0" sz="1850" u="none" cap="none" strike="noStrike"/>
          </a:p>
        </p:txBody>
      </p:sp>
      <p:pic>
        <p:nvPicPr>
          <p:cNvPr descr="preencoded.png" id="220" name="Google Shape;220;p26"/>
          <p:cNvPicPr preferRelativeResize="0"/>
          <p:nvPr/>
        </p:nvPicPr>
        <p:blipFill rotWithShape="1">
          <a:blip r:embed="rId3">
            <a:alphaModFix/>
          </a:blip>
          <a:srcRect b="0" l="0" r="0" t="0"/>
          <a:stretch/>
        </p:blipFill>
        <p:spPr>
          <a:xfrm>
            <a:off x="837724" y="4557117"/>
            <a:ext cx="598408" cy="598408"/>
          </a:xfrm>
          <a:prstGeom prst="rect">
            <a:avLst/>
          </a:prstGeom>
          <a:noFill/>
          <a:ln>
            <a:noFill/>
          </a:ln>
        </p:spPr>
      </p:pic>
      <p:sp>
        <p:nvSpPr>
          <p:cNvPr id="221" name="Google Shape;221;p26"/>
          <p:cNvSpPr/>
          <p:nvPr/>
        </p:nvSpPr>
        <p:spPr>
          <a:xfrm>
            <a:off x="837724" y="5394841"/>
            <a:ext cx="2816185" cy="351949"/>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A3630"/>
              </a:buClr>
              <a:buSzPts val="2200"/>
              <a:buFont typeface="Lora"/>
              <a:buNone/>
            </a:pPr>
            <a:r>
              <a:rPr b="0" i="0" lang="en-US" sz="2200" u="none" cap="none" strike="noStrike">
                <a:solidFill>
                  <a:srgbClr val="3A3630"/>
                </a:solidFill>
                <a:latin typeface="Lora"/>
                <a:ea typeface="Lora"/>
                <a:cs typeface="Lora"/>
                <a:sym typeface="Lora"/>
              </a:rPr>
              <a:t>Length</a:t>
            </a:r>
            <a:endParaRPr b="0" i="0" sz="2200" u="none" cap="none" strike="noStrike"/>
          </a:p>
        </p:txBody>
      </p:sp>
      <p:sp>
        <p:nvSpPr>
          <p:cNvPr id="222" name="Google Shape;222;p26"/>
          <p:cNvSpPr/>
          <p:nvPr/>
        </p:nvSpPr>
        <p:spPr>
          <a:xfrm>
            <a:off x="837724" y="5890379"/>
            <a:ext cx="4078962" cy="766048"/>
          </a:xfrm>
          <a:prstGeom prst="rect">
            <a:avLst/>
          </a:prstGeom>
          <a:noFill/>
          <a:ln>
            <a:noFill/>
          </a:ln>
        </p:spPr>
        <p:txBody>
          <a:bodyPr anchorCtr="0" anchor="t" bIns="0" lIns="0" spcFirstLastPara="1" rIns="0" wrap="square" tIns="0">
            <a:noAutofit/>
          </a:bodyPr>
          <a:lstStyle/>
          <a:p>
            <a:pPr indent="0" lvl="0" marL="0" marR="0" rtl="0" algn="l">
              <a:lnSpc>
                <a:spcPct val="162162"/>
              </a:lnSpc>
              <a:spcBef>
                <a:spcPts val="0"/>
              </a:spcBef>
              <a:spcAft>
                <a:spcPts val="0"/>
              </a:spcAft>
              <a:buClr>
                <a:srgbClr val="3A3630"/>
              </a:buClr>
              <a:buSzPts val="1850"/>
              <a:buFont typeface="Arial"/>
              <a:buNone/>
            </a:pPr>
            <a:r>
              <a:rPr b="0" i="0" lang="en-US" sz="1850" u="none" cap="none" strike="noStrike">
                <a:solidFill>
                  <a:srgbClr val="3A3630"/>
                </a:solidFill>
                <a:latin typeface="Arial"/>
                <a:ea typeface="Arial"/>
                <a:cs typeface="Arial"/>
                <a:sym typeface="Arial"/>
              </a:rPr>
              <a:t>Specify word or character limits for concise responses.</a:t>
            </a:r>
            <a:endParaRPr b="0" i="0" sz="1850" u="none" cap="none" strike="noStrike"/>
          </a:p>
        </p:txBody>
      </p:sp>
      <p:pic>
        <p:nvPicPr>
          <p:cNvPr descr="preencoded.png" id="223" name="Google Shape;223;p26"/>
          <p:cNvPicPr preferRelativeResize="0"/>
          <p:nvPr/>
        </p:nvPicPr>
        <p:blipFill rotWithShape="1">
          <a:blip r:embed="rId4">
            <a:alphaModFix/>
          </a:blip>
          <a:srcRect b="0" l="0" r="0" t="0"/>
          <a:stretch/>
        </p:blipFill>
        <p:spPr>
          <a:xfrm>
            <a:off x="5275659" y="4557117"/>
            <a:ext cx="598408" cy="598408"/>
          </a:xfrm>
          <a:prstGeom prst="rect">
            <a:avLst/>
          </a:prstGeom>
          <a:noFill/>
          <a:ln>
            <a:noFill/>
          </a:ln>
        </p:spPr>
      </p:pic>
      <p:sp>
        <p:nvSpPr>
          <p:cNvPr id="224" name="Google Shape;224;p26"/>
          <p:cNvSpPr/>
          <p:nvPr/>
        </p:nvSpPr>
        <p:spPr>
          <a:xfrm>
            <a:off x="5275659" y="5394841"/>
            <a:ext cx="2816185" cy="351949"/>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A3630"/>
              </a:buClr>
              <a:buSzPts val="2200"/>
              <a:buFont typeface="Lora"/>
              <a:buNone/>
            </a:pPr>
            <a:r>
              <a:rPr b="0" i="0" lang="en-US" sz="2200" u="none" cap="none" strike="noStrike">
                <a:solidFill>
                  <a:srgbClr val="3A3630"/>
                </a:solidFill>
                <a:latin typeface="Lora"/>
                <a:ea typeface="Lora"/>
                <a:cs typeface="Lora"/>
                <a:sym typeface="Lora"/>
              </a:rPr>
              <a:t>Style</a:t>
            </a:r>
            <a:endParaRPr b="0" i="0" sz="2200" u="none" cap="none" strike="noStrike"/>
          </a:p>
        </p:txBody>
      </p:sp>
      <p:sp>
        <p:nvSpPr>
          <p:cNvPr id="225" name="Google Shape;225;p26"/>
          <p:cNvSpPr/>
          <p:nvPr/>
        </p:nvSpPr>
        <p:spPr>
          <a:xfrm>
            <a:off x="5275659" y="5890379"/>
            <a:ext cx="4078962" cy="766048"/>
          </a:xfrm>
          <a:prstGeom prst="rect">
            <a:avLst/>
          </a:prstGeom>
          <a:noFill/>
          <a:ln>
            <a:noFill/>
          </a:ln>
        </p:spPr>
        <p:txBody>
          <a:bodyPr anchorCtr="0" anchor="t" bIns="0" lIns="0" spcFirstLastPara="1" rIns="0" wrap="square" tIns="0">
            <a:noAutofit/>
          </a:bodyPr>
          <a:lstStyle/>
          <a:p>
            <a:pPr indent="0" lvl="0" marL="0" marR="0" rtl="0" algn="l">
              <a:lnSpc>
                <a:spcPct val="162162"/>
              </a:lnSpc>
              <a:spcBef>
                <a:spcPts val="0"/>
              </a:spcBef>
              <a:spcAft>
                <a:spcPts val="0"/>
              </a:spcAft>
              <a:buClr>
                <a:srgbClr val="3A3630"/>
              </a:buClr>
              <a:buSzPts val="1850"/>
              <a:buFont typeface="Arial"/>
              <a:buNone/>
            </a:pPr>
            <a:r>
              <a:rPr b="0" i="0" lang="en-US" sz="1850" u="none" cap="none" strike="noStrike">
                <a:solidFill>
                  <a:srgbClr val="3A3630"/>
                </a:solidFill>
                <a:latin typeface="Arial"/>
                <a:ea typeface="Arial"/>
                <a:cs typeface="Arial"/>
                <a:sym typeface="Arial"/>
              </a:rPr>
              <a:t>Dictate the writing style, such as formal, informal, or creative.</a:t>
            </a:r>
            <a:endParaRPr b="0" i="0" sz="1850" u="none" cap="none" strike="noStrike"/>
          </a:p>
        </p:txBody>
      </p:sp>
      <p:pic>
        <p:nvPicPr>
          <p:cNvPr descr="preencoded.png" id="226" name="Google Shape;226;p26"/>
          <p:cNvPicPr preferRelativeResize="0"/>
          <p:nvPr/>
        </p:nvPicPr>
        <p:blipFill rotWithShape="1">
          <a:blip r:embed="rId5">
            <a:alphaModFix/>
          </a:blip>
          <a:srcRect b="0" l="0" r="0" t="0"/>
          <a:stretch/>
        </p:blipFill>
        <p:spPr>
          <a:xfrm>
            <a:off x="9713595" y="4557117"/>
            <a:ext cx="598408" cy="598408"/>
          </a:xfrm>
          <a:prstGeom prst="rect">
            <a:avLst/>
          </a:prstGeom>
          <a:noFill/>
          <a:ln>
            <a:noFill/>
          </a:ln>
        </p:spPr>
      </p:pic>
      <p:sp>
        <p:nvSpPr>
          <p:cNvPr id="227" name="Google Shape;227;p26"/>
          <p:cNvSpPr/>
          <p:nvPr/>
        </p:nvSpPr>
        <p:spPr>
          <a:xfrm>
            <a:off x="9713595" y="5394841"/>
            <a:ext cx="2816185" cy="351949"/>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A3630"/>
              </a:buClr>
              <a:buSzPts val="2200"/>
              <a:buFont typeface="Lora"/>
              <a:buNone/>
            </a:pPr>
            <a:r>
              <a:rPr b="0" i="0" lang="en-US" sz="2200" u="none" cap="none" strike="noStrike">
                <a:solidFill>
                  <a:srgbClr val="3A3630"/>
                </a:solidFill>
                <a:latin typeface="Lora"/>
                <a:ea typeface="Lora"/>
                <a:cs typeface="Lora"/>
                <a:sym typeface="Lora"/>
              </a:rPr>
              <a:t>Temperature</a:t>
            </a:r>
            <a:endParaRPr b="0" i="0" sz="2200" u="none" cap="none" strike="noStrike"/>
          </a:p>
        </p:txBody>
      </p:sp>
      <p:sp>
        <p:nvSpPr>
          <p:cNvPr id="228" name="Google Shape;228;p26"/>
          <p:cNvSpPr/>
          <p:nvPr/>
        </p:nvSpPr>
        <p:spPr>
          <a:xfrm>
            <a:off x="9713595" y="5890379"/>
            <a:ext cx="4079081" cy="1149072"/>
          </a:xfrm>
          <a:prstGeom prst="rect">
            <a:avLst/>
          </a:prstGeom>
          <a:noFill/>
          <a:ln>
            <a:noFill/>
          </a:ln>
        </p:spPr>
        <p:txBody>
          <a:bodyPr anchorCtr="0" anchor="t" bIns="0" lIns="0" spcFirstLastPara="1" rIns="0" wrap="square" tIns="0">
            <a:noAutofit/>
          </a:bodyPr>
          <a:lstStyle/>
          <a:p>
            <a:pPr indent="0" lvl="0" marL="0" marR="0" rtl="0" algn="l">
              <a:lnSpc>
                <a:spcPct val="162162"/>
              </a:lnSpc>
              <a:spcBef>
                <a:spcPts val="0"/>
              </a:spcBef>
              <a:spcAft>
                <a:spcPts val="0"/>
              </a:spcAft>
              <a:buClr>
                <a:srgbClr val="3A3630"/>
              </a:buClr>
              <a:buSzPts val="1850"/>
              <a:buFont typeface="Arial"/>
              <a:buNone/>
            </a:pPr>
            <a:r>
              <a:rPr b="0" i="0" lang="en-US" sz="1850" u="none" cap="none" strike="noStrike">
                <a:solidFill>
                  <a:srgbClr val="3A3630"/>
                </a:solidFill>
                <a:latin typeface="Arial"/>
                <a:ea typeface="Arial"/>
                <a:cs typeface="Arial"/>
                <a:sym typeface="Arial"/>
              </a:rPr>
              <a:t>Control the randomness of the output, with higher values producing more creative and unpredictable text.</a:t>
            </a:r>
            <a:endParaRPr b="0" i="0" sz="1850" u="none" cap="none" strike="noStrike"/>
          </a:p>
        </p:txBody>
      </p:sp>
      <p:pic>
        <p:nvPicPr>
          <p:cNvPr id="229" name="Google Shape;229;p26"/>
          <p:cNvPicPr preferRelativeResize="0"/>
          <p:nvPr/>
        </p:nvPicPr>
        <p:blipFill rotWithShape="1">
          <a:blip r:embed="rId6">
            <a:alphaModFix/>
          </a:blip>
          <a:srcRect b="34309" l="0" r="0" t="0"/>
          <a:stretch/>
        </p:blipFill>
        <p:spPr>
          <a:xfrm>
            <a:off x="11911475" y="7759575"/>
            <a:ext cx="2718925" cy="47001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p:nvPr/>
        </p:nvSpPr>
        <p:spPr>
          <a:xfrm>
            <a:off x="837724" y="1534239"/>
            <a:ext cx="8537019" cy="704017"/>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8512F"/>
              </a:buClr>
              <a:buSzPts val="4400"/>
              <a:buFont typeface="Lora"/>
              <a:buNone/>
            </a:pPr>
            <a:r>
              <a:rPr b="0" i="0" lang="en-US" sz="4400" u="none" cap="none" strike="noStrike">
                <a:solidFill>
                  <a:srgbClr val="38512F"/>
                </a:solidFill>
                <a:latin typeface="Lora"/>
                <a:ea typeface="Lora"/>
                <a:cs typeface="Lora"/>
                <a:sym typeface="Lora"/>
              </a:rPr>
              <a:t>Evaluating and Refining Prompts</a:t>
            </a:r>
            <a:endParaRPr b="0" i="0" sz="4400" u="none" cap="none" strike="noStrike"/>
          </a:p>
        </p:txBody>
      </p:sp>
      <p:sp>
        <p:nvSpPr>
          <p:cNvPr id="236" name="Google Shape;236;p27"/>
          <p:cNvSpPr/>
          <p:nvPr/>
        </p:nvSpPr>
        <p:spPr>
          <a:xfrm>
            <a:off x="837724" y="2597229"/>
            <a:ext cx="12954952" cy="1532096"/>
          </a:xfrm>
          <a:prstGeom prst="rect">
            <a:avLst/>
          </a:prstGeom>
          <a:noFill/>
          <a:ln>
            <a:noFill/>
          </a:ln>
        </p:spPr>
        <p:txBody>
          <a:bodyPr anchorCtr="0" anchor="t" bIns="0" lIns="0" spcFirstLastPara="1" rIns="0" wrap="square" tIns="0">
            <a:noAutofit/>
          </a:bodyPr>
          <a:lstStyle/>
          <a:p>
            <a:pPr indent="0" lvl="0" marL="0" marR="0" rtl="0" algn="l">
              <a:lnSpc>
                <a:spcPct val="162162"/>
              </a:lnSpc>
              <a:spcBef>
                <a:spcPts val="0"/>
              </a:spcBef>
              <a:spcAft>
                <a:spcPts val="0"/>
              </a:spcAft>
              <a:buClr>
                <a:srgbClr val="3A3630"/>
              </a:buClr>
              <a:buSzPts val="1850"/>
              <a:buFont typeface="Arial"/>
              <a:buNone/>
            </a:pPr>
            <a:r>
              <a:rPr b="0" i="0" lang="en-US" sz="1850" u="none" cap="none" strike="noStrike">
                <a:solidFill>
                  <a:srgbClr val="3A3630"/>
                </a:solidFill>
                <a:latin typeface="Arial"/>
                <a:ea typeface="Arial"/>
                <a:cs typeface="Arial"/>
                <a:sym typeface="Arial"/>
              </a:rPr>
              <a:t>Prompt engineering is an iterative process. Evaluating and refining prompts is crucial for optimizing model outputs. Start by testing different prompt formulations to assess their effectiveness. Analyze the model's responses for consistency, accuracy, and relevance. If the initial output isn't satisfactory, refine the prompt by adding more specific instructions, constraints, or examples. This iterative approach ensures continuous improvement in the quality and relevance of the model's generated content.</a:t>
            </a:r>
            <a:endParaRPr b="0" i="0" sz="1850" u="none" cap="none" strike="noStrike"/>
          </a:p>
        </p:txBody>
      </p:sp>
      <p:sp>
        <p:nvSpPr>
          <p:cNvPr id="237" name="Google Shape;237;p27"/>
          <p:cNvSpPr/>
          <p:nvPr/>
        </p:nvSpPr>
        <p:spPr>
          <a:xfrm>
            <a:off x="837725" y="4972049"/>
            <a:ext cx="538500" cy="683100"/>
          </a:xfrm>
          <a:prstGeom prst="roundRect">
            <a:avLst>
              <a:gd fmla="val 6668" name="adj"/>
            </a:avLst>
          </a:prstGeom>
          <a:solidFill>
            <a:srgbClr val="F3E7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a:off x="1045370" y="5099203"/>
            <a:ext cx="123000" cy="428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3A3630"/>
              </a:buClr>
              <a:buSzPts val="2650"/>
              <a:buFont typeface="Lora"/>
              <a:buNone/>
            </a:pPr>
            <a:r>
              <a:rPr b="0" i="0" lang="en-US" sz="2650" u="none" cap="none" strike="noStrike">
                <a:solidFill>
                  <a:srgbClr val="3A3630"/>
                </a:solidFill>
                <a:latin typeface="Lora"/>
                <a:ea typeface="Lora"/>
                <a:cs typeface="Lora"/>
                <a:sym typeface="Lora"/>
              </a:rPr>
              <a:t>1</a:t>
            </a:r>
            <a:endParaRPr b="0" i="0" sz="2650" u="none" cap="none" strike="noStrike"/>
          </a:p>
        </p:txBody>
      </p:sp>
      <p:sp>
        <p:nvSpPr>
          <p:cNvPr id="239" name="Google Shape;239;p27"/>
          <p:cNvSpPr/>
          <p:nvPr/>
        </p:nvSpPr>
        <p:spPr>
          <a:xfrm>
            <a:off x="1615559" y="4972049"/>
            <a:ext cx="2816100" cy="4464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A3630"/>
              </a:buClr>
              <a:buSzPts val="2200"/>
              <a:buFont typeface="Lora"/>
              <a:buNone/>
            </a:pPr>
            <a:r>
              <a:rPr b="0" i="0" lang="en-US" sz="2200" u="none" cap="none" strike="noStrike">
                <a:solidFill>
                  <a:srgbClr val="3A3630"/>
                </a:solidFill>
                <a:latin typeface="Lora"/>
                <a:ea typeface="Lora"/>
                <a:cs typeface="Lora"/>
                <a:sym typeface="Lora"/>
              </a:rPr>
              <a:t>Testing</a:t>
            </a:r>
            <a:endParaRPr b="0" i="0" sz="2200" u="none" cap="none" strike="noStrike"/>
          </a:p>
        </p:txBody>
      </p:sp>
      <p:sp>
        <p:nvSpPr>
          <p:cNvPr id="240" name="Google Shape;240;p27"/>
          <p:cNvSpPr/>
          <p:nvPr/>
        </p:nvSpPr>
        <p:spPr>
          <a:xfrm>
            <a:off x="1615559" y="5600567"/>
            <a:ext cx="3381000" cy="1457400"/>
          </a:xfrm>
          <a:prstGeom prst="rect">
            <a:avLst/>
          </a:prstGeom>
          <a:noFill/>
          <a:ln>
            <a:noFill/>
          </a:ln>
        </p:spPr>
        <p:txBody>
          <a:bodyPr anchorCtr="0" anchor="t" bIns="0" lIns="0" spcFirstLastPara="1" rIns="0" wrap="square" tIns="0">
            <a:noAutofit/>
          </a:bodyPr>
          <a:lstStyle/>
          <a:p>
            <a:pPr indent="0" lvl="0" marL="0" marR="0" rtl="0" algn="l">
              <a:lnSpc>
                <a:spcPct val="162162"/>
              </a:lnSpc>
              <a:spcBef>
                <a:spcPts val="0"/>
              </a:spcBef>
              <a:spcAft>
                <a:spcPts val="0"/>
              </a:spcAft>
              <a:buClr>
                <a:srgbClr val="3A3630"/>
              </a:buClr>
              <a:buSzPts val="1850"/>
              <a:buFont typeface="Arial"/>
              <a:buNone/>
            </a:pPr>
            <a:r>
              <a:rPr b="0" i="0" lang="en-US" sz="1850" u="none" cap="none" strike="noStrike">
                <a:solidFill>
                  <a:srgbClr val="3A3630"/>
                </a:solidFill>
                <a:latin typeface="Arial"/>
                <a:ea typeface="Arial"/>
                <a:cs typeface="Arial"/>
                <a:sym typeface="Arial"/>
              </a:rPr>
              <a:t>Experiment with different prompt formulations to evaluate their effectiveness.</a:t>
            </a:r>
            <a:endParaRPr b="0" i="0" sz="1850" u="none" cap="none" strike="noStrike"/>
          </a:p>
        </p:txBody>
      </p:sp>
      <p:sp>
        <p:nvSpPr>
          <p:cNvPr id="241" name="Google Shape;241;p27"/>
          <p:cNvSpPr/>
          <p:nvPr/>
        </p:nvSpPr>
        <p:spPr>
          <a:xfrm>
            <a:off x="5235770" y="4972049"/>
            <a:ext cx="538500" cy="683100"/>
          </a:xfrm>
          <a:prstGeom prst="roundRect">
            <a:avLst>
              <a:gd fmla="val 6668" name="adj"/>
            </a:avLst>
          </a:prstGeom>
          <a:solidFill>
            <a:srgbClr val="F3E7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
          <p:cNvSpPr/>
          <p:nvPr/>
        </p:nvSpPr>
        <p:spPr>
          <a:xfrm>
            <a:off x="5414245" y="5099203"/>
            <a:ext cx="181500" cy="428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3A3630"/>
              </a:buClr>
              <a:buSzPts val="2650"/>
              <a:buFont typeface="Lora"/>
              <a:buNone/>
            </a:pPr>
            <a:r>
              <a:rPr b="0" i="0" lang="en-US" sz="2650" u="none" cap="none" strike="noStrike">
                <a:solidFill>
                  <a:srgbClr val="3A3630"/>
                </a:solidFill>
                <a:latin typeface="Lora"/>
                <a:ea typeface="Lora"/>
                <a:cs typeface="Lora"/>
                <a:sym typeface="Lora"/>
              </a:rPr>
              <a:t>2</a:t>
            </a:r>
            <a:endParaRPr b="0" i="0" sz="2650" u="none" cap="none" strike="noStrike"/>
          </a:p>
        </p:txBody>
      </p:sp>
      <p:sp>
        <p:nvSpPr>
          <p:cNvPr id="243" name="Google Shape;243;p27"/>
          <p:cNvSpPr/>
          <p:nvPr/>
        </p:nvSpPr>
        <p:spPr>
          <a:xfrm>
            <a:off x="6013606" y="4972049"/>
            <a:ext cx="2816100" cy="4464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A3630"/>
              </a:buClr>
              <a:buSzPts val="2200"/>
              <a:buFont typeface="Lora"/>
              <a:buNone/>
            </a:pPr>
            <a:r>
              <a:rPr b="0" i="0" lang="en-US" sz="2200" u="none" cap="none" strike="noStrike">
                <a:solidFill>
                  <a:srgbClr val="3A3630"/>
                </a:solidFill>
                <a:latin typeface="Lora"/>
                <a:ea typeface="Lora"/>
                <a:cs typeface="Lora"/>
                <a:sym typeface="Lora"/>
              </a:rPr>
              <a:t>Analysis</a:t>
            </a:r>
            <a:endParaRPr b="0" i="0" sz="2200" u="none" cap="none" strike="noStrike"/>
          </a:p>
        </p:txBody>
      </p:sp>
      <p:sp>
        <p:nvSpPr>
          <p:cNvPr id="244" name="Google Shape;244;p27"/>
          <p:cNvSpPr/>
          <p:nvPr/>
        </p:nvSpPr>
        <p:spPr>
          <a:xfrm>
            <a:off x="6013606" y="5600567"/>
            <a:ext cx="3381000" cy="1457400"/>
          </a:xfrm>
          <a:prstGeom prst="rect">
            <a:avLst/>
          </a:prstGeom>
          <a:noFill/>
          <a:ln>
            <a:noFill/>
          </a:ln>
        </p:spPr>
        <p:txBody>
          <a:bodyPr anchorCtr="0" anchor="t" bIns="0" lIns="0" spcFirstLastPara="1" rIns="0" wrap="square" tIns="0">
            <a:noAutofit/>
          </a:bodyPr>
          <a:lstStyle/>
          <a:p>
            <a:pPr indent="0" lvl="0" marL="0" marR="0" rtl="0" algn="l">
              <a:lnSpc>
                <a:spcPct val="162162"/>
              </a:lnSpc>
              <a:spcBef>
                <a:spcPts val="0"/>
              </a:spcBef>
              <a:spcAft>
                <a:spcPts val="0"/>
              </a:spcAft>
              <a:buClr>
                <a:srgbClr val="3A3630"/>
              </a:buClr>
              <a:buSzPts val="1850"/>
              <a:buFont typeface="Arial"/>
              <a:buNone/>
            </a:pPr>
            <a:r>
              <a:rPr b="0" i="0" lang="en-US" sz="1850" u="none" cap="none" strike="noStrike">
                <a:solidFill>
                  <a:srgbClr val="3A3630"/>
                </a:solidFill>
                <a:latin typeface="Arial"/>
                <a:ea typeface="Arial"/>
                <a:cs typeface="Arial"/>
                <a:sym typeface="Arial"/>
              </a:rPr>
              <a:t>Assess the model's responses for consistency, accuracy, and relevance to the desired task.</a:t>
            </a:r>
            <a:endParaRPr b="0" i="0" sz="1850" u="none" cap="none" strike="noStrike"/>
          </a:p>
        </p:txBody>
      </p:sp>
      <p:sp>
        <p:nvSpPr>
          <p:cNvPr id="245" name="Google Shape;245;p27"/>
          <p:cNvSpPr/>
          <p:nvPr/>
        </p:nvSpPr>
        <p:spPr>
          <a:xfrm>
            <a:off x="9633816" y="4972049"/>
            <a:ext cx="538500" cy="683100"/>
          </a:xfrm>
          <a:prstGeom prst="roundRect">
            <a:avLst>
              <a:gd fmla="val 6668" name="adj"/>
            </a:avLst>
          </a:prstGeom>
          <a:solidFill>
            <a:srgbClr val="F3E7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a:off x="9808957" y="5099203"/>
            <a:ext cx="188100" cy="428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3A3630"/>
              </a:buClr>
              <a:buSzPts val="2650"/>
              <a:buFont typeface="Lora"/>
              <a:buNone/>
            </a:pPr>
            <a:r>
              <a:rPr b="0" i="0" lang="en-US" sz="2650" u="none" cap="none" strike="noStrike">
                <a:solidFill>
                  <a:srgbClr val="3A3630"/>
                </a:solidFill>
                <a:latin typeface="Lora"/>
                <a:ea typeface="Lora"/>
                <a:cs typeface="Lora"/>
                <a:sym typeface="Lora"/>
              </a:rPr>
              <a:t>3</a:t>
            </a:r>
            <a:endParaRPr b="0" i="0" sz="2650" u="none" cap="none" strike="noStrike"/>
          </a:p>
        </p:txBody>
      </p:sp>
      <p:sp>
        <p:nvSpPr>
          <p:cNvPr id="247" name="Google Shape;247;p27"/>
          <p:cNvSpPr/>
          <p:nvPr/>
        </p:nvSpPr>
        <p:spPr>
          <a:xfrm>
            <a:off x="10411651" y="4972049"/>
            <a:ext cx="2816100" cy="4464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A3630"/>
              </a:buClr>
              <a:buSzPts val="2200"/>
              <a:buFont typeface="Lora"/>
              <a:buNone/>
            </a:pPr>
            <a:r>
              <a:rPr b="0" i="0" lang="en-US" sz="2200" u="none" cap="none" strike="noStrike">
                <a:solidFill>
                  <a:srgbClr val="3A3630"/>
                </a:solidFill>
                <a:latin typeface="Lora"/>
                <a:ea typeface="Lora"/>
                <a:cs typeface="Lora"/>
                <a:sym typeface="Lora"/>
              </a:rPr>
              <a:t>Refinement</a:t>
            </a:r>
            <a:endParaRPr b="0" i="0" sz="2200" u="none" cap="none" strike="noStrike"/>
          </a:p>
        </p:txBody>
      </p:sp>
      <p:sp>
        <p:nvSpPr>
          <p:cNvPr id="248" name="Google Shape;248;p27"/>
          <p:cNvSpPr/>
          <p:nvPr/>
        </p:nvSpPr>
        <p:spPr>
          <a:xfrm>
            <a:off x="10411651" y="5600567"/>
            <a:ext cx="3381000" cy="1943400"/>
          </a:xfrm>
          <a:prstGeom prst="rect">
            <a:avLst/>
          </a:prstGeom>
          <a:noFill/>
          <a:ln>
            <a:noFill/>
          </a:ln>
        </p:spPr>
        <p:txBody>
          <a:bodyPr anchorCtr="0" anchor="t" bIns="0" lIns="0" spcFirstLastPara="1" rIns="0" wrap="square" tIns="0">
            <a:noAutofit/>
          </a:bodyPr>
          <a:lstStyle/>
          <a:p>
            <a:pPr indent="0" lvl="0" marL="0" marR="0" rtl="0" algn="l">
              <a:lnSpc>
                <a:spcPct val="162162"/>
              </a:lnSpc>
              <a:spcBef>
                <a:spcPts val="0"/>
              </a:spcBef>
              <a:spcAft>
                <a:spcPts val="0"/>
              </a:spcAft>
              <a:buClr>
                <a:srgbClr val="3A3630"/>
              </a:buClr>
              <a:buSzPts val="1850"/>
              <a:buFont typeface="Arial"/>
              <a:buNone/>
            </a:pPr>
            <a:r>
              <a:rPr b="0" i="0" lang="en-US" sz="1850" u="none" cap="none" strike="noStrike">
                <a:solidFill>
                  <a:srgbClr val="3A3630"/>
                </a:solidFill>
                <a:latin typeface="Arial"/>
                <a:ea typeface="Arial"/>
                <a:cs typeface="Arial"/>
                <a:sym typeface="Arial"/>
              </a:rPr>
              <a:t>Adjust the prompt based on the evaluation results, adding more specific instructions, constraints, or examples.</a:t>
            </a:r>
            <a:endParaRPr b="0" i="0" sz="1850" u="none" cap="none" strike="noStrike"/>
          </a:p>
        </p:txBody>
      </p:sp>
      <p:pic>
        <p:nvPicPr>
          <p:cNvPr id="249" name="Google Shape;249;p27"/>
          <p:cNvPicPr preferRelativeResize="0"/>
          <p:nvPr/>
        </p:nvPicPr>
        <p:blipFill rotWithShape="1">
          <a:blip r:embed="rId3">
            <a:alphaModFix/>
          </a:blip>
          <a:srcRect b="34309" l="0" r="0" t="0"/>
          <a:stretch/>
        </p:blipFill>
        <p:spPr>
          <a:xfrm>
            <a:off x="11911475" y="7759575"/>
            <a:ext cx="2718925" cy="4700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28"/>
          <p:cNvPicPr preferRelativeResize="0"/>
          <p:nvPr/>
        </p:nvPicPr>
        <p:blipFill rotWithShape="1">
          <a:blip r:embed="rId3">
            <a:alphaModFix/>
          </a:blip>
          <a:srcRect b="34309" l="0" r="0" t="0"/>
          <a:stretch/>
        </p:blipFill>
        <p:spPr>
          <a:xfrm>
            <a:off x="11911475" y="7759575"/>
            <a:ext cx="2718925" cy="470016"/>
          </a:xfrm>
          <a:prstGeom prst="rect">
            <a:avLst/>
          </a:prstGeom>
          <a:noFill/>
          <a:ln>
            <a:noFill/>
          </a:ln>
        </p:spPr>
      </p:pic>
      <p:sp>
        <p:nvSpPr>
          <p:cNvPr id="256" name="Google Shape;256;p28"/>
          <p:cNvSpPr txBox="1"/>
          <p:nvPr/>
        </p:nvSpPr>
        <p:spPr>
          <a:xfrm>
            <a:off x="1028700" y="514350"/>
            <a:ext cx="7822500" cy="9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000">
                <a:solidFill>
                  <a:srgbClr val="666666"/>
                </a:solidFill>
                <a:latin typeface="Lora Medium"/>
                <a:ea typeface="Lora Medium"/>
                <a:cs typeface="Lora Medium"/>
                <a:sym typeface="Lora Medium"/>
              </a:rPr>
              <a:t>Ethical Considerations</a:t>
            </a:r>
            <a:endParaRPr sz="4000">
              <a:solidFill>
                <a:srgbClr val="666666"/>
              </a:solidFill>
              <a:latin typeface="Lora Medium"/>
              <a:ea typeface="Lora Medium"/>
              <a:cs typeface="Lora Medium"/>
              <a:sym typeface="Lora Medium"/>
            </a:endParaRPr>
          </a:p>
        </p:txBody>
      </p:sp>
      <p:sp>
        <p:nvSpPr>
          <p:cNvPr id="257" name="Google Shape;257;p28"/>
          <p:cNvSpPr/>
          <p:nvPr/>
        </p:nvSpPr>
        <p:spPr>
          <a:xfrm>
            <a:off x="1242533" y="2234661"/>
            <a:ext cx="538500" cy="683100"/>
          </a:xfrm>
          <a:prstGeom prst="roundRect">
            <a:avLst>
              <a:gd fmla="val 6668" name="adj"/>
            </a:avLst>
          </a:prstGeom>
          <a:solidFill>
            <a:srgbClr val="F3E7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1421008" y="2361815"/>
            <a:ext cx="181500" cy="428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A3630"/>
              </a:buClr>
              <a:buSzPts val="2650"/>
              <a:buFont typeface="Lora"/>
              <a:buNone/>
            </a:pPr>
            <a:r>
              <a:rPr b="0" i="0" lang="en-US" sz="2650" u="none" cap="none" strike="noStrike">
                <a:solidFill>
                  <a:srgbClr val="3A3630"/>
                </a:solidFill>
                <a:latin typeface="Lora"/>
                <a:ea typeface="Lora"/>
                <a:cs typeface="Lora"/>
                <a:sym typeface="Lora"/>
              </a:rPr>
              <a:t>1</a:t>
            </a:r>
            <a:endParaRPr b="0" i="0" sz="2650" u="none" cap="none" strike="noStrike"/>
          </a:p>
        </p:txBody>
      </p:sp>
      <p:sp>
        <p:nvSpPr>
          <p:cNvPr id="259" name="Google Shape;259;p28"/>
          <p:cNvSpPr/>
          <p:nvPr/>
        </p:nvSpPr>
        <p:spPr>
          <a:xfrm>
            <a:off x="2148518" y="2234661"/>
            <a:ext cx="2816100" cy="44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3000">
                <a:solidFill>
                  <a:srgbClr val="434343"/>
                </a:solidFill>
                <a:latin typeface="Lora"/>
                <a:ea typeface="Lora"/>
                <a:cs typeface="Lora"/>
                <a:sym typeface="Lora"/>
              </a:rPr>
              <a:t>Bias Awareness</a:t>
            </a:r>
            <a:endParaRPr i="0" sz="2200" u="none" cap="none" strike="noStrike">
              <a:latin typeface="Lora"/>
              <a:ea typeface="Lora"/>
              <a:cs typeface="Lora"/>
              <a:sym typeface="Lora"/>
            </a:endParaRPr>
          </a:p>
        </p:txBody>
      </p:sp>
      <p:sp>
        <p:nvSpPr>
          <p:cNvPr id="260" name="Google Shape;260;p28"/>
          <p:cNvSpPr/>
          <p:nvPr/>
        </p:nvSpPr>
        <p:spPr>
          <a:xfrm>
            <a:off x="2148513" y="2863184"/>
            <a:ext cx="3381000" cy="807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850">
                <a:solidFill>
                  <a:srgbClr val="434343"/>
                </a:solidFill>
              </a:rPr>
              <a:t>AI can reflect biases from its training data. </a:t>
            </a:r>
            <a:endParaRPr sz="1850">
              <a:solidFill>
                <a:srgbClr val="434343"/>
              </a:solidFill>
            </a:endParaRPr>
          </a:p>
          <a:p>
            <a:pPr indent="0" lvl="0" marL="0" rtl="0" algn="l">
              <a:spcBef>
                <a:spcPts val="0"/>
              </a:spcBef>
              <a:spcAft>
                <a:spcPts val="0"/>
              </a:spcAft>
              <a:buClr>
                <a:schemeClr val="dk1"/>
              </a:buClr>
              <a:buSzPts val="1100"/>
              <a:buFont typeface="Arial"/>
              <a:buNone/>
            </a:pPr>
            <a:r>
              <a:t/>
            </a:r>
            <a:endParaRPr sz="3000">
              <a:solidFill>
                <a:srgbClr val="434343"/>
              </a:solidFill>
            </a:endParaRPr>
          </a:p>
          <a:p>
            <a:pPr indent="0" lvl="0" marL="0" marR="0" rtl="0" algn="l">
              <a:lnSpc>
                <a:spcPct val="162162"/>
              </a:lnSpc>
              <a:spcBef>
                <a:spcPts val="0"/>
              </a:spcBef>
              <a:spcAft>
                <a:spcPts val="0"/>
              </a:spcAft>
              <a:buClr>
                <a:srgbClr val="3A3630"/>
              </a:buClr>
              <a:buSzPts val="1850"/>
              <a:buFont typeface="Arial"/>
              <a:buNone/>
            </a:pPr>
            <a:r>
              <a:t/>
            </a:r>
            <a:endParaRPr sz="1850">
              <a:solidFill>
                <a:srgbClr val="3A3630"/>
              </a:solidFill>
            </a:endParaRPr>
          </a:p>
        </p:txBody>
      </p:sp>
      <p:sp>
        <p:nvSpPr>
          <p:cNvPr id="261" name="Google Shape;261;p28"/>
          <p:cNvSpPr/>
          <p:nvPr/>
        </p:nvSpPr>
        <p:spPr>
          <a:xfrm>
            <a:off x="7655627" y="2234650"/>
            <a:ext cx="648600" cy="683100"/>
          </a:xfrm>
          <a:prstGeom prst="roundRect">
            <a:avLst>
              <a:gd fmla="val 6668" name="adj"/>
            </a:avLst>
          </a:prstGeom>
          <a:solidFill>
            <a:srgbClr val="F3E7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a:off x="7866624" y="2361804"/>
            <a:ext cx="226500" cy="428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3A3630"/>
              </a:buClr>
              <a:buSzPts val="2650"/>
              <a:buFont typeface="Lora"/>
              <a:buNone/>
            </a:pPr>
            <a:r>
              <a:rPr b="0" i="0" lang="en-US" sz="2650" u="none" cap="none" strike="noStrike">
                <a:solidFill>
                  <a:srgbClr val="3A3630"/>
                </a:solidFill>
                <a:latin typeface="Lora"/>
                <a:ea typeface="Lora"/>
                <a:cs typeface="Lora"/>
                <a:sym typeface="Lora"/>
              </a:rPr>
              <a:t>2</a:t>
            </a:r>
            <a:endParaRPr b="0" i="0" sz="2650" u="none" cap="none" strike="noStrike"/>
          </a:p>
        </p:txBody>
      </p:sp>
      <p:sp>
        <p:nvSpPr>
          <p:cNvPr id="263" name="Google Shape;263;p28"/>
          <p:cNvSpPr/>
          <p:nvPr/>
        </p:nvSpPr>
        <p:spPr>
          <a:xfrm>
            <a:off x="8592708" y="2234650"/>
            <a:ext cx="3392700" cy="44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3000">
                <a:solidFill>
                  <a:srgbClr val="434343"/>
                </a:solidFill>
                <a:latin typeface="Lora"/>
                <a:ea typeface="Lora"/>
                <a:cs typeface="Lora"/>
                <a:sym typeface="Lora"/>
              </a:rPr>
              <a:t>Ethical Prompts</a:t>
            </a:r>
            <a:endParaRPr sz="3000">
              <a:solidFill>
                <a:srgbClr val="434343"/>
              </a:solidFill>
              <a:latin typeface="Lora"/>
              <a:ea typeface="Lora"/>
              <a:cs typeface="Lora"/>
              <a:sym typeface="Lora"/>
            </a:endParaRPr>
          </a:p>
          <a:p>
            <a:pPr indent="0" lvl="0" marL="0" marR="0" rtl="0" algn="l">
              <a:lnSpc>
                <a:spcPct val="125000"/>
              </a:lnSpc>
              <a:spcBef>
                <a:spcPts val="0"/>
              </a:spcBef>
              <a:spcAft>
                <a:spcPts val="0"/>
              </a:spcAft>
              <a:buClr>
                <a:srgbClr val="3A3630"/>
              </a:buClr>
              <a:buSzPts val="2200"/>
              <a:buFont typeface="Lora"/>
              <a:buNone/>
            </a:pPr>
            <a:r>
              <a:t/>
            </a:r>
            <a:endParaRPr sz="2200">
              <a:solidFill>
                <a:srgbClr val="434343"/>
              </a:solidFill>
              <a:latin typeface="Lora"/>
              <a:ea typeface="Lora"/>
              <a:cs typeface="Lora"/>
              <a:sym typeface="Lora"/>
            </a:endParaRPr>
          </a:p>
        </p:txBody>
      </p:sp>
      <p:sp>
        <p:nvSpPr>
          <p:cNvPr id="264" name="Google Shape;264;p28"/>
          <p:cNvSpPr/>
          <p:nvPr/>
        </p:nvSpPr>
        <p:spPr>
          <a:xfrm>
            <a:off x="8592700" y="2863172"/>
            <a:ext cx="4073100" cy="942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850">
                <a:solidFill>
                  <a:srgbClr val="434343"/>
                </a:solidFill>
              </a:rPr>
              <a:t>Frame prompts that encourage fairness, inclusivity, and accuracy.</a:t>
            </a:r>
            <a:endParaRPr sz="1850">
              <a:solidFill>
                <a:srgbClr val="434343"/>
              </a:solidFill>
            </a:endParaRPr>
          </a:p>
          <a:p>
            <a:pPr indent="0" lvl="0" marL="0" rtl="0" algn="l">
              <a:spcBef>
                <a:spcPts val="0"/>
              </a:spcBef>
              <a:spcAft>
                <a:spcPts val="0"/>
              </a:spcAft>
              <a:buClr>
                <a:schemeClr val="dk1"/>
              </a:buClr>
              <a:buSzPts val="1100"/>
              <a:buFont typeface="Arial"/>
              <a:buNone/>
            </a:pPr>
            <a:r>
              <a:t/>
            </a:r>
            <a:endParaRPr sz="1850">
              <a:solidFill>
                <a:srgbClr val="434343"/>
              </a:solidFill>
            </a:endParaRPr>
          </a:p>
          <a:p>
            <a:pPr indent="0" lvl="0" marL="0" marR="0" rtl="0" algn="l">
              <a:lnSpc>
                <a:spcPct val="162162"/>
              </a:lnSpc>
              <a:spcBef>
                <a:spcPts val="0"/>
              </a:spcBef>
              <a:spcAft>
                <a:spcPts val="0"/>
              </a:spcAft>
              <a:buClr>
                <a:srgbClr val="3A3630"/>
              </a:buClr>
              <a:buSzPts val="1850"/>
              <a:buFont typeface="Arial"/>
              <a:buNone/>
            </a:pPr>
            <a:r>
              <a:t/>
            </a:r>
            <a:endParaRPr sz="1850">
              <a:solidFill>
                <a:srgbClr val="434343"/>
              </a:solidFill>
            </a:endParaRPr>
          </a:p>
        </p:txBody>
      </p:sp>
      <p:pic>
        <p:nvPicPr>
          <p:cNvPr id="265" name="Google Shape;265;p28"/>
          <p:cNvPicPr preferRelativeResize="0"/>
          <p:nvPr/>
        </p:nvPicPr>
        <p:blipFill rotWithShape="1">
          <a:blip r:embed="rId3">
            <a:alphaModFix/>
          </a:blip>
          <a:srcRect b="34309" l="0" r="0" t="0"/>
          <a:stretch/>
        </p:blipFill>
        <p:spPr>
          <a:xfrm>
            <a:off x="2487675" y="5428825"/>
            <a:ext cx="2718925" cy="470016"/>
          </a:xfrm>
          <a:prstGeom prst="rect">
            <a:avLst/>
          </a:prstGeom>
          <a:noFill/>
          <a:ln>
            <a:noFill/>
          </a:ln>
        </p:spPr>
      </p:pic>
      <p:sp>
        <p:nvSpPr>
          <p:cNvPr id="266" name="Google Shape;266;p28"/>
          <p:cNvSpPr/>
          <p:nvPr/>
        </p:nvSpPr>
        <p:spPr>
          <a:xfrm>
            <a:off x="1200145" y="4743949"/>
            <a:ext cx="538500" cy="683100"/>
          </a:xfrm>
          <a:prstGeom prst="roundRect">
            <a:avLst>
              <a:gd fmla="val 6668" name="adj"/>
            </a:avLst>
          </a:prstGeom>
          <a:solidFill>
            <a:srgbClr val="F3E7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p:nvPr/>
        </p:nvSpPr>
        <p:spPr>
          <a:xfrm>
            <a:off x="1378620" y="4871103"/>
            <a:ext cx="181500" cy="428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A3630"/>
              </a:buClr>
              <a:buSzPts val="2650"/>
              <a:buFont typeface="Lora"/>
              <a:buNone/>
            </a:pPr>
            <a:r>
              <a:rPr lang="en-US" sz="2650">
                <a:solidFill>
                  <a:srgbClr val="3A3630"/>
                </a:solidFill>
                <a:latin typeface="Lora"/>
                <a:ea typeface="Lora"/>
                <a:cs typeface="Lora"/>
                <a:sym typeface="Lora"/>
              </a:rPr>
              <a:t>3</a:t>
            </a:r>
            <a:endParaRPr b="0" i="0" sz="2650" u="none" cap="none" strike="noStrike"/>
          </a:p>
        </p:txBody>
      </p:sp>
      <p:sp>
        <p:nvSpPr>
          <p:cNvPr id="268" name="Google Shape;268;p28"/>
          <p:cNvSpPr/>
          <p:nvPr/>
        </p:nvSpPr>
        <p:spPr>
          <a:xfrm>
            <a:off x="1977981" y="4743949"/>
            <a:ext cx="2816100" cy="44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3000">
                <a:solidFill>
                  <a:srgbClr val="434343"/>
                </a:solidFill>
                <a:latin typeface="Lora"/>
                <a:ea typeface="Lora"/>
                <a:cs typeface="Lora"/>
                <a:sym typeface="Lora"/>
              </a:rPr>
              <a:t>Accountability </a:t>
            </a:r>
            <a:endParaRPr i="0" sz="2200" u="none" cap="none" strike="noStrike">
              <a:solidFill>
                <a:srgbClr val="434343"/>
              </a:solidFill>
              <a:latin typeface="Lora"/>
              <a:ea typeface="Lora"/>
              <a:cs typeface="Lora"/>
              <a:sym typeface="Lora"/>
            </a:endParaRPr>
          </a:p>
        </p:txBody>
      </p:sp>
      <p:sp>
        <p:nvSpPr>
          <p:cNvPr id="269" name="Google Shape;269;p28"/>
          <p:cNvSpPr/>
          <p:nvPr/>
        </p:nvSpPr>
        <p:spPr>
          <a:xfrm>
            <a:off x="1977981" y="5372467"/>
            <a:ext cx="3381000" cy="145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850">
                <a:solidFill>
                  <a:srgbClr val="434343"/>
                </a:solidFill>
              </a:rPr>
              <a:t>Always verify AI outputs, especially in critical fields like healthcare, law, or finance.</a:t>
            </a:r>
            <a:endParaRPr b="0" i="0" sz="1850" u="none" cap="none" strike="noStrike">
              <a:solidFill>
                <a:srgbClr val="434343"/>
              </a:solidFill>
            </a:endParaRPr>
          </a:p>
        </p:txBody>
      </p:sp>
      <p:sp>
        <p:nvSpPr>
          <p:cNvPr id="270" name="Google Shape;270;p28"/>
          <p:cNvSpPr/>
          <p:nvPr/>
        </p:nvSpPr>
        <p:spPr>
          <a:xfrm>
            <a:off x="7655616" y="4616799"/>
            <a:ext cx="538500" cy="683100"/>
          </a:xfrm>
          <a:prstGeom prst="roundRect">
            <a:avLst>
              <a:gd fmla="val 6668" name="adj"/>
            </a:avLst>
          </a:prstGeom>
          <a:solidFill>
            <a:srgbClr val="F3E7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8"/>
          <p:cNvSpPr/>
          <p:nvPr/>
        </p:nvSpPr>
        <p:spPr>
          <a:xfrm>
            <a:off x="7830757" y="4743953"/>
            <a:ext cx="188100" cy="428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3A3630"/>
              </a:buClr>
              <a:buSzPts val="2650"/>
              <a:buFont typeface="Lora"/>
              <a:buNone/>
            </a:pPr>
            <a:r>
              <a:rPr lang="en-US" sz="2650">
                <a:solidFill>
                  <a:srgbClr val="3A3630"/>
                </a:solidFill>
                <a:latin typeface="Lora"/>
                <a:ea typeface="Lora"/>
                <a:cs typeface="Lora"/>
                <a:sym typeface="Lora"/>
              </a:rPr>
              <a:t>4</a:t>
            </a:r>
            <a:endParaRPr b="0" i="0" sz="2650" u="none" cap="none" strike="noStrike"/>
          </a:p>
        </p:txBody>
      </p:sp>
      <p:sp>
        <p:nvSpPr>
          <p:cNvPr id="272" name="Google Shape;272;p28"/>
          <p:cNvSpPr/>
          <p:nvPr/>
        </p:nvSpPr>
        <p:spPr>
          <a:xfrm>
            <a:off x="8433451" y="4616799"/>
            <a:ext cx="2816100" cy="44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3000">
                <a:solidFill>
                  <a:srgbClr val="434343"/>
                </a:solidFill>
                <a:latin typeface="Lora"/>
                <a:ea typeface="Lora"/>
                <a:cs typeface="Lora"/>
                <a:sym typeface="Lora"/>
              </a:rPr>
              <a:t>Transparency </a:t>
            </a:r>
            <a:endParaRPr i="0" sz="2200" u="none" cap="none" strike="noStrike">
              <a:solidFill>
                <a:srgbClr val="434343"/>
              </a:solidFill>
              <a:latin typeface="Lora"/>
              <a:ea typeface="Lora"/>
              <a:cs typeface="Lora"/>
              <a:sym typeface="Lora"/>
            </a:endParaRPr>
          </a:p>
        </p:txBody>
      </p:sp>
      <p:sp>
        <p:nvSpPr>
          <p:cNvPr id="273" name="Google Shape;273;p28"/>
          <p:cNvSpPr/>
          <p:nvPr/>
        </p:nvSpPr>
        <p:spPr>
          <a:xfrm>
            <a:off x="8433451" y="5245317"/>
            <a:ext cx="3381000" cy="1943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850">
                <a:solidFill>
                  <a:srgbClr val="434343"/>
                </a:solidFill>
              </a:rPr>
              <a:t>Ensure clarity in how AI systems are used and the decisions they influence.</a:t>
            </a:r>
            <a:endParaRPr sz="1850">
              <a:solidFill>
                <a:srgbClr val="434343"/>
              </a:solidFill>
            </a:endParaRPr>
          </a:p>
          <a:p>
            <a:pPr indent="0" lvl="0" marL="0" marR="0" rtl="0" algn="l">
              <a:lnSpc>
                <a:spcPct val="162162"/>
              </a:lnSpc>
              <a:spcBef>
                <a:spcPts val="0"/>
              </a:spcBef>
              <a:spcAft>
                <a:spcPts val="0"/>
              </a:spcAft>
              <a:buClr>
                <a:srgbClr val="3A3630"/>
              </a:buClr>
              <a:buSzPts val="1850"/>
              <a:buFont typeface="Arial"/>
              <a:buNone/>
            </a:pPr>
            <a:r>
              <a:t/>
            </a:r>
            <a:endParaRPr sz="1850">
              <a:solidFill>
                <a:srgbClr val="434343"/>
              </a:solidFill>
            </a:endParaRPr>
          </a:p>
        </p:txBody>
      </p:sp>
      <p:pic>
        <p:nvPicPr>
          <p:cNvPr id="274" name="Google Shape;274;p28"/>
          <p:cNvPicPr preferRelativeResize="0"/>
          <p:nvPr/>
        </p:nvPicPr>
        <p:blipFill rotWithShape="1">
          <a:blip r:embed="rId3">
            <a:alphaModFix/>
          </a:blip>
          <a:srcRect b="34309" l="0" r="0" t="0"/>
          <a:stretch/>
        </p:blipFill>
        <p:spPr>
          <a:xfrm>
            <a:off x="12063875" y="7911975"/>
            <a:ext cx="2718925" cy="47001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9"/>
          <p:cNvSpPr/>
          <p:nvPr/>
        </p:nvSpPr>
        <p:spPr>
          <a:xfrm>
            <a:off x="837724" y="3762732"/>
            <a:ext cx="5632490" cy="704017"/>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SzPts val="4400"/>
              <a:buFont typeface="Arial"/>
              <a:buNone/>
            </a:pPr>
            <a:r>
              <a:t/>
            </a:r>
            <a:endParaRPr b="0" i="0" sz="4400" u="none" cap="none" strike="noStrike"/>
          </a:p>
        </p:txBody>
      </p:sp>
      <p:pic>
        <p:nvPicPr>
          <p:cNvPr id="281" name="Google Shape;281;p29"/>
          <p:cNvPicPr preferRelativeResize="0"/>
          <p:nvPr/>
        </p:nvPicPr>
        <p:blipFill rotWithShape="1">
          <a:blip r:embed="rId3">
            <a:alphaModFix/>
          </a:blip>
          <a:srcRect b="34309" l="0" r="0" t="0"/>
          <a:stretch/>
        </p:blipFill>
        <p:spPr>
          <a:xfrm>
            <a:off x="11911475" y="7759575"/>
            <a:ext cx="2718925" cy="470016"/>
          </a:xfrm>
          <a:prstGeom prst="rect">
            <a:avLst/>
          </a:prstGeom>
          <a:noFill/>
          <a:ln>
            <a:noFill/>
          </a:ln>
        </p:spPr>
      </p:pic>
      <p:sp>
        <p:nvSpPr>
          <p:cNvPr id="282" name="Google Shape;282;p29"/>
          <p:cNvSpPr txBox="1"/>
          <p:nvPr/>
        </p:nvSpPr>
        <p:spPr>
          <a:xfrm>
            <a:off x="3333750" y="2942750"/>
            <a:ext cx="8305800" cy="15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500">
                <a:solidFill>
                  <a:srgbClr val="666666"/>
                </a:solidFill>
                <a:latin typeface="Lora SemiBold"/>
                <a:ea typeface="Lora SemiBold"/>
                <a:cs typeface="Lora SemiBold"/>
                <a:sym typeface="Lora SemiBold"/>
              </a:rPr>
              <a:t>THANK YOU </a:t>
            </a:r>
            <a:endParaRPr sz="10500">
              <a:solidFill>
                <a:srgbClr val="666666"/>
              </a:solidFill>
              <a:latin typeface="Lora SemiBold"/>
              <a:ea typeface="Lora SemiBold"/>
              <a:cs typeface="Lora SemiBold"/>
              <a:sym typeface="Lora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p:nvPr/>
        </p:nvSpPr>
        <p:spPr>
          <a:xfrm>
            <a:off x="837724" y="1575435"/>
            <a:ext cx="7772700" cy="971700"/>
          </a:xfrm>
          <a:prstGeom prst="rect">
            <a:avLst/>
          </a:prstGeom>
          <a:noFill/>
          <a:ln>
            <a:noFill/>
          </a:ln>
        </p:spPr>
        <p:txBody>
          <a:bodyPr anchorCtr="0" anchor="t" bIns="0" lIns="0" spcFirstLastPara="1" rIns="0" wrap="square" tIns="0">
            <a:noAutofit/>
          </a:bodyPr>
          <a:lstStyle/>
          <a:p>
            <a:pPr indent="0" lvl="0" marL="0" marR="0" rtl="0" algn="l">
              <a:lnSpc>
                <a:spcPct val="125409"/>
              </a:lnSpc>
              <a:spcBef>
                <a:spcPts val="0"/>
              </a:spcBef>
              <a:spcAft>
                <a:spcPts val="0"/>
              </a:spcAft>
              <a:buClr>
                <a:srgbClr val="38512F"/>
              </a:buClr>
              <a:buSzPts val="6100"/>
              <a:buFont typeface="Lora"/>
              <a:buNone/>
            </a:pPr>
            <a:r>
              <a:rPr b="0" i="0" lang="en-US" sz="6100" u="none" cap="none" strike="noStrike">
                <a:solidFill>
                  <a:srgbClr val="38512F"/>
                </a:solidFill>
                <a:latin typeface="Lora"/>
                <a:ea typeface="Lora"/>
                <a:cs typeface="Lora"/>
                <a:sym typeface="Lora"/>
              </a:rPr>
              <a:t>Prompt Engineering</a:t>
            </a:r>
            <a:endParaRPr b="0" i="0" sz="6100" u="none" cap="none" strike="noStrike"/>
          </a:p>
        </p:txBody>
      </p:sp>
      <p:sp>
        <p:nvSpPr>
          <p:cNvPr id="70" name="Google Shape;70;p15"/>
          <p:cNvSpPr/>
          <p:nvPr/>
        </p:nvSpPr>
        <p:spPr>
          <a:xfrm>
            <a:off x="837724" y="3344108"/>
            <a:ext cx="12954900" cy="2871900"/>
          </a:xfrm>
          <a:prstGeom prst="rect">
            <a:avLst/>
          </a:prstGeom>
          <a:noFill/>
          <a:ln>
            <a:noFill/>
          </a:ln>
        </p:spPr>
        <p:txBody>
          <a:bodyPr anchorCtr="0" anchor="t" bIns="0" lIns="0" spcFirstLastPara="1" rIns="0" wrap="square" tIns="0">
            <a:noAutofit/>
          </a:bodyPr>
          <a:lstStyle/>
          <a:p>
            <a:pPr indent="0" lvl="0" marL="0" marR="0" rtl="0" algn="l">
              <a:lnSpc>
                <a:spcPct val="159574"/>
              </a:lnSpc>
              <a:spcBef>
                <a:spcPts val="0"/>
              </a:spcBef>
              <a:spcAft>
                <a:spcPts val="0"/>
              </a:spcAft>
              <a:buClr>
                <a:srgbClr val="3A3630"/>
              </a:buClr>
              <a:buSzPts val="2350"/>
              <a:buFont typeface="Arial"/>
              <a:buNone/>
            </a:pPr>
            <a:r>
              <a:rPr b="0" i="0" lang="en-US" sz="2350" u="none" cap="none" strike="noStrike">
                <a:solidFill>
                  <a:srgbClr val="3A3630"/>
                </a:solidFill>
                <a:latin typeface="Arial"/>
                <a:ea typeface="Arial"/>
                <a:cs typeface="Arial"/>
                <a:sym typeface="Arial"/>
              </a:rPr>
              <a:t>Prompt engineering is the art and science of crafting effective inputs for language models (LMs) to elicit desired responses. It involves understanding how LMs interpret instructions and context, and using this knowledge to design prompts that guide the model towards generating accurate, relevant, and creative outputs. This presentation will delve into various aspects of prompt engineering, from basic prompt formulation to advanced techniques, equipping you with the skills to effectively communicate with LMs and unlock their full potential.</a:t>
            </a:r>
            <a:endParaRPr b="0" i="0" sz="2350" u="none" cap="none" strike="noStrike"/>
          </a:p>
        </p:txBody>
      </p:sp>
      <p:pic>
        <p:nvPicPr>
          <p:cNvPr id="71" name="Google Shape;71;p15"/>
          <p:cNvPicPr preferRelativeResize="0"/>
          <p:nvPr/>
        </p:nvPicPr>
        <p:blipFill rotWithShape="1">
          <a:blip r:embed="rId3">
            <a:alphaModFix/>
          </a:blip>
          <a:srcRect b="34309" l="0" r="0" t="0"/>
          <a:stretch/>
        </p:blipFill>
        <p:spPr>
          <a:xfrm>
            <a:off x="11911475" y="7759575"/>
            <a:ext cx="2718925" cy="47001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p:nvPr/>
        </p:nvSpPr>
        <p:spPr>
          <a:xfrm>
            <a:off x="837724" y="1091327"/>
            <a:ext cx="10207800" cy="7041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8512F"/>
              </a:buClr>
              <a:buSzPts val="4400"/>
              <a:buFont typeface="Lora"/>
              <a:buNone/>
            </a:pPr>
            <a:r>
              <a:rPr b="0" i="0" lang="en-US" sz="4400" u="none" cap="none" strike="noStrike">
                <a:solidFill>
                  <a:srgbClr val="38512F"/>
                </a:solidFill>
                <a:latin typeface="Lora"/>
                <a:ea typeface="Lora"/>
                <a:cs typeface="Lora"/>
                <a:sym typeface="Lora"/>
              </a:rPr>
              <a:t>Understanding Language Models </a:t>
            </a:r>
            <a:endParaRPr sz="4400">
              <a:solidFill>
                <a:srgbClr val="38512F"/>
              </a:solidFill>
              <a:latin typeface="Lora"/>
              <a:ea typeface="Lora"/>
              <a:cs typeface="Lora"/>
              <a:sym typeface="Lora"/>
            </a:endParaRPr>
          </a:p>
          <a:p>
            <a:pPr indent="0" lvl="0" marL="0" marR="0" rtl="0" algn="l">
              <a:lnSpc>
                <a:spcPct val="125000"/>
              </a:lnSpc>
              <a:spcBef>
                <a:spcPts val="0"/>
              </a:spcBef>
              <a:spcAft>
                <a:spcPts val="0"/>
              </a:spcAft>
              <a:buClr>
                <a:srgbClr val="38512F"/>
              </a:buClr>
              <a:buSzPts val="4400"/>
              <a:buFont typeface="Lora"/>
              <a:buNone/>
            </a:pPr>
            <a:r>
              <a:t/>
            </a:r>
            <a:endParaRPr sz="4400">
              <a:solidFill>
                <a:srgbClr val="38512F"/>
              </a:solidFill>
              <a:latin typeface="Lora"/>
              <a:ea typeface="Lora"/>
              <a:cs typeface="Lora"/>
              <a:sym typeface="Lora"/>
            </a:endParaRPr>
          </a:p>
        </p:txBody>
      </p:sp>
      <p:sp>
        <p:nvSpPr>
          <p:cNvPr id="78" name="Google Shape;78;p16"/>
          <p:cNvSpPr/>
          <p:nvPr/>
        </p:nvSpPr>
        <p:spPr>
          <a:xfrm>
            <a:off x="837724" y="2274094"/>
            <a:ext cx="12954952" cy="1532096"/>
          </a:xfrm>
          <a:prstGeom prst="rect">
            <a:avLst/>
          </a:prstGeom>
          <a:noFill/>
          <a:ln>
            <a:noFill/>
          </a:ln>
        </p:spPr>
        <p:txBody>
          <a:bodyPr anchorCtr="0" anchor="t" bIns="0" lIns="0" spcFirstLastPara="1" rIns="0" wrap="square" tIns="0">
            <a:noAutofit/>
          </a:bodyPr>
          <a:lstStyle/>
          <a:p>
            <a:pPr indent="0" lvl="0" marL="0" marR="0" rtl="0" algn="l">
              <a:lnSpc>
                <a:spcPct val="162162"/>
              </a:lnSpc>
              <a:spcBef>
                <a:spcPts val="0"/>
              </a:spcBef>
              <a:spcAft>
                <a:spcPts val="0"/>
              </a:spcAft>
              <a:buClr>
                <a:srgbClr val="3A3630"/>
              </a:buClr>
              <a:buSzPts val="1850"/>
              <a:buFont typeface="Arial"/>
              <a:buNone/>
            </a:pPr>
            <a:r>
              <a:rPr b="0" i="0" lang="en-US" sz="1850" u="none" cap="none" strike="noStrike">
                <a:solidFill>
                  <a:srgbClr val="3A3630"/>
                </a:solidFill>
                <a:latin typeface="Arial"/>
                <a:ea typeface="Arial"/>
                <a:cs typeface="Arial"/>
                <a:sym typeface="Arial"/>
              </a:rPr>
              <a:t>Language models are sophisticated neural networks trained on vast amounts of text data. They learn to predict the probability of a sequence of words based on the preceding words, enabling them to generate human-like text. These models, like GPT-3, don't "understand" language in the human sense but identify patterns and relationships between words. This ability to predict text sequences makes them incredibly versatile for various NLP tasks.</a:t>
            </a:r>
            <a:endParaRPr b="0" i="0" sz="1850" u="none" cap="none" strike="noStrike"/>
          </a:p>
        </p:txBody>
      </p:sp>
      <p:sp>
        <p:nvSpPr>
          <p:cNvPr id="79" name="Google Shape;79;p16"/>
          <p:cNvSpPr/>
          <p:nvPr/>
        </p:nvSpPr>
        <p:spPr>
          <a:xfrm>
            <a:off x="837724" y="4344591"/>
            <a:ext cx="538520" cy="538520"/>
          </a:xfrm>
          <a:prstGeom prst="roundRect">
            <a:avLst>
              <a:gd fmla="val 6668" name="adj"/>
            </a:avLst>
          </a:prstGeom>
          <a:solidFill>
            <a:srgbClr val="F3E7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1045369" y="4444841"/>
            <a:ext cx="123111" cy="337899"/>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3A3630"/>
              </a:buClr>
              <a:buSzPts val="2650"/>
              <a:buFont typeface="Lora"/>
              <a:buNone/>
            </a:pPr>
            <a:r>
              <a:rPr b="0" i="0" lang="en-US" sz="2650" u="none" cap="none" strike="noStrike">
                <a:solidFill>
                  <a:srgbClr val="3A3630"/>
                </a:solidFill>
                <a:latin typeface="Lora"/>
                <a:ea typeface="Lora"/>
                <a:cs typeface="Lora"/>
                <a:sym typeface="Lora"/>
              </a:rPr>
              <a:t>1</a:t>
            </a:r>
            <a:endParaRPr b="0" i="0" sz="2650" u="none" cap="none" strike="noStrike"/>
          </a:p>
        </p:txBody>
      </p:sp>
      <p:sp>
        <p:nvSpPr>
          <p:cNvPr id="81" name="Google Shape;81;p16"/>
          <p:cNvSpPr/>
          <p:nvPr/>
        </p:nvSpPr>
        <p:spPr>
          <a:xfrm>
            <a:off x="1615559" y="4344591"/>
            <a:ext cx="2816185" cy="351949"/>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A3630"/>
              </a:buClr>
              <a:buSzPts val="2200"/>
              <a:buFont typeface="Lora"/>
              <a:buNone/>
            </a:pPr>
            <a:r>
              <a:rPr b="0" i="0" lang="en-US" sz="2200" u="none" cap="none" strike="noStrike">
                <a:solidFill>
                  <a:srgbClr val="3A3630"/>
                </a:solidFill>
                <a:latin typeface="Lora"/>
                <a:ea typeface="Lora"/>
                <a:cs typeface="Lora"/>
                <a:sym typeface="Lora"/>
              </a:rPr>
              <a:t>Data-Driven</a:t>
            </a:r>
            <a:endParaRPr b="0" i="0" sz="2200" u="none" cap="none" strike="noStrike"/>
          </a:p>
        </p:txBody>
      </p:sp>
      <p:sp>
        <p:nvSpPr>
          <p:cNvPr id="82" name="Google Shape;82;p16"/>
          <p:cNvSpPr/>
          <p:nvPr/>
        </p:nvSpPr>
        <p:spPr>
          <a:xfrm>
            <a:off x="1615559" y="4840129"/>
            <a:ext cx="3380899" cy="2298144"/>
          </a:xfrm>
          <a:prstGeom prst="rect">
            <a:avLst/>
          </a:prstGeom>
          <a:noFill/>
          <a:ln>
            <a:noFill/>
          </a:ln>
        </p:spPr>
        <p:txBody>
          <a:bodyPr anchorCtr="0" anchor="t" bIns="0" lIns="0" spcFirstLastPara="1" rIns="0" wrap="square" tIns="0">
            <a:noAutofit/>
          </a:bodyPr>
          <a:lstStyle/>
          <a:p>
            <a:pPr indent="0" lvl="0" marL="0" marR="0" rtl="0" algn="l">
              <a:lnSpc>
                <a:spcPct val="162162"/>
              </a:lnSpc>
              <a:spcBef>
                <a:spcPts val="0"/>
              </a:spcBef>
              <a:spcAft>
                <a:spcPts val="0"/>
              </a:spcAft>
              <a:buClr>
                <a:srgbClr val="3A3630"/>
              </a:buClr>
              <a:buSzPts val="1850"/>
              <a:buFont typeface="Arial"/>
              <a:buNone/>
            </a:pPr>
            <a:r>
              <a:rPr b="0" i="0" lang="en-US" sz="1850" u="none" cap="none" strike="noStrike">
                <a:solidFill>
                  <a:srgbClr val="3A3630"/>
                </a:solidFill>
                <a:latin typeface="Arial"/>
                <a:ea typeface="Arial"/>
                <a:cs typeface="Arial"/>
                <a:sym typeface="Arial"/>
              </a:rPr>
              <a:t>LMs are trained on massive datasets, learning patterns and relationships between words. The larger and more diverse the data, the better the model's performance.</a:t>
            </a:r>
            <a:endParaRPr b="0" i="0" sz="1850" u="none" cap="none" strike="noStrike"/>
          </a:p>
        </p:txBody>
      </p:sp>
      <p:sp>
        <p:nvSpPr>
          <p:cNvPr id="83" name="Google Shape;83;p16"/>
          <p:cNvSpPr/>
          <p:nvPr/>
        </p:nvSpPr>
        <p:spPr>
          <a:xfrm>
            <a:off x="5235773" y="4344591"/>
            <a:ext cx="538520" cy="538520"/>
          </a:xfrm>
          <a:prstGeom prst="roundRect">
            <a:avLst>
              <a:gd fmla="val 6668" name="adj"/>
            </a:avLst>
          </a:prstGeom>
          <a:solidFill>
            <a:srgbClr val="F3E7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5414248" y="4444841"/>
            <a:ext cx="181570" cy="337899"/>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3A3630"/>
              </a:buClr>
              <a:buSzPts val="2650"/>
              <a:buFont typeface="Lora"/>
              <a:buNone/>
            </a:pPr>
            <a:r>
              <a:rPr b="0" i="0" lang="en-US" sz="2650" u="none" cap="none" strike="noStrike">
                <a:solidFill>
                  <a:srgbClr val="3A3630"/>
                </a:solidFill>
                <a:latin typeface="Lora"/>
                <a:ea typeface="Lora"/>
                <a:cs typeface="Lora"/>
                <a:sym typeface="Lora"/>
              </a:rPr>
              <a:t>2</a:t>
            </a:r>
            <a:endParaRPr b="0" i="0" sz="2650" u="none" cap="none" strike="noStrike"/>
          </a:p>
        </p:txBody>
      </p:sp>
      <p:sp>
        <p:nvSpPr>
          <p:cNvPr id="85" name="Google Shape;85;p16"/>
          <p:cNvSpPr/>
          <p:nvPr/>
        </p:nvSpPr>
        <p:spPr>
          <a:xfrm>
            <a:off x="6013609" y="4344591"/>
            <a:ext cx="2816185" cy="351949"/>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A3630"/>
              </a:buClr>
              <a:buSzPts val="2200"/>
              <a:buFont typeface="Lora"/>
              <a:buNone/>
            </a:pPr>
            <a:r>
              <a:rPr b="0" i="0" lang="en-US" sz="2200" u="none" cap="none" strike="noStrike">
                <a:solidFill>
                  <a:srgbClr val="3A3630"/>
                </a:solidFill>
                <a:latin typeface="Lora"/>
                <a:ea typeface="Lora"/>
                <a:cs typeface="Lora"/>
                <a:sym typeface="Lora"/>
              </a:rPr>
              <a:t>Predictive Power</a:t>
            </a:r>
            <a:endParaRPr b="0" i="0" sz="2200" u="none" cap="none" strike="noStrike"/>
          </a:p>
        </p:txBody>
      </p:sp>
      <p:sp>
        <p:nvSpPr>
          <p:cNvPr id="86" name="Google Shape;86;p16"/>
          <p:cNvSpPr/>
          <p:nvPr/>
        </p:nvSpPr>
        <p:spPr>
          <a:xfrm>
            <a:off x="6013609" y="4840129"/>
            <a:ext cx="3380899" cy="1915120"/>
          </a:xfrm>
          <a:prstGeom prst="rect">
            <a:avLst/>
          </a:prstGeom>
          <a:noFill/>
          <a:ln>
            <a:noFill/>
          </a:ln>
        </p:spPr>
        <p:txBody>
          <a:bodyPr anchorCtr="0" anchor="t" bIns="0" lIns="0" spcFirstLastPara="1" rIns="0" wrap="square" tIns="0">
            <a:noAutofit/>
          </a:bodyPr>
          <a:lstStyle/>
          <a:p>
            <a:pPr indent="0" lvl="0" marL="0" marR="0" rtl="0" algn="l">
              <a:lnSpc>
                <a:spcPct val="162162"/>
              </a:lnSpc>
              <a:spcBef>
                <a:spcPts val="0"/>
              </a:spcBef>
              <a:spcAft>
                <a:spcPts val="0"/>
              </a:spcAft>
              <a:buClr>
                <a:srgbClr val="3A3630"/>
              </a:buClr>
              <a:buSzPts val="1850"/>
              <a:buFont typeface="Arial"/>
              <a:buNone/>
            </a:pPr>
            <a:r>
              <a:rPr b="0" i="0" lang="en-US" sz="1850" u="none" cap="none" strike="noStrike">
                <a:solidFill>
                  <a:srgbClr val="3A3630"/>
                </a:solidFill>
                <a:latin typeface="Arial"/>
                <a:ea typeface="Arial"/>
                <a:cs typeface="Arial"/>
                <a:sym typeface="Arial"/>
              </a:rPr>
              <a:t>LMs predict the next word or token in a sequence, allowing them to generate human-like text, translate languages, and answer questions.</a:t>
            </a:r>
            <a:endParaRPr b="0" i="0" sz="1850" u="none" cap="none" strike="noStrike"/>
          </a:p>
        </p:txBody>
      </p:sp>
      <p:sp>
        <p:nvSpPr>
          <p:cNvPr id="87" name="Google Shape;87;p16"/>
          <p:cNvSpPr/>
          <p:nvPr/>
        </p:nvSpPr>
        <p:spPr>
          <a:xfrm>
            <a:off x="9633823" y="4344591"/>
            <a:ext cx="538520" cy="538520"/>
          </a:xfrm>
          <a:prstGeom prst="roundRect">
            <a:avLst>
              <a:gd fmla="val 6668" name="adj"/>
            </a:avLst>
          </a:prstGeom>
          <a:solidFill>
            <a:srgbClr val="F3E7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9808964" y="4444841"/>
            <a:ext cx="188238" cy="337899"/>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3A3630"/>
              </a:buClr>
              <a:buSzPts val="2650"/>
              <a:buFont typeface="Lora"/>
              <a:buNone/>
            </a:pPr>
            <a:r>
              <a:rPr b="0" i="0" lang="en-US" sz="2650" u="none" cap="none" strike="noStrike">
                <a:solidFill>
                  <a:srgbClr val="3A3630"/>
                </a:solidFill>
                <a:latin typeface="Lora"/>
                <a:ea typeface="Lora"/>
                <a:cs typeface="Lora"/>
                <a:sym typeface="Lora"/>
              </a:rPr>
              <a:t>3</a:t>
            </a:r>
            <a:endParaRPr b="0" i="0" sz="2650" u="none" cap="none" strike="noStrike"/>
          </a:p>
        </p:txBody>
      </p:sp>
      <p:sp>
        <p:nvSpPr>
          <p:cNvPr id="89" name="Google Shape;89;p16"/>
          <p:cNvSpPr/>
          <p:nvPr/>
        </p:nvSpPr>
        <p:spPr>
          <a:xfrm>
            <a:off x="10411658" y="4344591"/>
            <a:ext cx="2826187" cy="351949"/>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A3630"/>
              </a:buClr>
              <a:buSzPts val="2200"/>
              <a:buFont typeface="Lora"/>
              <a:buNone/>
            </a:pPr>
            <a:r>
              <a:rPr b="0" i="0" lang="en-US" sz="2200" u="none" cap="none" strike="noStrike">
                <a:solidFill>
                  <a:srgbClr val="3A3630"/>
                </a:solidFill>
                <a:latin typeface="Lora"/>
                <a:ea typeface="Lora"/>
                <a:cs typeface="Lora"/>
                <a:sym typeface="Lora"/>
              </a:rPr>
              <a:t>Versatile Applications</a:t>
            </a:r>
            <a:endParaRPr b="0" i="0" sz="2200" u="none" cap="none" strike="noStrike"/>
          </a:p>
        </p:txBody>
      </p:sp>
      <p:sp>
        <p:nvSpPr>
          <p:cNvPr id="90" name="Google Shape;90;p16"/>
          <p:cNvSpPr/>
          <p:nvPr/>
        </p:nvSpPr>
        <p:spPr>
          <a:xfrm>
            <a:off x="10411658" y="4840129"/>
            <a:ext cx="3380899" cy="1915120"/>
          </a:xfrm>
          <a:prstGeom prst="rect">
            <a:avLst/>
          </a:prstGeom>
          <a:noFill/>
          <a:ln>
            <a:noFill/>
          </a:ln>
        </p:spPr>
        <p:txBody>
          <a:bodyPr anchorCtr="0" anchor="t" bIns="0" lIns="0" spcFirstLastPara="1" rIns="0" wrap="square" tIns="0">
            <a:noAutofit/>
          </a:bodyPr>
          <a:lstStyle/>
          <a:p>
            <a:pPr indent="0" lvl="0" marL="0" marR="0" rtl="0" algn="l">
              <a:lnSpc>
                <a:spcPct val="162162"/>
              </a:lnSpc>
              <a:spcBef>
                <a:spcPts val="0"/>
              </a:spcBef>
              <a:spcAft>
                <a:spcPts val="0"/>
              </a:spcAft>
              <a:buClr>
                <a:srgbClr val="3A3630"/>
              </a:buClr>
              <a:buSzPts val="1850"/>
              <a:buFont typeface="Arial"/>
              <a:buNone/>
            </a:pPr>
            <a:r>
              <a:rPr b="0" i="0" lang="en-US" sz="1850" u="none" cap="none" strike="noStrike">
                <a:solidFill>
                  <a:srgbClr val="3A3630"/>
                </a:solidFill>
                <a:latin typeface="Arial"/>
                <a:ea typeface="Arial"/>
                <a:cs typeface="Arial"/>
                <a:sym typeface="Arial"/>
              </a:rPr>
              <a:t>From chatbots and virtual assistants to content creation and code generation, LMs power a wide range of applications across various industries.</a:t>
            </a:r>
            <a:endParaRPr b="0" i="0" sz="1850" u="none" cap="none" strike="noStrike"/>
          </a:p>
        </p:txBody>
      </p:sp>
      <p:pic>
        <p:nvPicPr>
          <p:cNvPr id="91" name="Google Shape;91;p16"/>
          <p:cNvPicPr preferRelativeResize="0"/>
          <p:nvPr/>
        </p:nvPicPr>
        <p:blipFill rotWithShape="1">
          <a:blip r:embed="rId3">
            <a:alphaModFix/>
          </a:blip>
          <a:srcRect b="34309" l="0" r="0" t="0"/>
          <a:stretch/>
        </p:blipFill>
        <p:spPr>
          <a:xfrm>
            <a:off x="11911475" y="7759575"/>
            <a:ext cx="2718925" cy="47001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p:nvPr/>
        </p:nvSpPr>
        <p:spPr>
          <a:xfrm>
            <a:off x="837724" y="729853"/>
            <a:ext cx="9545122" cy="704017"/>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8512F"/>
              </a:buClr>
              <a:buSzPts val="4400"/>
              <a:buFont typeface="Lora"/>
              <a:buNone/>
            </a:pPr>
            <a:r>
              <a:rPr b="0" i="0" lang="en-US" sz="4400" u="none" cap="none" strike="noStrike">
                <a:solidFill>
                  <a:srgbClr val="38512F"/>
                </a:solidFill>
                <a:latin typeface="Lora"/>
                <a:ea typeface="Lora"/>
                <a:cs typeface="Lora"/>
                <a:sym typeface="Lora"/>
              </a:rPr>
              <a:t>Role of Prompts in Language Models</a:t>
            </a:r>
            <a:endParaRPr b="0" i="0" sz="4400" u="none" cap="none" strike="noStrike"/>
          </a:p>
        </p:txBody>
      </p:sp>
      <p:sp>
        <p:nvSpPr>
          <p:cNvPr id="98" name="Google Shape;98;p17"/>
          <p:cNvSpPr/>
          <p:nvPr/>
        </p:nvSpPr>
        <p:spPr>
          <a:xfrm>
            <a:off x="837724" y="1912620"/>
            <a:ext cx="12954952" cy="1915120"/>
          </a:xfrm>
          <a:prstGeom prst="rect">
            <a:avLst/>
          </a:prstGeom>
          <a:noFill/>
          <a:ln>
            <a:noFill/>
          </a:ln>
        </p:spPr>
        <p:txBody>
          <a:bodyPr anchorCtr="0" anchor="t" bIns="0" lIns="0" spcFirstLastPara="1" rIns="0" wrap="square" tIns="0">
            <a:noAutofit/>
          </a:bodyPr>
          <a:lstStyle/>
          <a:p>
            <a:pPr indent="0" lvl="0" marL="0" marR="0" rtl="0" algn="l">
              <a:lnSpc>
                <a:spcPct val="162162"/>
              </a:lnSpc>
              <a:spcBef>
                <a:spcPts val="0"/>
              </a:spcBef>
              <a:spcAft>
                <a:spcPts val="0"/>
              </a:spcAft>
              <a:buClr>
                <a:srgbClr val="3A3630"/>
              </a:buClr>
              <a:buSzPts val="1850"/>
              <a:buFont typeface="Arial"/>
              <a:buNone/>
            </a:pPr>
            <a:r>
              <a:rPr b="0" i="0" lang="en-US" sz="1850" u="none" cap="none" strike="noStrike">
                <a:solidFill>
                  <a:srgbClr val="3A3630"/>
                </a:solidFill>
                <a:latin typeface="Arial"/>
                <a:ea typeface="Arial"/>
                <a:cs typeface="Arial"/>
                <a:sym typeface="Arial"/>
              </a:rPr>
              <a:t>Prompts act as instructions or queries that guide a language model's output. They are the input that directs the model to perform a specific task, whether it's summarizing text, translating languages, or generating creative content. The quality of the prompt directly impacts the quality of the output; a well-crafted prompt leads to accurate and relevant results, while a poorly designed prompt can result in nonsensical or irrelevant responses. Think of the prompt as the steering wheel for a powerful engine – it dictates the direction and outcome.</a:t>
            </a:r>
            <a:endParaRPr b="0" i="0" sz="1850" u="none" cap="none" strike="noStrike"/>
          </a:p>
        </p:txBody>
      </p:sp>
      <p:sp>
        <p:nvSpPr>
          <p:cNvPr id="99" name="Google Shape;99;p17"/>
          <p:cNvSpPr/>
          <p:nvPr/>
        </p:nvSpPr>
        <p:spPr>
          <a:xfrm>
            <a:off x="837724" y="4186714"/>
            <a:ext cx="2816185" cy="351949"/>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8512F"/>
              </a:buClr>
              <a:buSzPts val="2200"/>
              <a:buFont typeface="Lora"/>
              <a:buNone/>
            </a:pPr>
            <a:r>
              <a:rPr b="0" i="0" lang="en-US" sz="2200" u="none" cap="none" strike="noStrike">
                <a:solidFill>
                  <a:srgbClr val="38512F"/>
                </a:solidFill>
                <a:latin typeface="Lora"/>
                <a:ea typeface="Lora"/>
                <a:cs typeface="Lora"/>
                <a:sym typeface="Lora"/>
              </a:rPr>
              <a:t>Steering the Model</a:t>
            </a:r>
            <a:endParaRPr b="0" i="0" sz="2200" u="none" cap="none" strike="noStrike"/>
          </a:p>
        </p:txBody>
      </p:sp>
      <p:sp>
        <p:nvSpPr>
          <p:cNvPr id="100" name="Google Shape;100;p17"/>
          <p:cNvSpPr/>
          <p:nvPr/>
        </p:nvSpPr>
        <p:spPr>
          <a:xfrm>
            <a:off x="837724" y="4897636"/>
            <a:ext cx="12954952" cy="766048"/>
          </a:xfrm>
          <a:prstGeom prst="rect">
            <a:avLst/>
          </a:prstGeom>
          <a:noFill/>
          <a:ln>
            <a:noFill/>
          </a:ln>
        </p:spPr>
        <p:txBody>
          <a:bodyPr anchorCtr="0" anchor="t" bIns="0" lIns="0" spcFirstLastPara="1" rIns="0" wrap="square" tIns="0">
            <a:noAutofit/>
          </a:bodyPr>
          <a:lstStyle/>
          <a:p>
            <a:pPr indent="0" lvl="0" marL="0" marR="0" rtl="0" algn="l">
              <a:lnSpc>
                <a:spcPct val="162162"/>
              </a:lnSpc>
              <a:spcBef>
                <a:spcPts val="0"/>
              </a:spcBef>
              <a:spcAft>
                <a:spcPts val="0"/>
              </a:spcAft>
              <a:buClr>
                <a:srgbClr val="3A3630"/>
              </a:buClr>
              <a:buSzPts val="1850"/>
              <a:buFont typeface="Arial"/>
              <a:buNone/>
            </a:pPr>
            <a:r>
              <a:rPr b="0" i="0" lang="en-US" sz="1850" u="none" cap="none" strike="noStrike">
                <a:solidFill>
                  <a:srgbClr val="3A3630"/>
                </a:solidFill>
                <a:latin typeface="Arial"/>
                <a:ea typeface="Arial"/>
                <a:cs typeface="Arial"/>
                <a:sym typeface="Arial"/>
              </a:rPr>
              <a:t>Prompts guide the language model, much like a steering wheel directs a car. A precise prompt leads to the desired destination, while a vague one might lead you astray.</a:t>
            </a:r>
            <a:endParaRPr b="0" i="0" sz="1850" u="none" cap="none" strike="noStrike"/>
          </a:p>
        </p:txBody>
      </p:sp>
      <p:sp>
        <p:nvSpPr>
          <p:cNvPr id="101" name="Google Shape;101;p17"/>
          <p:cNvSpPr/>
          <p:nvPr/>
        </p:nvSpPr>
        <p:spPr>
          <a:xfrm>
            <a:off x="837724" y="6022658"/>
            <a:ext cx="3537466" cy="351949"/>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8512F"/>
              </a:buClr>
              <a:buSzPts val="2200"/>
              <a:buFont typeface="Lora"/>
              <a:buNone/>
            </a:pPr>
            <a:r>
              <a:rPr b="0" i="0" lang="en-US" sz="2200" u="none" cap="none" strike="noStrike">
                <a:solidFill>
                  <a:srgbClr val="38512F"/>
                </a:solidFill>
                <a:latin typeface="Lora"/>
                <a:ea typeface="Lora"/>
                <a:cs typeface="Lora"/>
                <a:sym typeface="Lora"/>
              </a:rPr>
              <a:t>Asking the Right Questions</a:t>
            </a:r>
            <a:endParaRPr b="0" i="0" sz="2200" u="none" cap="none" strike="noStrike"/>
          </a:p>
        </p:txBody>
      </p:sp>
      <p:sp>
        <p:nvSpPr>
          <p:cNvPr id="102" name="Google Shape;102;p17"/>
          <p:cNvSpPr/>
          <p:nvPr/>
        </p:nvSpPr>
        <p:spPr>
          <a:xfrm>
            <a:off x="837724" y="6733580"/>
            <a:ext cx="12954952" cy="766048"/>
          </a:xfrm>
          <a:prstGeom prst="rect">
            <a:avLst/>
          </a:prstGeom>
          <a:noFill/>
          <a:ln>
            <a:noFill/>
          </a:ln>
        </p:spPr>
        <p:txBody>
          <a:bodyPr anchorCtr="0" anchor="t" bIns="0" lIns="0" spcFirstLastPara="1" rIns="0" wrap="square" tIns="0">
            <a:noAutofit/>
          </a:bodyPr>
          <a:lstStyle/>
          <a:p>
            <a:pPr indent="0" lvl="0" marL="0" marR="0" rtl="0" algn="l">
              <a:lnSpc>
                <a:spcPct val="162162"/>
              </a:lnSpc>
              <a:spcBef>
                <a:spcPts val="0"/>
              </a:spcBef>
              <a:spcAft>
                <a:spcPts val="0"/>
              </a:spcAft>
              <a:buClr>
                <a:srgbClr val="3A3630"/>
              </a:buClr>
              <a:buSzPts val="1850"/>
              <a:buFont typeface="Arial"/>
              <a:buNone/>
            </a:pPr>
            <a:r>
              <a:rPr b="0" i="0" lang="en-US" sz="1850" u="none" cap="none" strike="noStrike">
                <a:solidFill>
                  <a:srgbClr val="3A3630"/>
                </a:solidFill>
                <a:latin typeface="Arial"/>
                <a:ea typeface="Arial"/>
                <a:cs typeface="Arial"/>
                <a:sym typeface="Arial"/>
              </a:rPr>
              <a:t>Crafting effective prompts is like asking the right questions. A well-formulated prompt provides the necessary information for the model to generate the desired output.</a:t>
            </a:r>
            <a:endParaRPr b="0" i="0" sz="1850" u="none" cap="none" strike="noStrike"/>
          </a:p>
        </p:txBody>
      </p:sp>
      <p:pic>
        <p:nvPicPr>
          <p:cNvPr id="103" name="Google Shape;103;p17"/>
          <p:cNvPicPr preferRelativeResize="0"/>
          <p:nvPr/>
        </p:nvPicPr>
        <p:blipFill rotWithShape="1">
          <a:blip r:embed="rId3">
            <a:alphaModFix/>
          </a:blip>
          <a:srcRect b="34309" l="0" r="0" t="0"/>
          <a:stretch/>
        </p:blipFill>
        <p:spPr>
          <a:xfrm>
            <a:off x="11911475" y="7759575"/>
            <a:ext cx="2718925" cy="4700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p:nvPr/>
        </p:nvSpPr>
        <p:spPr>
          <a:xfrm>
            <a:off x="1457325" y="2871850"/>
            <a:ext cx="5722200" cy="1971600"/>
          </a:xfrm>
          <a:prstGeom prst="chevron">
            <a:avLst>
              <a:gd fmla="val 50000" name="adj"/>
            </a:avLst>
          </a:prstGeom>
          <a:solidFill>
            <a:srgbClr val="FCE5CD"/>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3400">
                <a:solidFill>
                  <a:srgbClr val="FF0000"/>
                </a:solidFill>
                <a:latin typeface="Lora SemiBold"/>
                <a:ea typeface="Lora SemiBold"/>
                <a:cs typeface="Lora SemiBold"/>
                <a:sym typeface="Lora SemiBold"/>
              </a:rPr>
              <a:t>Tell me about climate change.</a:t>
            </a:r>
            <a:endParaRPr sz="3000">
              <a:solidFill>
                <a:srgbClr val="FF0000"/>
              </a:solidFill>
              <a:latin typeface="Lora SemiBold"/>
              <a:ea typeface="Lora SemiBold"/>
              <a:cs typeface="Lora SemiBold"/>
              <a:sym typeface="Lora SemiBold"/>
            </a:endParaRPr>
          </a:p>
          <a:p>
            <a:pPr indent="0" lvl="0" marL="0" rtl="0" algn="ctr">
              <a:spcBef>
                <a:spcPts val="0"/>
              </a:spcBef>
              <a:spcAft>
                <a:spcPts val="0"/>
              </a:spcAft>
              <a:buNone/>
            </a:pPr>
            <a:r>
              <a:t/>
            </a:r>
            <a:endParaRPr sz="1200">
              <a:solidFill>
                <a:srgbClr val="FF0000"/>
              </a:solidFill>
              <a:latin typeface="Lora SemiBold"/>
              <a:ea typeface="Lora SemiBold"/>
              <a:cs typeface="Lora SemiBold"/>
              <a:sym typeface="Lora SemiBold"/>
            </a:endParaRPr>
          </a:p>
        </p:txBody>
      </p:sp>
      <p:sp>
        <p:nvSpPr>
          <p:cNvPr id="110" name="Google Shape;110;p18"/>
          <p:cNvSpPr/>
          <p:nvPr/>
        </p:nvSpPr>
        <p:spPr>
          <a:xfrm>
            <a:off x="7908150" y="2271700"/>
            <a:ext cx="4800600" cy="3171900"/>
          </a:xfrm>
          <a:prstGeom prst="wedgeRoundRectCallout">
            <a:avLst>
              <a:gd fmla="val -20833" name="adj1"/>
              <a:gd fmla="val 62500" name="adj2"/>
              <a:gd fmla="val 0" name="adj3"/>
            </a:avLst>
          </a:prstGeom>
          <a:solidFill>
            <a:srgbClr val="D9EAD3"/>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3400">
                <a:solidFill>
                  <a:srgbClr val="38761D"/>
                </a:solidFill>
                <a:latin typeface="Lora Medium"/>
                <a:ea typeface="Lora Medium"/>
                <a:cs typeface="Lora Medium"/>
                <a:sym typeface="Lora Medium"/>
              </a:rPr>
              <a:t>Explain three major causes of climate change and their potential solutions.</a:t>
            </a:r>
            <a:endParaRPr sz="1200">
              <a:solidFill>
                <a:srgbClr val="38761D"/>
              </a:solidFill>
              <a:latin typeface="Lora Medium"/>
              <a:ea typeface="Lora Medium"/>
              <a:cs typeface="Lora Medium"/>
              <a:sym typeface="Lora Medium"/>
            </a:endParaRPr>
          </a:p>
        </p:txBody>
      </p:sp>
      <p:pic>
        <p:nvPicPr>
          <p:cNvPr id="111" name="Google Shape;111;p18"/>
          <p:cNvPicPr preferRelativeResize="0"/>
          <p:nvPr/>
        </p:nvPicPr>
        <p:blipFill rotWithShape="1">
          <a:blip r:embed="rId3">
            <a:alphaModFix/>
          </a:blip>
          <a:srcRect b="34309" l="0" r="0" t="0"/>
          <a:stretch/>
        </p:blipFill>
        <p:spPr>
          <a:xfrm>
            <a:off x="11911475" y="7759575"/>
            <a:ext cx="2718925" cy="4700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p:nvPr/>
        </p:nvSpPr>
        <p:spPr>
          <a:xfrm>
            <a:off x="837724" y="1333738"/>
            <a:ext cx="6824543" cy="704017"/>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8512F"/>
              </a:buClr>
              <a:buSzPts val="4400"/>
              <a:buFont typeface="Lora"/>
              <a:buNone/>
            </a:pPr>
            <a:r>
              <a:rPr b="0" i="0" lang="en-US" sz="4400" u="none" cap="none" strike="noStrike">
                <a:solidFill>
                  <a:srgbClr val="38512F"/>
                </a:solidFill>
                <a:latin typeface="Lora"/>
                <a:ea typeface="Lora"/>
                <a:cs typeface="Lora"/>
                <a:sym typeface="Lora"/>
              </a:rPr>
              <a:t>Basic Prompt Formulation</a:t>
            </a:r>
            <a:endParaRPr b="0" i="0" sz="4400" u="none" cap="none" strike="noStrike"/>
          </a:p>
        </p:txBody>
      </p:sp>
      <p:sp>
        <p:nvSpPr>
          <p:cNvPr id="118" name="Google Shape;118;p19"/>
          <p:cNvSpPr/>
          <p:nvPr/>
        </p:nvSpPr>
        <p:spPr>
          <a:xfrm>
            <a:off x="837724" y="2516505"/>
            <a:ext cx="12954952" cy="1915120"/>
          </a:xfrm>
          <a:prstGeom prst="rect">
            <a:avLst/>
          </a:prstGeom>
          <a:noFill/>
          <a:ln>
            <a:noFill/>
          </a:ln>
        </p:spPr>
        <p:txBody>
          <a:bodyPr anchorCtr="0" anchor="t" bIns="0" lIns="0" spcFirstLastPara="1" rIns="0" wrap="square" tIns="0">
            <a:noAutofit/>
          </a:bodyPr>
          <a:lstStyle/>
          <a:p>
            <a:pPr indent="0" lvl="0" marL="0" marR="0" rtl="0" algn="l">
              <a:lnSpc>
                <a:spcPct val="162162"/>
              </a:lnSpc>
              <a:spcBef>
                <a:spcPts val="0"/>
              </a:spcBef>
              <a:spcAft>
                <a:spcPts val="0"/>
              </a:spcAft>
              <a:buClr>
                <a:srgbClr val="3A3630"/>
              </a:buClr>
              <a:buSzPts val="1850"/>
              <a:buFont typeface="Arial"/>
              <a:buNone/>
            </a:pPr>
            <a:r>
              <a:rPr b="0" i="0" lang="en-US" sz="1850" u="none" cap="none" strike="noStrike">
                <a:solidFill>
                  <a:srgbClr val="3A3630"/>
                </a:solidFill>
                <a:latin typeface="Arial"/>
                <a:ea typeface="Arial"/>
                <a:cs typeface="Arial"/>
                <a:sym typeface="Arial"/>
              </a:rPr>
              <a:t>Effective prompt writing involves clarity, specificity, and conciseness. Ambiguity can lead to unpredictable outputs, so clearly state the desired task. Avoid jargon or complex language that the model might misinterpret. Being specific narrows the scope of the model's response, preventing it from straying off-topic. Finally, keep the prompt concise – unnecessary words can confuse the model and dilute the core instruction. By adhering to these principles, you can ensure that your prompts elicit the desired responses from the language model.</a:t>
            </a:r>
            <a:endParaRPr b="0" i="0" sz="1850" u="none" cap="none" strike="noStrike"/>
          </a:p>
        </p:txBody>
      </p:sp>
      <p:sp>
        <p:nvSpPr>
          <p:cNvPr id="119" name="Google Shape;119;p19"/>
          <p:cNvSpPr/>
          <p:nvPr/>
        </p:nvSpPr>
        <p:spPr>
          <a:xfrm>
            <a:off x="837724" y="4940141"/>
            <a:ext cx="2816185" cy="351949"/>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8512F"/>
              </a:buClr>
              <a:buSzPts val="2200"/>
              <a:buFont typeface="Lora"/>
              <a:buNone/>
            </a:pPr>
            <a:r>
              <a:rPr b="0" i="0" lang="en-US" sz="2200" u="none" cap="none" strike="noStrike">
                <a:solidFill>
                  <a:srgbClr val="38512F"/>
                </a:solidFill>
                <a:latin typeface="Lora"/>
                <a:ea typeface="Lora"/>
                <a:cs typeface="Lora"/>
                <a:sym typeface="Lora"/>
              </a:rPr>
              <a:t>Clarity</a:t>
            </a:r>
            <a:endParaRPr b="0" i="0" sz="2200" u="none" cap="none" strike="noStrike"/>
          </a:p>
        </p:txBody>
      </p:sp>
      <p:sp>
        <p:nvSpPr>
          <p:cNvPr id="120" name="Google Shape;120;p19"/>
          <p:cNvSpPr/>
          <p:nvPr/>
        </p:nvSpPr>
        <p:spPr>
          <a:xfrm>
            <a:off x="837724" y="5531406"/>
            <a:ext cx="3928586" cy="1149072"/>
          </a:xfrm>
          <a:prstGeom prst="rect">
            <a:avLst/>
          </a:prstGeom>
          <a:noFill/>
          <a:ln>
            <a:noFill/>
          </a:ln>
        </p:spPr>
        <p:txBody>
          <a:bodyPr anchorCtr="0" anchor="t" bIns="0" lIns="0" spcFirstLastPara="1" rIns="0" wrap="square" tIns="0">
            <a:noAutofit/>
          </a:bodyPr>
          <a:lstStyle/>
          <a:p>
            <a:pPr indent="0" lvl="0" marL="0" marR="0" rtl="0" algn="l">
              <a:lnSpc>
                <a:spcPct val="162162"/>
              </a:lnSpc>
              <a:spcBef>
                <a:spcPts val="0"/>
              </a:spcBef>
              <a:spcAft>
                <a:spcPts val="0"/>
              </a:spcAft>
              <a:buClr>
                <a:srgbClr val="3A3630"/>
              </a:buClr>
              <a:buSzPts val="1850"/>
              <a:buFont typeface="Arial"/>
              <a:buNone/>
            </a:pPr>
            <a:r>
              <a:rPr b="0" i="0" lang="en-US" sz="1850" u="none" cap="none" strike="noStrike">
                <a:solidFill>
                  <a:srgbClr val="3A3630"/>
                </a:solidFill>
                <a:latin typeface="Arial"/>
                <a:ea typeface="Arial"/>
                <a:cs typeface="Arial"/>
                <a:sym typeface="Arial"/>
              </a:rPr>
              <a:t>Use clear and direct language to avoid ambiguity and ensure the model understands the task.</a:t>
            </a:r>
            <a:endParaRPr b="0" i="0" sz="1850" u="none" cap="none" strike="noStrike"/>
          </a:p>
        </p:txBody>
      </p:sp>
      <p:sp>
        <p:nvSpPr>
          <p:cNvPr id="121" name="Google Shape;121;p19"/>
          <p:cNvSpPr/>
          <p:nvPr/>
        </p:nvSpPr>
        <p:spPr>
          <a:xfrm>
            <a:off x="5357813" y="4940141"/>
            <a:ext cx="2816185" cy="351949"/>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8512F"/>
              </a:buClr>
              <a:buSzPts val="2200"/>
              <a:buFont typeface="Lora"/>
              <a:buNone/>
            </a:pPr>
            <a:r>
              <a:rPr b="0" i="0" lang="en-US" sz="2200" u="none" cap="none" strike="noStrike">
                <a:solidFill>
                  <a:srgbClr val="38512F"/>
                </a:solidFill>
                <a:latin typeface="Lora"/>
                <a:ea typeface="Lora"/>
                <a:cs typeface="Lora"/>
                <a:sym typeface="Lora"/>
              </a:rPr>
              <a:t>Specificity</a:t>
            </a:r>
            <a:endParaRPr b="0" i="0" sz="2200" u="none" cap="none" strike="noStrike"/>
          </a:p>
        </p:txBody>
      </p:sp>
      <p:sp>
        <p:nvSpPr>
          <p:cNvPr id="122" name="Google Shape;122;p19"/>
          <p:cNvSpPr/>
          <p:nvPr/>
        </p:nvSpPr>
        <p:spPr>
          <a:xfrm>
            <a:off x="5357813" y="5531406"/>
            <a:ext cx="3928586" cy="1149072"/>
          </a:xfrm>
          <a:prstGeom prst="rect">
            <a:avLst/>
          </a:prstGeom>
          <a:noFill/>
          <a:ln>
            <a:noFill/>
          </a:ln>
        </p:spPr>
        <p:txBody>
          <a:bodyPr anchorCtr="0" anchor="t" bIns="0" lIns="0" spcFirstLastPara="1" rIns="0" wrap="square" tIns="0">
            <a:noAutofit/>
          </a:bodyPr>
          <a:lstStyle/>
          <a:p>
            <a:pPr indent="0" lvl="0" marL="0" marR="0" rtl="0" algn="l">
              <a:lnSpc>
                <a:spcPct val="162162"/>
              </a:lnSpc>
              <a:spcBef>
                <a:spcPts val="0"/>
              </a:spcBef>
              <a:spcAft>
                <a:spcPts val="0"/>
              </a:spcAft>
              <a:buClr>
                <a:srgbClr val="3A3630"/>
              </a:buClr>
              <a:buSzPts val="1850"/>
              <a:buFont typeface="Arial"/>
              <a:buNone/>
            </a:pPr>
            <a:r>
              <a:rPr b="0" i="0" lang="en-US" sz="1850" u="none" cap="none" strike="noStrike">
                <a:solidFill>
                  <a:srgbClr val="3A3630"/>
                </a:solidFill>
                <a:latin typeface="Arial"/>
                <a:ea typeface="Arial"/>
                <a:cs typeface="Arial"/>
                <a:sym typeface="Arial"/>
              </a:rPr>
              <a:t>Provide precise instructions and details to guide the model towards the desired output.</a:t>
            </a:r>
            <a:endParaRPr b="0" i="0" sz="1850" u="none" cap="none" strike="noStrike"/>
          </a:p>
        </p:txBody>
      </p:sp>
      <p:sp>
        <p:nvSpPr>
          <p:cNvPr id="123" name="Google Shape;123;p19"/>
          <p:cNvSpPr/>
          <p:nvPr/>
        </p:nvSpPr>
        <p:spPr>
          <a:xfrm>
            <a:off x="9877901" y="4940141"/>
            <a:ext cx="2816185" cy="351949"/>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8512F"/>
              </a:buClr>
              <a:buSzPts val="2200"/>
              <a:buFont typeface="Lora"/>
              <a:buNone/>
            </a:pPr>
            <a:r>
              <a:rPr b="0" i="0" lang="en-US" sz="2200" u="none" cap="none" strike="noStrike">
                <a:solidFill>
                  <a:srgbClr val="38512F"/>
                </a:solidFill>
                <a:latin typeface="Lora"/>
                <a:ea typeface="Lora"/>
                <a:cs typeface="Lora"/>
                <a:sym typeface="Lora"/>
              </a:rPr>
              <a:t>Conciseness</a:t>
            </a:r>
            <a:endParaRPr b="0" i="0" sz="2200" u="none" cap="none" strike="noStrike"/>
          </a:p>
        </p:txBody>
      </p:sp>
      <p:sp>
        <p:nvSpPr>
          <p:cNvPr id="124" name="Google Shape;124;p19"/>
          <p:cNvSpPr/>
          <p:nvPr/>
        </p:nvSpPr>
        <p:spPr>
          <a:xfrm>
            <a:off x="9877901" y="5531406"/>
            <a:ext cx="3928586" cy="1149072"/>
          </a:xfrm>
          <a:prstGeom prst="rect">
            <a:avLst/>
          </a:prstGeom>
          <a:noFill/>
          <a:ln>
            <a:noFill/>
          </a:ln>
        </p:spPr>
        <p:txBody>
          <a:bodyPr anchorCtr="0" anchor="t" bIns="0" lIns="0" spcFirstLastPara="1" rIns="0" wrap="square" tIns="0">
            <a:noAutofit/>
          </a:bodyPr>
          <a:lstStyle/>
          <a:p>
            <a:pPr indent="0" lvl="0" marL="0" marR="0" rtl="0" algn="l">
              <a:lnSpc>
                <a:spcPct val="162162"/>
              </a:lnSpc>
              <a:spcBef>
                <a:spcPts val="0"/>
              </a:spcBef>
              <a:spcAft>
                <a:spcPts val="0"/>
              </a:spcAft>
              <a:buClr>
                <a:srgbClr val="3A3630"/>
              </a:buClr>
              <a:buSzPts val="1850"/>
              <a:buFont typeface="Arial"/>
              <a:buNone/>
            </a:pPr>
            <a:r>
              <a:rPr b="0" i="0" lang="en-US" sz="1850" u="none" cap="none" strike="noStrike">
                <a:solidFill>
                  <a:srgbClr val="3A3630"/>
                </a:solidFill>
                <a:latin typeface="Arial"/>
                <a:ea typeface="Arial"/>
                <a:cs typeface="Arial"/>
                <a:sym typeface="Arial"/>
              </a:rPr>
              <a:t>Keep the prompt short and to the point, avoiding unnecessary words that might confuse the model.</a:t>
            </a:r>
            <a:endParaRPr b="0" i="0" sz="1850" u="none" cap="none" strike="noStrike"/>
          </a:p>
        </p:txBody>
      </p:sp>
      <p:pic>
        <p:nvPicPr>
          <p:cNvPr id="125" name="Google Shape;125;p19"/>
          <p:cNvPicPr preferRelativeResize="0"/>
          <p:nvPr/>
        </p:nvPicPr>
        <p:blipFill rotWithShape="1">
          <a:blip r:embed="rId3">
            <a:alphaModFix/>
          </a:blip>
          <a:srcRect b="34309" l="0" r="0" t="0"/>
          <a:stretch/>
        </p:blipFill>
        <p:spPr>
          <a:xfrm>
            <a:off x="11911475" y="7759575"/>
            <a:ext cx="2718925" cy="47001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p:nvPr/>
        </p:nvSpPr>
        <p:spPr>
          <a:xfrm>
            <a:off x="7908150" y="2271700"/>
            <a:ext cx="4800600" cy="3171900"/>
          </a:xfrm>
          <a:prstGeom prst="wedgeRoundRectCallout">
            <a:avLst>
              <a:gd fmla="val -20833" name="adj1"/>
              <a:gd fmla="val 62500" name="adj2"/>
              <a:gd fmla="val 0" name="adj3"/>
            </a:avLst>
          </a:prstGeom>
          <a:solidFill>
            <a:srgbClr val="D9EAD3"/>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3400">
                <a:solidFill>
                  <a:srgbClr val="38761D"/>
                </a:solidFill>
                <a:latin typeface="Lora SemiBold"/>
                <a:ea typeface="Lora SemiBold"/>
                <a:cs typeface="Lora SemiBold"/>
                <a:sym typeface="Lora SemiBold"/>
              </a:rPr>
              <a:t>Briefly explain photosynthesis in plants</a:t>
            </a:r>
            <a:endParaRPr sz="3400">
              <a:solidFill>
                <a:srgbClr val="38761D"/>
              </a:solidFill>
              <a:latin typeface="Lora SemiBold"/>
              <a:ea typeface="Lora SemiBold"/>
              <a:cs typeface="Lora SemiBold"/>
              <a:sym typeface="Lora SemiBold"/>
            </a:endParaRPr>
          </a:p>
        </p:txBody>
      </p:sp>
      <p:sp>
        <p:nvSpPr>
          <p:cNvPr id="132" name="Google Shape;132;p20"/>
          <p:cNvSpPr/>
          <p:nvPr/>
        </p:nvSpPr>
        <p:spPr>
          <a:xfrm>
            <a:off x="1135850" y="2871850"/>
            <a:ext cx="6472200" cy="1971600"/>
          </a:xfrm>
          <a:prstGeom prst="chevron">
            <a:avLst>
              <a:gd fmla="val 50000" name="adj"/>
            </a:avLst>
          </a:prstGeom>
          <a:solidFill>
            <a:srgbClr val="FCE5CD"/>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3400">
                <a:solidFill>
                  <a:srgbClr val="FF0000"/>
                </a:solidFill>
                <a:latin typeface="Lora SemiBold"/>
                <a:ea typeface="Lora SemiBold"/>
                <a:cs typeface="Lora SemiBold"/>
                <a:sym typeface="Lora SemiBold"/>
              </a:rPr>
              <a:t>Tell me about plants.</a:t>
            </a:r>
            <a:endParaRPr sz="3400">
              <a:solidFill>
                <a:srgbClr val="FF0000"/>
              </a:solidFill>
              <a:latin typeface="Lora SemiBold"/>
              <a:ea typeface="Lora SemiBold"/>
              <a:cs typeface="Lora SemiBold"/>
              <a:sym typeface="Lora SemiBold"/>
            </a:endParaRPr>
          </a:p>
        </p:txBody>
      </p:sp>
      <p:pic>
        <p:nvPicPr>
          <p:cNvPr id="133" name="Google Shape;133;p20"/>
          <p:cNvPicPr preferRelativeResize="0"/>
          <p:nvPr/>
        </p:nvPicPr>
        <p:blipFill rotWithShape="1">
          <a:blip r:embed="rId3">
            <a:alphaModFix/>
          </a:blip>
          <a:srcRect b="34309" l="0" r="0" t="0"/>
          <a:stretch/>
        </p:blipFill>
        <p:spPr>
          <a:xfrm>
            <a:off x="11911475" y="7759575"/>
            <a:ext cx="2718925" cy="4700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p:nvPr/>
        </p:nvSpPr>
        <p:spPr>
          <a:xfrm>
            <a:off x="837724" y="699373"/>
            <a:ext cx="9826704" cy="704017"/>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8512F"/>
              </a:buClr>
              <a:buSzPts val="4400"/>
              <a:buFont typeface="Lora"/>
              <a:buNone/>
            </a:pPr>
            <a:r>
              <a:rPr b="0" i="0" lang="en-US" sz="4400" u="none" cap="none" strike="noStrike">
                <a:solidFill>
                  <a:srgbClr val="38512F"/>
                </a:solidFill>
                <a:latin typeface="Lora"/>
                <a:ea typeface="Lora"/>
                <a:cs typeface="Lora"/>
                <a:sym typeface="Lora"/>
              </a:rPr>
              <a:t>Instruction-based Prompts and Tasks</a:t>
            </a:r>
            <a:endParaRPr b="0" i="0" sz="4400" u="none" cap="none" strike="noStrike"/>
          </a:p>
        </p:txBody>
      </p:sp>
      <p:sp>
        <p:nvSpPr>
          <p:cNvPr id="140" name="Google Shape;140;p21"/>
          <p:cNvSpPr/>
          <p:nvPr/>
        </p:nvSpPr>
        <p:spPr>
          <a:xfrm>
            <a:off x="837724" y="1882140"/>
            <a:ext cx="12954952" cy="1915120"/>
          </a:xfrm>
          <a:prstGeom prst="rect">
            <a:avLst/>
          </a:prstGeom>
          <a:noFill/>
          <a:ln>
            <a:noFill/>
          </a:ln>
        </p:spPr>
        <p:txBody>
          <a:bodyPr anchorCtr="0" anchor="t" bIns="0" lIns="0" spcFirstLastPara="1" rIns="0" wrap="square" tIns="0">
            <a:noAutofit/>
          </a:bodyPr>
          <a:lstStyle/>
          <a:p>
            <a:pPr indent="0" lvl="0" marL="0" marR="0" rtl="0" algn="l">
              <a:lnSpc>
                <a:spcPct val="162162"/>
              </a:lnSpc>
              <a:spcBef>
                <a:spcPts val="0"/>
              </a:spcBef>
              <a:spcAft>
                <a:spcPts val="0"/>
              </a:spcAft>
              <a:buClr>
                <a:srgbClr val="3A3630"/>
              </a:buClr>
              <a:buSzPts val="1850"/>
              <a:buFont typeface="Arial"/>
              <a:buNone/>
            </a:pPr>
            <a:r>
              <a:rPr b="0" i="0" lang="en-US" sz="1850" u="none" cap="none" strike="noStrike">
                <a:solidFill>
                  <a:srgbClr val="3A3630"/>
                </a:solidFill>
                <a:latin typeface="Arial"/>
                <a:ea typeface="Arial"/>
                <a:cs typeface="Arial"/>
                <a:sym typeface="Arial"/>
              </a:rPr>
              <a:t>Instruction-based prompting involves giving direct commands to the model using verbs like "summarize," "explain," "translate," "paraphrase," or "generate." These instructions act as clear directives, guiding the model towards the specific task you want it to perform. Tailoring instructions further refines the output. For instance, instead of a general "summarize," specify the desired length or format: "Summarize the following text in three bullet points." This precision allows for greater control over the generated content.</a:t>
            </a:r>
            <a:endParaRPr b="0" i="0" sz="1850" u="none" cap="none" strike="noStrike"/>
          </a:p>
        </p:txBody>
      </p:sp>
      <p:sp>
        <p:nvSpPr>
          <p:cNvPr id="141" name="Google Shape;141;p21"/>
          <p:cNvSpPr/>
          <p:nvPr/>
        </p:nvSpPr>
        <p:spPr>
          <a:xfrm>
            <a:off x="837724" y="4425434"/>
            <a:ext cx="12954952" cy="30480"/>
          </a:xfrm>
          <a:prstGeom prst="roundRect">
            <a:avLst>
              <a:gd fmla="val 117806" name="adj"/>
            </a:avLst>
          </a:prstGeom>
          <a:solidFill>
            <a:srgbClr val="D9CD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2901672" y="4425375"/>
            <a:ext cx="30480" cy="837724"/>
          </a:xfrm>
          <a:prstGeom prst="roundRect">
            <a:avLst>
              <a:gd fmla="val 117806" name="adj"/>
            </a:avLst>
          </a:prstGeom>
          <a:solidFill>
            <a:srgbClr val="D9CD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2647712" y="4156174"/>
            <a:ext cx="538520" cy="538520"/>
          </a:xfrm>
          <a:prstGeom prst="roundRect">
            <a:avLst>
              <a:gd fmla="val 6668" name="adj"/>
            </a:avLst>
          </a:prstGeom>
          <a:solidFill>
            <a:srgbClr val="F3E7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2855357" y="4256425"/>
            <a:ext cx="123111" cy="337899"/>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3A3630"/>
              </a:buClr>
              <a:buSzPts val="2650"/>
              <a:buFont typeface="Lora"/>
              <a:buNone/>
            </a:pPr>
            <a:r>
              <a:rPr b="0" i="0" lang="en-US" sz="2650" u="none" cap="none" strike="noStrike">
                <a:solidFill>
                  <a:srgbClr val="3A3630"/>
                </a:solidFill>
                <a:latin typeface="Lora"/>
                <a:ea typeface="Lora"/>
                <a:cs typeface="Lora"/>
                <a:sym typeface="Lora"/>
              </a:rPr>
              <a:t>1</a:t>
            </a:r>
            <a:endParaRPr b="0" i="0" sz="2650" u="none" cap="none" strike="noStrike"/>
          </a:p>
        </p:txBody>
      </p:sp>
      <p:sp>
        <p:nvSpPr>
          <p:cNvPr id="145" name="Google Shape;145;p21"/>
          <p:cNvSpPr/>
          <p:nvPr/>
        </p:nvSpPr>
        <p:spPr>
          <a:xfrm>
            <a:off x="1508998" y="5502593"/>
            <a:ext cx="2816185" cy="351949"/>
          </a:xfrm>
          <a:prstGeom prst="rect">
            <a:avLst/>
          </a:prstGeom>
          <a:noFill/>
          <a:ln>
            <a:noFill/>
          </a:ln>
        </p:spPr>
        <p:txBody>
          <a:bodyPr anchorCtr="0" anchor="t" bIns="0" lIns="0" spcFirstLastPara="1" rIns="0" wrap="square" tIns="0">
            <a:noAutofit/>
          </a:bodyPr>
          <a:lstStyle/>
          <a:p>
            <a:pPr indent="0" lvl="0" marL="0" marR="0" rtl="0" algn="ctr">
              <a:lnSpc>
                <a:spcPct val="125000"/>
              </a:lnSpc>
              <a:spcBef>
                <a:spcPts val="0"/>
              </a:spcBef>
              <a:spcAft>
                <a:spcPts val="0"/>
              </a:spcAft>
              <a:buClr>
                <a:srgbClr val="3A3630"/>
              </a:buClr>
              <a:buSzPts val="2200"/>
              <a:buFont typeface="Lora"/>
              <a:buNone/>
            </a:pPr>
            <a:r>
              <a:rPr b="0" i="0" lang="en-US" sz="2200" u="none" cap="none" strike="noStrike">
                <a:solidFill>
                  <a:srgbClr val="3A3630"/>
                </a:solidFill>
                <a:latin typeface="Lora"/>
                <a:ea typeface="Lora"/>
                <a:cs typeface="Lora"/>
                <a:sym typeface="Lora"/>
              </a:rPr>
              <a:t>Direct Commands</a:t>
            </a:r>
            <a:endParaRPr b="0" i="0" sz="2200" u="none" cap="none" strike="noStrike"/>
          </a:p>
        </p:txBody>
      </p:sp>
      <p:sp>
        <p:nvSpPr>
          <p:cNvPr id="146" name="Google Shape;146;p21"/>
          <p:cNvSpPr/>
          <p:nvPr/>
        </p:nvSpPr>
        <p:spPr>
          <a:xfrm>
            <a:off x="1077039" y="5998131"/>
            <a:ext cx="3680103" cy="1149072"/>
          </a:xfrm>
          <a:prstGeom prst="rect">
            <a:avLst/>
          </a:prstGeom>
          <a:noFill/>
          <a:ln>
            <a:noFill/>
          </a:ln>
        </p:spPr>
        <p:txBody>
          <a:bodyPr anchorCtr="0" anchor="t" bIns="0" lIns="0" spcFirstLastPara="1" rIns="0" wrap="square" tIns="0">
            <a:noAutofit/>
          </a:bodyPr>
          <a:lstStyle/>
          <a:p>
            <a:pPr indent="0" lvl="0" marL="0" marR="0" rtl="0" algn="ctr">
              <a:lnSpc>
                <a:spcPct val="162162"/>
              </a:lnSpc>
              <a:spcBef>
                <a:spcPts val="0"/>
              </a:spcBef>
              <a:spcAft>
                <a:spcPts val="0"/>
              </a:spcAft>
              <a:buClr>
                <a:srgbClr val="3A3630"/>
              </a:buClr>
              <a:buSzPts val="1850"/>
              <a:buFont typeface="Arial"/>
              <a:buNone/>
            </a:pPr>
            <a:r>
              <a:rPr b="0" i="0" lang="en-US" sz="1850" u="none" cap="none" strike="noStrike">
                <a:solidFill>
                  <a:srgbClr val="3A3630"/>
                </a:solidFill>
                <a:latin typeface="Arial"/>
                <a:ea typeface="Arial"/>
                <a:cs typeface="Arial"/>
                <a:sym typeface="Arial"/>
              </a:rPr>
              <a:t>Use verbs like "summarize," "explain," or "translate" to instruct the model on the specific task.</a:t>
            </a:r>
            <a:endParaRPr b="0" i="0" sz="1850" u="none" cap="none" strike="noStrike"/>
          </a:p>
        </p:txBody>
      </p:sp>
      <p:sp>
        <p:nvSpPr>
          <p:cNvPr id="147" name="Google Shape;147;p21"/>
          <p:cNvSpPr/>
          <p:nvPr/>
        </p:nvSpPr>
        <p:spPr>
          <a:xfrm>
            <a:off x="7299722" y="4425375"/>
            <a:ext cx="30480" cy="837724"/>
          </a:xfrm>
          <a:prstGeom prst="roundRect">
            <a:avLst>
              <a:gd fmla="val 117806" name="adj"/>
            </a:avLst>
          </a:prstGeom>
          <a:solidFill>
            <a:srgbClr val="D9CD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p:nvPr/>
        </p:nvSpPr>
        <p:spPr>
          <a:xfrm>
            <a:off x="7045762" y="4156174"/>
            <a:ext cx="538520" cy="538520"/>
          </a:xfrm>
          <a:prstGeom prst="roundRect">
            <a:avLst>
              <a:gd fmla="val 6668" name="adj"/>
            </a:avLst>
          </a:prstGeom>
          <a:solidFill>
            <a:srgbClr val="F3E7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a:off x="7224236" y="4256425"/>
            <a:ext cx="181570" cy="337899"/>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3A3630"/>
              </a:buClr>
              <a:buSzPts val="2650"/>
              <a:buFont typeface="Lora"/>
              <a:buNone/>
            </a:pPr>
            <a:r>
              <a:rPr b="0" i="0" lang="en-US" sz="2650" u="none" cap="none" strike="noStrike">
                <a:solidFill>
                  <a:srgbClr val="3A3630"/>
                </a:solidFill>
                <a:latin typeface="Lora"/>
                <a:ea typeface="Lora"/>
                <a:cs typeface="Lora"/>
                <a:sym typeface="Lora"/>
              </a:rPr>
              <a:t>2</a:t>
            </a:r>
            <a:endParaRPr b="0" i="0" sz="2650" u="none" cap="none" strike="noStrike"/>
          </a:p>
        </p:txBody>
      </p:sp>
      <p:sp>
        <p:nvSpPr>
          <p:cNvPr id="150" name="Google Shape;150;p21"/>
          <p:cNvSpPr/>
          <p:nvPr/>
        </p:nvSpPr>
        <p:spPr>
          <a:xfrm>
            <a:off x="5907048" y="5502593"/>
            <a:ext cx="2816185" cy="351949"/>
          </a:xfrm>
          <a:prstGeom prst="rect">
            <a:avLst/>
          </a:prstGeom>
          <a:noFill/>
          <a:ln>
            <a:noFill/>
          </a:ln>
        </p:spPr>
        <p:txBody>
          <a:bodyPr anchorCtr="0" anchor="t" bIns="0" lIns="0" spcFirstLastPara="1" rIns="0" wrap="square" tIns="0">
            <a:noAutofit/>
          </a:bodyPr>
          <a:lstStyle/>
          <a:p>
            <a:pPr indent="0" lvl="0" marL="0" marR="0" rtl="0" algn="ctr">
              <a:lnSpc>
                <a:spcPct val="125000"/>
              </a:lnSpc>
              <a:spcBef>
                <a:spcPts val="0"/>
              </a:spcBef>
              <a:spcAft>
                <a:spcPts val="0"/>
              </a:spcAft>
              <a:buClr>
                <a:srgbClr val="3A3630"/>
              </a:buClr>
              <a:buSzPts val="2200"/>
              <a:buFont typeface="Lora"/>
              <a:buNone/>
            </a:pPr>
            <a:r>
              <a:rPr b="0" i="0" lang="en-US" sz="2200" u="none" cap="none" strike="noStrike">
                <a:solidFill>
                  <a:srgbClr val="3A3630"/>
                </a:solidFill>
                <a:latin typeface="Lora"/>
                <a:ea typeface="Lora"/>
                <a:cs typeface="Lora"/>
                <a:sym typeface="Lora"/>
              </a:rPr>
              <a:t>Refined Instructions</a:t>
            </a:r>
            <a:endParaRPr b="0" i="0" sz="2200" u="none" cap="none" strike="noStrike"/>
          </a:p>
        </p:txBody>
      </p:sp>
      <p:sp>
        <p:nvSpPr>
          <p:cNvPr id="151" name="Google Shape;151;p21"/>
          <p:cNvSpPr/>
          <p:nvPr/>
        </p:nvSpPr>
        <p:spPr>
          <a:xfrm>
            <a:off x="5475089" y="5998131"/>
            <a:ext cx="3680103" cy="1532096"/>
          </a:xfrm>
          <a:prstGeom prst="rect">
            <a:avLst/>
          </a:prstGeom>
          <a:noFill/>
          <a:ln>
            <a:noFill/>
          </a:ln>
        </p:spPr>
        <p:txBody>
          <a:bodyPr anchorCtr="0" anchor="t" bIns="0" lIns="0" spcFirstLastPara="1" rIns="0" wrap="square" tIns="0">
            <a:noAutofit/>
          </a:bodyPr>
          <a:lstStyle/>
          <a:p>
            <a:pPr indent="0" lvl="0" marL="0" marR="0" rtl="0" algn="ctr">
              <a:lnSpc>
                <a:spcPct val="162162"/>
              </a:lnSpc>
              <a:spcBef>
                <a:spcPts val="0"/>
              </a:spcBef>
              <a:spcAft>
                <a:spcPts val="0"/>
              </a:spcAft>
              <a:buClr>
                <a:srgbClr val="3A3630"/>
              </a:buClr>
              <a:buSzPts val="1850"/>
              <a:buFont typeface="Arial"/>
              <a:buNone/>
            </a:pPr>
            <a:r>
              <a:rPr b="0" i="0" lang="en-US" sz="1850" u="none" cap="none" strike="noStrike">
                <a:solidFill>
                  <a:srgbClr val="3A3630"/>
                </a:solidFill>
                <a:latin typeface="Arial"/>
                <a:ea typeface="Arial"/>
                <a:cs typeface="Arial"/>
                <a:sym typeface="Arial"/>
              </a:rPr>
              <a:t>Specify details like length or format. "Summarize in 50 words" or "Translate into Spanish using formal language" are good examples.</a:t>
            </a:r>
            <a:endParaRPr b="0" i="0" sz="1850" u="none" cap="none" strike="noStrike"/>
          </a:p>
        </p:txBody>
      </p:sp>
      <p:sp>
        <p:nvSpPr>
          <p:cNvPr id="152" name="Google Shape;152;p21"/>
          <p:cNvSpPr/>
          <p:nvPr/>
        </p:nvSpPr>
        <p:spPr>
          <a:xfrm>
            <a:off x="11697772" y="4425375"/>
            <a:ext cx="30480" cy="837724"/>
          </a:xfrm>
          <a:prstGeom prst="roundRect">
            <a:avLst>
              <a:gd fmla="val 117806" name="adj"/>
            </a:avLst>
          </a:prstGeom>
          <a:solidFill>
            <a:srgbClr val="D9CD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p:nvPr/>
        </p:nvSpPr>
        <p:spPr>
          <a:xfrm>
            <a:off x="11443811" y="4156174"/>
            <a:ext cx="538520" cy="538520"/>
          </a:xfrm>
          <a:prstGeom prst="roundRect">
            <a:avLst>
              <a:gd fmla="val 6668" name="adj"/>
            </a:avLst>
          </a:prstGeom>
          <a:solidFill>
            <a:srgbClr val="F3E7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p:nvPr/>
        </p:nvSpPr>
        <p:spPr>
          <a:xfrm>
            <a:off x="11618952" y="4256425"/>
            <a:ext cx="188238" cy="337899"/>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3A3630"/>
              </a:buClr>
              <a:buSzPts val="2650"/>
              <a:buFont typeface="Lora"/>
              <a:buNone/>
            </a:pPr>
            <a:r>
              <a:rPr b="0" i="0" lang="en-US" sz="2650" u="none" cap="none" strike="noStrike">
                <a:solidFill>
                  <a:srgbClr val="3A3630"/>
                </a:solidFill>
                <a:latin typeface="Lora"/>
                <a:ea typeface="Lora"/>
                <a:cs typeface="Lora"/>
                <a:sym typeface="Lora"/>
              </a:rPr>
              <a:t>3</a:t>
            </a:r>
            <a:endParaRPr b="0" i="0" sz="2650" u="none" cap="none" strike="noStrike"/>
          </a:p>
        </p:txBody>
      </p:sp>
      <p:sp>
        <p:nvSpPr>
          <p:cNvPr id="155" name="Google Shape;155;p21"/>
          <p:cNvSpPr/>
          <p:nvPr/>
        </p:nvSpPr>
        <p:spPr>
          <a:xfrm>
            <a:off x="10305098" y="5502593"/>
            <a:ext cx="2816185" cy="351949"/>
          </a:xfrm>
          <a:prstGeom prst="rect">
            <a:avLst/>
          </a:prstGeom>
          <a:noFill/>
          <a:ln>
            <a:noFill/>
          </a:ln>
        </p:spPr>
        <p:txBody>
          <a:bodyPr anchorCtr="0" anchor="t" bIns="0" lIns="0" spcFirstLastPara="1" rIns="0" wrap="square" tIns="0">
            <a:noAutofit/>
          </a:bodyPr>
          <a:lstStyle/>
          <a:p>
            <a:pPr indent="0" lvl="0" marL="0" marR="0" rtl="0" algn="ctr">
              <a:lnSpc>
                <a:spcPct val="125000"/>
              </a:lnSpc>
              <a:spcBef>
                <a:spcPts val="0"/>
              </a:spcBef>
              <a:spcAft>
                <a:spcPts val="0"/>
              </a:spcAft>
              <a:buClr>
                <a:srgbClr val="3A3630"/>
              </a:buClr>
              <a:buSzPts val="2200"/>
              <a:buFont typeface="Lora"/>
              <a:buNone/>
            </a:pPr>
            <a:r>
              <a:rPr b="0" i="0" lang="en-US" sz="2200" u="none" cap="none" strike="noStrike">
                <a:solidFill>
                  <a:srgbClr val="3A3630"/>
                </a:solidFill>
                <a:latin typeface="Lora"/>
                <a:ea typeface="Lora"/>
                <a:cs typeface="Lora"/>
                <a:sym typeface="Lora"/>
              </a:rPr>
              <a:t>Task-Specific Verbs</a:t>
            </a:r>
            <a:endParaRPr b="0" i="0" sz="2200" u="none" cap="none" strike="noStrike"/>
          </a:p>
        </p:txBody>
      </p:sp>
      <p:sp>
        <p:nvSpPr>
          <p:cNvPr id="156" name="Google Shape;156;p21"/>
          <p:cNvSpPr/>
          <p:nvPr/>
        </p:nvSpPr>
        <p:spPr>
          <a:xfrm>
            <a:off x="9873139" y="5998131"/>
            <a:ext cx="3680103" cy="1532096"/>
          </a:xfrm>
          <a:prstGeom prst="rect">
            <a:avLst/>
          </a:prstGeom>
          <a:noFill/>
          <a:ln>
            <a:noFill/>
          </a:ln>
        </p:spPr>
        <p:txBody>
          <a:bodyPr anchorCtr="0" anchor="t" bIns="0" lIns="0" spcFirstLastPara="1" rIns="0" wrap="square" tIns="0">
            <a:noAutofit/>
          </a:bodyPr>
          <a:lstStyle/>
          <a:p>
            <a:pPr indent="0" lvl="0" marL="0" marR="0" rtl="0" algn="ctr">
              <a:lnSpc>
                <a:spcPct val="162162"/>
              </a:lnSpc>
              <a:spcBef>
                <a:spcPts val="0"/>
              </a:spcBef>
              <a:spcAft>
                <a:spcPts val="0"/>
              </a:spcAft>
              <a:buClr>
                <a:srgbClr val="3A3630"/>
              </a:buClr>
              <a:buSzPts val="1850"/>
              <a:buFont typeface="Arial"/>
              <a:buNone/>
            </a:pPr>
            <a:r>
              <a:rPr b="0" i="0" lang="en-US" sz="1850" u="none" cap="none" strike="noStrike">
                <a:solidFill>
                  <a:srgbClr val="3A3630"/>
                </a:solidFill>
                <a:latin typeface="Arial"/>
                <a:ea typeface="Arial"/>
                <a:cs typeface="Arial"/>
                <a:sym typeface="Arial"/>
              </a:rPr>
              <a:t>Choose verbs that accurately reflect the desired task, such as "paraphrase," "generate," or "compare and contrast."</a:t>
            </a:r>
            <a:endParaRPr b="0" i="0" sz="1850" u="none" cap="none" strike="noStrike"/>
          </a:p>
        </p:txBody>
      </p:sp>
      <p:pic>
        <p:nvPicPr>
          <p:cNvPr id="157" name="Google Shape;157;p21"/>
          <p:cNvPicPr preferRelativeResize="0"/>
          <p:nvPr/>
        </p:nvPicPr>
        <p:blipFill rotWithShape="1">
          <a:blip r:embed="rId3">
            <a:alphaModFix/>
          </a:blip>
          <a:srcRect b="34309" l="0" r="0" t="0"/>
          <a:stretch/>
        </p:blipFill>
        <p:spPr>
          <a:xfrm>
            <a:off x="11911475" y="7759575"/>
            <a:ext cx="2718925" cy="4700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p:nvPr/>
        </p:nvSpPr>
        <p:spPr>
          <a:xfrm>
            <a:off x="837724" y="323608"/>
            <a:ext cx="8550000" cy="7041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8512F"/>
              </a:buClr>
              <a:buSzPts val="4400"/>
              <a:buFont typeface="Lora"/>
              <a:buNone/>
            </a:pPr>
            <a:r>
              <a:rPr b="0" i="0" lang="en-US" sz="4400" u="none" cap="none" strike="noStrike">
                <a:solidFill>
                  <a:srgbClr val="38512F"/>
                </a:solidFill>
                <a:latin typeface="Lora"/>
                <a:ea typeface="Lora"/>
                <a:cs typeface="Lora"/>
                <a:sym typeface="Lora"/>
              </a:rPr>
              <a:t>Zero-shot vs. Few-shot Learning</a:t>
            </a:r>
            <a:endParaRPr b="0" i="0" sz="4400" u="none" cap="none" strike="noStrike"/>
          </a:p>
        </p:txBody>
      </p:sp>
      <p:sp>
        <p:nvSpPr>
          <p:cNvPr id="164" name="Google Shape;164;p22"/>
          <p:cNvSpPr/>
          <p:nvPr/>
        </p:nvSpPr>
        <p:spPr>
          <a:xfrm>
            <a:off x="837750" y="1379575"/>
            <a:ext cx="12954900" cy="2144700"/>
          </a:xfrm>
          <a:prstGeom prst="rect">
            <a:avLst/>
          </a:prstGeom>
          <a:noFill/>
          <a:ln>
            <a:noFill/>
          </a:ln>
        </p:spPr>
        <p:txBody>
          <a:bodyPr anchorCtr="0" anchor="t" bIns="0" lIns="0" spcFirstLastPara="1" rIns="0" wrap="square" tIns="0">
            <a:noAutofit/>
          </a:bodyPr>
          <a:lstStyle/>
          <a:p>
            <a:pPr indent="0" lvl="0" marL="0" marR="0" rtl="0" algn="l">
              <a:lnSpc>
                <a:spcPct val="162162"/>
              </a:lnSpc>
              <a:spcBef>
                <a:spcPts val="0"/>
              </a:spcBef>
              <a:spcAft>
                <a:spcPts val="0"/>
              </a:spcAft>
              <a:buClr>
                <a:srgbClr val="3A3630"/>
              </a:buClr>
              <a:buSzPts val="1850"/>
              <a:buFont typeface="Arial"/>
              <a:buNone/>
            </a:pPr>
            <a:r>
              <a:rPr b="0" i="0" lang="en-US" sz="1850" u="none" cap="none" strike="noStrike">
                <a:solidFill>
                  <a:srgbClr val="3A3630"/>
                </a:solidFill>
                <a:latin typeface="Arial"/>
                <a:ea typeface="Arial"/>
                <a:cs typeface="Arial"/>
                <a:sym typeface="Arial"/>
              </a:rPr>
              <a:t>Zero-shot learning involves providing only a task instruction without any examples. The model relies solely on its prior training to generate a response. Few-shot learning, on the other hand, provides a few examples to guide the model's output, enabling it to learn the desired pattern or style more effectively. While zero-shot learning showcases the model's general knowledge, few-shot learning can improve performance on specific tasks.</a:t>
            </a:r>
            <a:endParaRPr b="0" i="0" sz="1850" u="none" cap="none" strike="noStrike">
              <a:solidFill>
                <a:srgbClr val="3A3630"/>
              </a:solidFill>
              <a:latin typeface="Arial"/>
              <a:ea typeface="Arial"/>
              <a:cs typeface="Arial"/>
              <a:sym typeface="Arial"/>
            </a:endParaRPr>
          </a:p>
          <a:p>
            <a:pPr indent="0" lvl="0" marL="0" marR="0" rtl="0" algn="l">
              <a:lnSpc>
                <a:spcPct val="162162"/>
              </a:lnSpc>
              <a:spcBef>
                <a:spcPts val="0"/>
              </a:spcBef>
              <a:spcAft>
                <a:spcPts val="0"/>
              </a:spcAft>
              <a:buClr>
                <a:srgbClr val="3A3630"/>
              </a:buClr>
              <a:buSzPts val="1850"/>
              <a:buFont typeface="Arial"/>
              <a:buNone/>
            </a:pPr>
            <a:r>
              <a:rPr lang="en-US" sz="1850">
                <a:solidFill>
                  <a:srgbClr val="3A3630"/>
                </a:solidFill>
              </a:rPr>
              <a:t>Example :</a:t>
            </a:r>
            <a:r>
              <a:rPr lang="en-US" sz="1850">
                <a:solidFill>
                  <a:schemeClr val="dk1"/>
                </a:solidFill>
              </a:rPr>
              <a:t>Task: Write a sentence describing the weather.</a:t>
            </a:r>
            <a:endParaRPr sz="1100">
              <a:solidFill>
                <a:schemeClr val="dk1"/>
              </a:solidFill>
            </a:endParaRPr>
          </a:p>
          <a:p>
            <a:pPr indent="0" lvl="0" marL="457200" rtl="0" algn="l">
              <a:lnSpc>
                <a:spcPct val="115000"/>
              </a:lnSpc>
              <a:spcBef>
                <a:spcPts val="1200"/>
              </a:spcBef>
              <a:spcAft>
                <a:spcPts val="0"/>
              </a:spcAft>
              <a:buNone/>
            </a:pPr>
            <a:r>
              <a:t/>
            </a:r>
            <a:endParaRPr sz="1850">
              <a:solidFill>
                <a:schemeClr val="dk1"/>
              </a:solidFill>
            </a:endParaRPr>
          </a:p>
          <a:p>
            <a:pPr indent="0" lvl="0" marL="0" marR="0" rtl="0" algn="l">
              <a:lnSpc>
                <a:spcPct val="162162"/>
              </a:lnSpc>
              <a:spcBef>
                <a:spcPts val="1200"/>
              </a:spcBef>
              <a:spcAft>
                <a:spcPts val="0"/>
              </a:spcAft>
              <a:buClr>
                <a:srgbClr val="3A3630"/>
              </a:buClr>
              <a:buSzPts val="1850"/>
              <a:buFont typeface="Arial"/>
              <a:buNone/>
            </a:pPr>
            <a:r>
              <a:t/>
            </a:r>
            <a:endParaRPr sz="1850">
              <a:solidFill>
                <a:srgbClr val="3A3630"/>
              </a:solidFill>
            </a:endParaRPr>
          </a:p>
        </p:txBody>
      </p:sp>
      <p:sp>
        <p:nvSpPr>
          <p:cNvPr id="165" name="Google Shape;165;p22"/>
          <p:cNvSpPr/>
          <p:nvPr/>
        </p:nvSpPr>
        <p:spPr>
          <a:xfrm>
            <a:off x="837824" y="3704712"/>
            <a:ext cx="2816100" cy="3519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8512F"/>
              </a:buClr>
              <a:buSzPts val="2200"/>
              <a:buFont typeface="Lora"/>
              <a:buNone/>
            </a:pPr>
            <a:r>
              <a:rPr b="0" i="0" lang="en-US" sz="2200" u="none" cap="none" strike="noStrike">
                <a:solidFill>
                  <a:srgbClr val="38512F"/>
                </a:solidFill>
                <a:latin typeface="Lora"/>
                <a:ea typeface="Lora"/>
                <a:cs typeface="Lora"/>
                <a:sym typeface="Lora"/>
              </a:rPr>
              <a:t>Zero-shot</a:t>
            </a:r>
            <a:endParaRPr b="0" i="0" sz="2200" u="none" cap="none" strike="noStrike"/>
          </a:p>
        </p:txBody>
      </p:sp>
      <p:sp>
        <p:nvSpPr>
          <p:cNvPr id="166" name="Google Shape;166;p22"/>
          <p:cNvSpPr/>
          <p:nvPr/>
        </p:nvSpPr>
        <p:spPr>
          <a:xfrm>
            <a:off x="837724" y="4335727"/>
            <a:ext cx="6185400" cy="765900"/>
          </a:xfrm>
          <a:prstGeom prst="rect">
            <a:avLst/>
          </a:prstGeom>
          <a:noFill/>
          <a:ln>
            <a:noFill/>
          </a:ln>
        </p:spPr>
        <p:txBody>
          <a:bodyPr anchorCtr="0" anchor="t" bIns="0" lIns="0" spcFirstLastPara="1" rIns="0" wrap="square" tIns="0">
            <a:noAutofit/>
          </a:bodyPr>
          <a:lstStyle/>
          <a:p>
            <a:pPr indent="0" lvl="0" marL="0" marR="0" rtl="0" algn="l">
              <a:lnSpc>
                <a:spcPct val="162162"/>
              </a:lnSpc>
              <a:spcBef>
                <a:spcPts val="0"/>
              </a:spcBef>
              <a:spcAft>
                <a:spcPts val="0"/>
              </a:spcAft>
              <a:buClr>
                <a:srgbClr val="3A3630"/>
              </a:buClr>
              <a:buSzPts val="1850"/>
              <a:buFont typeface="Arial"/>
              <a:buNone/>
            </a:pPr>
            <a:r>
              <a:rPr b="0" i="0" lang="en-US" sz="1850" u="none" cap="none" strike="noStrike">
                <a:solidFill>
                  <a:srgbClr val="3A3630"/>
                </a:solidFill>
                <a:latin typeface="Arial"/>
                <a:ea typeface="Arial"/>
                <a:cs typeface="Arial"/>
                <a:sym typeface="Arial"/>
              </a:rPr>
              <a:t>No examples provided. The model relies solely on the instruction.</a:t>
            </a:r>
            <a:endParaRPr b="0" i="0" sz="1850" u="none" cap="none" strike="noStrike"/>
          </a:p>
        </p:txBody>
      </p:sp>
      <p:sp>
        <p:nvSpPr>
          <p:cNvPr id="167" name="Google Shape;167;p22"/>
          <p:cNvSpPr/>
          <p:nvPr/>
        </p:nvSpPr>
        <p:spPr>
          <a:xfrm>
            <a:off x="837725" y="5380750"/>
            <a:ext cx="6185400" cy="1215900"/>
          </a:xfrm>
          <a:prstGeom prst="rect">
            <a:avLst/>
          </a:prstGeom>
          <a:noFill/>
          <a:ln>
            <a:noFill/>
          </a:ln>
        </p:spPr>
        <p:txBody>
          <a:bodyPr anchorCtr="0" anchor="t" bIns="0" lIns="0" spcFirstLastPara="1" rIns="0" wrap="square" tIns="0">
            <a:noAutofit/>
          </a:bodyPr>
          <a:lstStyle/>
          <a:p>
            <a:pPr indent="0" lvl="0" marL="0" marR="381000" rtl="0" algn="l">
              <a:lnSpc>
                <a:spcPct val="115000"/>
              </a:lnSpc>
              <a:spcBef>
                <a:spcPts val="1200"/>
              </a:spcBef>
              <a:spcAft>
                <a:spcPts val="0"/>
              </a:spcAft>
              <a:buClr>
                <a:schemeClr val="dk1"/>
              </a:buClr>
              <a:buSzPts val="1100"/>
              <a:buFont typeface="Arial"/>
              <a:buNone/>
            </a:pPr>
            <a:r>
              <a:rPr b="1" lang="en-US" sz="1850">
                <a:solidFill>
                  <a:schemeClr val="dk1"/>
                </a:solidFill>
              </a:rPr>
              <a:t>Prompt: </a:t>
            </a:r>
            <a:r>
              <a:rPr lang="en-US" sz="1850">
                <a:solidFill>
                  <a:schemeClr val="dk1"/>
                </a:solidFill>
              </a:rPr>
              <a:t>Describe today's weather in a single sentence.</a:t>
            </a:r>
            <a:endParaRPr sz="185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b="1" lang="en-US" sz="1850">
                <a:solidFill>
                  <a:schemeClr val="dk1"/>
                </a:solidFill>
              </a:rPr>
              <a:t>Expected Output</a:t>
            </a:r>
            <a:r>
              <a:rPr lang="en-US" sz="1850">
                <a:solidFill>
                  <a:schemeClr val="dk1"/>
                </a:solidFill>
              </a:rPr>
              <a:t>: Today is sunny with a light breeze.</a:t>
            </a:r>
            <a:endParaRPr sz="1850">
              <a:solidFill>
                <a:srgbClr val="3A3630"/>
              </a:solidFill>
            </a:endParaRPr>
          </a:p>
        </p:txBody>
      </p:sp>
      <p:sp>
        <p:nvSpPr>
          <p:cNvPr id="168" name="Google Shape;168;p22"/>
          <p:cNvSpPr/>
          <p:nvPr/>
        </p:nvSpPr>
        <p:spPr>
          <a:xfrm>
            <a:off x="7614761" y="3704712"/>
            <a:ext cx="2816100" cy="3519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8512F"/>
              </a:buClr>
              <a:buSzPts val="2200"/>
              <a:buFont typeface="Lora"/>
              <a:buNone/>
            </a:pPr>
            <a:r>
              <a:rPr b="0" i="0" lang="en-US" sz="2200" u="none" cap="none" strike="noStrike">
                <a:solidFill>
                  <a:srgbClr val="38512F"/>
                </a:solidFill>
                <a:latin typeface="Lora"/>
                <a:ea typeface="Lora"/>
                <a:cs typeface="Lora"/>
                <a:sym typeface="Lora"/>
              </a:rPr>
              <a:t>Few-shot</a:t>
            </a:r>
            <a:endParaRPr b="0" i="0" sz="2200" u="none" cap="none" strike="noStrike"/>
          </a:p>
        </p:txBody>
      </p:sp>
      <p:sp>
        <p:nvSpPr>
          <p:cNvPr id="169" name="Google Shape;169;p22"/>
          <p:cNvSpPr/>
          <p:nvPr/>
        </p:nvSpPr>
        <p:spPr>
          <a:xfrm>
            <a:off x="7614686" y="4191790"/>
            <a:ext cx="6185400" cy="383100"/>
          </a:xfrm>
          <a:prstGeom prst="rect">
            <a:avLst/>
          </a:prstGeom>
          <a:noFill/>
          <a:ln>
            <a:noFill/>
          </a:ln>
        </p:spPr>
        <p:txBody>
          <a:bodyPr anchorCtr="0" anchor="t" bIns="0" lIns="0" spcFirstLastPara="1" rIns="0" wrap="square" tIns="0">
            <a:noAutofit/>
          </a:bodyPr>
          <a:lstStyle/>
          <a:p>
            <a:pPr indent="0" lvl="0" marL="0" marR="0" rtl="0" algn="l">
              <a:lnSpc>
                <a:spcPct val="162162"/>
              </a:lnSpc>
              <a:spcBef>
                <a:spcPts val="0"/>
              </a:spcBef>
              <a:spcAft>
                <a:spcPts val="0"/>
              </a:spcAft>
              <a:buClr>
                <a:srgbClr val="3A3630"/>
              </a:buClr>
              <a:buSzPts val="1850"/>
              <a:buFont typeface="Arial"/>
              <a:buNone/>
            </a:pPr>
            <a:r>
              <a:rPr b="0" i="0" lang="en-US" sz="1850" u="none" cap="none" strike="noStrike">
                <a:solidFill>
                  <a:srgbClr val="3A3630"/>
                </a:solidFill>
                <a:latin typeface="Arial"/>
                <a:ea typeface="Arial"/>
                <a:cs typeface="Arial"/>
                <a:sym typeface="Arial"/>
              </a:rPr>
              <a:t>A few examples are provided to guide the model.</a:t>
            </a:r>
            <a:endParaRPr b="0" i="0" sz="1850" u="none" cap="none" strike="noStrike"/>
          </a:p>
        </p:txBody>
      </p:sp>
      <p:sp>
        <p:nvSpPr>
          <p:cNvPr id="170" name="Google Shape;170;p22"/>
          <p:cNvSpPr/>
          <p:nvPr/>
        </p:nvSpPr>
        <p:spPr>
          <a:xfrm>
            <a:off x="7614675" y="4574901"/>
            <a:ext cx="6185400" cy="799500"/>
          </a:xfrm>
          <a:prstGeom prst="rect">
            <a:avLst/>
          </a:prstGeom>
          <a:noFill/>
          <a:ln>
            <a:noFill/>
          </a:ln>
        </p:spPr>
        <p:txBody>
          <a:bodyPr anchorCtr="0" anchor="t" bIns="0" lIns="0" spcFirstLastPara="1" rIns="0" wrap="square" tIns="0">
            <a:noAutofit/>
          </a:bodyPr>
          <a:lstStyle/>
          <a:p>
            <a:pPr indent="0" lvl="0" marL="0" marR="381000" rtl="0" algn="l">
              <a:lnSpc>
                <a:spcPct val="115000"/>
              </a:lnSpc>
              <a:spcBef>
                <a:spcPts val="1200"/>
              </a:spcBef>
              <a:spcAft>
                <a:spcPts val="0"/>
              </a:spcAft>
              <a:buClr>
                <a:schemeClr val="dk1"/>
              </a:buClr>
              <a:buSzPts val="1100"/>
              <a:buFont typeface="Arial"/>
              <a:buNone/>
            </a:pPr>
            <a:r>
              <a:rPr b="1" lang="en-US" sz="1850">
                <a:solidFill>
                  <a:schemeClr val="dk1"/>
                </a:solidFill>
              </a:rPr>
              <a:t>Example 1</a:t>
            </a:r>
            <a:r>
              <a:rPr lang="en-US" sz="1850">
                <a:solidFill>
                  <a:schemeClr val="dk1"/>
                </a:solidFill>
              </a:rPr>
              <a:t>:</a:t>
            </a:r>
            <a:br>
              <a:rPr lang="en-US" sz="1850">
                <a:solidFill>
                  <a:schemeClr val="dk1"/>
                </a:solidFill>
              </a:rPr>
            </a:br>
            <a:r>
              <a:rPr lang="en-US" sz="1850">
                <a:solidFill>
                  <a:schemeClr val="dk1"/>
                </a:solidFill>
              </a:rPr>
              <a:t>It's a cloudy day with occasional rain showers.</a:t>
            </a:r>
            <a:endParaRPr sz="1850">
              <a:solidFill>
                <a:schemeClr val="dk1"/>
              </a:solidFill>
            </a:endParaRPr>
          </a:p>
          <a:p>
            <a:pPr indent="0" lvl="0" marL="0" marR="381000" rtl="0" algn="l">
              <a:lnSpc>
                <a:spcPct val="115000"/>
              </a:lnSpc>
              <a:spcBef>
                <a:spcPts val="1200"/>
              </a:spcBef>
              <a:spcAft>
                <a:spcPts val="0"/>
              </a:spcAft>
              <a:buClr>
                <a:schemeClr val="dk1"/>
              </a:buClr>
              <a:buSzPts val="1100"/>
              <a:buFont typeface="Arial"/>
              <a:buNone/>
            </a:pPr>
            <a:r>
              <a:rPr b="1" lang="en-US" sz="1850">
                <a:solidFill>
                  <a:schemeClr val="dk1"/>
                </a:solidFill>
              </a:rPr>
              <a:t>Example 2</a:t>
            </a:r>
            <a:r>
              <a:rPr lang="en-US" sz="1850">
                <a:solidFill>
                  <a:schemeClr val="dk1"/>
                </a:solidFill>
              </a:rPr>
              <a:t>:</a:t>
            </a:r>
            <a:br>
              <a:rPr lang="en-US" sz="1850">
                <a:solidFill>
                  <a:schemeClr val="dk1"/>
                </a:solidFill>
              </a:rPr>
            </a:br>
            <a:r>
              <a:rPr lang="en-US" sz="1850">
                <a:solidFill>
                  <a:schemeClr val="dk1"/>
                </a:solidFill>
              </a:rPr>
              <a:t>T</a:t>
            </a:r>
            <a:r>
              <a:rPr lang="en-US" sz="1850">
                <a:solidFill>
                  <a:schemeClr val="dk1"/>
                </a:solidFill>
              </a:rPr>
              <a:t>he weather today is bright and sunny with clear skies.</a:t>
            </a:r>
            <a:endParaRPr sz="1850">
              <a:solidFill>
                <a:schemeClr val="dk1"/>
              </a:solidFill>
            </a:endParaRPr>
          </a:p>
          <a:p>
            <a:pPr indent="0" lvl="0" marL="0" marR="381000" rtl="0" algn="l">
              <a:lnSpc>
                <a:spcPct val="115000"/>
              </a:lnSpc>
              <a:spcBef>
                <a:spcPts val="1200"/>
              </a:spcBef>
              <a:spcAft>
                <a:spcPts val="0"/>
              </a:spcAft>
              <a:buClr>
                <a:schemeClr val="dk1"/>
              </a:buClr>
              <a:buSzPts val="1100"/>
              <a:buFont typeface="Arial"/>
              <a:buNone/>
            </a:pPr>
            <a:r>
              <a:rPr b="1" lang="en-US" sz="1850">
                <a:solidFill>
                  <a:schemeClr val="dk1"/>
                </a:solidFill>
              </a:rPr>
              <a:t>Your Task</a:t>
            </a:r>
            <a:r>
              <a:rPr lang="en-US" sz="1850">
                <a:solidFill>
                  <a:schemeClr val="dk1"/>
                </a:solidFill>
              </a:rPr>
              <a:t>:</a:t>
            </a:r>
            <a:br>
              <a:rPr lang="en-US" sz="1850">
                <a:solidFill>
                  <a:schemeClr val="dk1"/>
                </a:solidFill>
              </a:rPr>
            </a:br>
            <a:r>
              <a:rPr lang="en-US" sz="1850">
                <a:solidFill>
                  <a:schemeClr val="dk1"/>
                </a:solidFill>
              </a:rPr>
              <a:t>Now, describe today's weather in a single sentence.</a:t>
            </a:r>
            <a:endParaRPr sz="1850">
              <a:solidFill>
                <a:schemeClr val="dk1"/>
              </a:solidFill>
            </a:endParaRPr>
          </a:p>
          <a:p>
            <a:pPr indent="0" lvl="0" marL="0" rtl="0" algn="l">
              <a:lnSpc>
                <a:spcPct val="115000"/>
              </a:lnSpc>
              <a:spcBef>
                <a:spcPts val="1200"/>
              </a:spcBef>
              <a:spcAft>
                <a:spcPts val="0"/>
              </a:spcAft>
              <a:buNone/>
            </a:pPr>
            <a:r>
              <a:rPr b="1" lang="en-US" sz="1850">
                <a:solidFill>
                  <a:schemeClr val="dk1"/>
                </a:solidFill>
              </a:rPr>
              <a:t>Expected Output</a:t>
            </a:r>
            <a:r>
              <a:rPr lang="en-US" sz="1850">
                <a:solidFill>
                  <a:schemeClr val="dk1"/>
                </a:solidFill>
              </a:rPr>
              <a:t>: </a:t>
            </a:r>
            <a:r>
              <a:rPr lang="en-US" sz="1850">
                <a:solidFill>
                  <a:schemeClr val="dk1"/>
                </a:solidFill>
              </a:rPr>
              <a:t>I</a:t>
            </a:r>
            <a:r>
              <a:rPr lang="en-US" sz="1850">
                <a:solidFill>
                  <a:schemeClr val="dk1"/>
                </a:solidFill>
              </a:rPr>
              <a:t>t’s a chilly day with overcast skies.</a:t>
            </a:r>
            <a:endParaRPr sz="1850">
              <a:solidFill>
                <a:schemeClr val="dk1"/>
              </a:solidFill>
            </a:endParaRPr>
          </a:p>
          <a:p>
            <a:pPr indent="0" lvl="0" marL="0" marR="0" rtl="0" algn="l">
              <a:lnSpc>
                <a:spcPct val="162162"/>
              </a:lnSpc>
              <a:spcBef>
                <a:spcPts val="1200"/>
              </a:spcBef>
              <a:spcAft>
                <a:spcPts val="0"/>
              </a:spcAft>
              <a:buClr>
                <a:srgbClr val="3A3630"/>
              </a:buClr>
              <a:buSzPts val="1850"/>
              <a:buFont typeface="Arial"/>
              <a:buNone/>
            </a:pPr>
            <a:r>
              <a:t/>
            </a:r>
            <a:endParaRPr sz="1850">
              <a:solidFill>
                <a:srgbClr val="3A3630"/>
              </a:solidFill>
            </a:endParaRPr>
          </a:p>
        </p:txBody>
      </p:sp>
      <p:pic>
        <p:nvPicPr>
          <p:cNvPr id="171" name="Google Shape;171;p22"/>
          <p:cNvPicPr preferRelativeResize="0"/>
          <p:nvPr/>
        </p:nvPicPr>
        <p:blipFill rotWithShape="1">
          <a:blip r:embed="rId3">
            <a:alphaModFix/>
          </a:blip>
          <a:srcRect b="34309" l="0" r="0" t="0"/>
          <a:stretch/>
        </p:blipFill>
        <p:spPr>
          <a:xfrm>
            <a:off x="11911471" y="7738982"/>
            <a:ext cx="2718929" cy="4906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