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4630400" cy="8229600"/>
  <p:notesSz cx="8229600" cy="14630400"/>
  <p:embeddedFontLst>
    <p:embeddedFont>
      <p:font typeface="Lora" charset="0"/>
      <p:regular r:id="rId19"/>
      <p:bold r:id="rId20"/>
      <p:italic r:id="rId21"/>
      <p:boldItalic r:id="rId22"/>
    </p:embeddedFont>
    <p:embeddedFont>
      <p:font typeface="Lora SemiBold" charset="0"/>
      <p:regular r:id="rId23"/>
      <p:bold r:id="rId24"/>
      <p:italic r:id="rId25"/>
      <p:boldItalic r:id="rId26"/>
    </p:embeddedFont>
    <p:embeddedFont>
      <p:font typeface="Lora Medium" charset="0"/>
      <p:regular r:id="rId27"/>
      <p:bold r:id="rId28"/>
      <p:italic r:id="rId29"/>
      <p:boldItalic r:id="rId30"/>
    </p:embeddedFont>
    <p:embeddedFont>
      <p:font typeface="Calibri"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7" d="100"/>
          <a:sy n="57" d="100"/>
        </p:scale>
        <p:origin x="-756" y="-78"/>
      </p:cViewPr>
      <p:guideLst>
        <p:guide orient="horz" pos="2592"/>
        <p:guide pos="460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pPr marL="0" marR="0" lvl="0" indent="0" algn="r" rtl="0">
                <a:spcBef>
                  <a:spcPts val="0"/>
                </a:spcBef>
                <a:spcAft>
                  <a:spcPts val="0"/>
                </a:spcAft>
                <a:buNone/>
              </a:pPr>
              <a:t>‹#›</a:t>
            </a:fld>
            <a:endParaRPr sz="1200" b="0" i="0" u="none" strike="noStrike" cap="non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fcaf48fe5d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fcaf48fe5d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sz="800" dirty="0" smtClean="0"/>
          </a:p>
          <a:p>
            <a:pPr marL="0" lvl="0" indent="0" algn="l" rtl="0">
              <a:spcBef>
                <a:spcPts val="0"/>
              </a:spcBef>
              <a:spcAft>
                <a:spcPts val="0"/>
              </a:spcAft>
              <a:buNone/>
            </a:pPr>
            <a:endParaRPr sz="800"/>
          </a:p>
        </p:txBody>
      </p:sp>
      <p:sp>
        <p:nvSpPr>
          <p:cNvPr id="58" name="Google Shape;58;g2fcaf48fe5d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0cc223a397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0cc223a397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30cc223a397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0cc59fa1f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0cc59fa1f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30cc59fa1f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700"/>
          </a:p>
        </p:txBody>
      </p:sp>
      <p:sp>
        <p:nvSpPr>
          <p:cNvPr id="67" name="Google Shape;6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0cc223a39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0cc223a39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30cc223a39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0cc223a397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0cc223a397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0cc223a397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1 master">
  <p:cSld name="Slide 1 master">
    <p:bg>
      <p:bgPr>
        <a:solidFill>
          <a:srgbClr val="000000"/>
        </a:solidFill>
        <a:effectLst/>
      </p:bgPr>
    </p:bg>
    <p:spTree>
      <p:nvGrpSpPr>
        <p:cNvPr id="1"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4630400" cy="8229600"/>
          </a:xfrm>
          <a:prstGeom prst="rect">
            <a:avLst/>
          </a:prstGeom>
          <a:solidFill>
            <a:srgbClr val="FEF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2"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ide 10 master">
  <p:cSld name="Slide 10 master">
    <p:bg>
      <p:bgPr>
        <a:solidFill>
          <a:srgbClr val="000000"/>
        </a:solidFill>
        <a:effectLst/>
      </p:bgPr>
    </p:bg>
    <p:spTree>
      <p:nvGrpSpPr>
        <p:cNvPr id="1" name="Shape 46"/>
        <p:cNvGrpSpPr/>
        <p:nvPr/>
      </p:nvGrpSpPr>
      <p:grpSpPr>
        <a:xfrm>
          <a:off x="0" y="0"/>
          <a:ext cx="0" cy="0"/>
          <a:chOff x="0" y="0"/>
          <a:chExt cx="0" cy="0"/>
        </a:xfrm>
      </p:grpSpPr>
      <p:sp>
        <p:nvSpPr>
          <p:cNvPr id="47" name="Google Shape;47;p11"/>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1"/>
          <p:cNvSpPr/>
          <p:nvPr/>
        </p:nvSpPr>
        <p:spPr>
          <a:xfrm>
            <a:off x="0" y="0"/>
            <a:ext cx="14630400" cy="8229600"/>
          </a:xfrm>
          <a:prstGeom prst="rect">
            <a:avLst/>
          </a:prstGeom>
          <a:solidFill>
            <a:srgbClr val="FEF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Google Shape;49;p11"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lide 11 master">
  <p:cSld name="Slide 11 master">
    <p:bg>
      <p:bgPr>
        <a:solidFill>
          <a:srgbClr val="000000"/>
        </a:solidFill>
        <a:effectLst/>
      </p:bgPr>
    </p:bg>
    <p:spTree>
      <p:nvGrpSpPr>
        <p:cNvPr id="1" name="Shape 50"/>
        <p:cNvGrpSpPr/>
        <p:nvPr/>
      </p:nvGrpSpPr>
      <p:grpSpPr>
        <a:xfrm>
          <a:off x="0" y="0"/>
          <a:ext cx="0" cy="0"/>
          <a:chOff x="0" y="0"/>
          <a:chExt cx="0" cy="0"/>
        </a:xfrm>
      </p:grpSpPr>
      <p:sp>
        <p:nvSpPr>
          <p:cNvPr id="51" name="Google Shape;51;p12"/>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2"/>
          <p:cNvSpPr/>
          <p:nvPr/>
        </p:nvSpPr>
        <p:spPr>
          <a:xfrm>
            <a:off x="0" y="0"/>
            <a:ext cx="14630400" cy="8229600"/>
          </a:xfrm>
          <a:prstGeom prst="rect">
            <a:avLst/>
          </a:prstGeom>
          <a:solidFill>
            <a:srgbClr val="FEF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12"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2 master">
  <p:cSld name="Slide 2 master">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0" y="0"/>
            <a:ext cx="14630400" cy="8229600"/>
          </a:xfrm>
          <a:prstGeom prst="rect">
            <a:avLst/>
          </a:prstGeom>
          <a:solidFill>
            <a:srgbClr val="FEF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3"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3 master">
  <p:cSld name="Slide 3 master">
    <p:bg>
      <p:bgPr>
        <a:solidFill>
          <a:srgbClr val="000000"/>
        </a:solidFill>
        <a:effectLst/>
      </p:bgPr>
    </p:bg>
    <p:spTree>
      <p:nvGrpSpPr>
        <p:cNvPr id="1"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0"/>
            <a:ext cx="14630400" cy="8229600"/>
          </a:xfrm>
          <a:prstGeom prst="rect">
            <a:avLst/>
          </a:prstGeom>
          <a:solidFill>
            <a:srgbClr val="FEF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4"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4 master">
  <p:cSld name="Slide 4 master">
    <p:bg>
      <p:bgPr>
        <a:solidFill>
          <a:srgbClr val="000000"/>
        </a:solidFill>
        <a:effectLst/>
      </p:bgPr>
    </p:bg>
    <p:spTree>
      <p:nvGrpSpPr>
        <p:cNvPr id="1"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0"/>
            <a:ext cx="14630400" cy="8229600"/>
          </a:xfrm>
          <a:prstGeom prst="rect">
            <a:avLst/>
          </a:prstGeom>
          <a:solidFill>
            <a:srgbClr val="FEF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25;p5"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ide 5 master">
  <p:cSld name="Slide 5 master">
    <p:bg>
      <p:bgPr>
        <a:solidFill>
          <a:srgbClr val="000000"/>
        </a:solidFill>
        <a:effectLst/>
      </p:bgPr>
    </p:bg>
    <p:spTree>
      <p:nvGrpSpPr>
        <p:cNvPr id="1"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p:nvPr/>
        </p:nvSpPr>
        <p:spPr>
          <a:xfrm>
            <a:off x="0" y="0"/>
            <a:ext cx="14630400" cy="8229600"/>
          </a:xfrm>
          <a:prstGeom prst="rect">
            <a:avLst/>
          </a:prstGeom>
          <a:solidFill>
            <a:srgbClr val="FEF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 name="Google Shape;29;p6"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6 master">
  <p:cSld name="Slide 6 master">
    <p:bg>
      <p:bgPr>
        <a:solidFill>
          <a:srgbClr val="000000"/>
        </a:solidFill>
        <a:effectLst/>
      </p:bgPr>
    </p:bg>
    <p:spTree>
      <p:nvGrpSpPr>
        <p:cNvPr id="1"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7"/>
          <p:cNvSpPr/>
          <p:nvPr/>
        </p:nvSpPr>
        <p:spPr>
          <a:xfrm>
            <a:off x="0" y="0"/>
            <a:ext cx="14630400" cy="8229600"/>
          </a:xfrm>
          <a:prstGeom prst="rect">
            <a:avLst/>
          </a:prstGeom>
          <a:solidFill>
            <a:srgbClr val="FEF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 name="Google Shape;33;p7"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7 master">
  <p:cSld name="Slide 7 master">
    <p:bg>
      <p:bgPr>
        <a:solidFill>
          <a:srgbClr val="000000"/>
        </a:solidFill>
        <a:effectLst/>
      </p:bgPr>
    </p:bg>
    <p:spTree>
      <p:nvGrpSpPr>
        <p:cNvPr id="1"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p:nvPr/>
        </p:nvSpPr>
        <p:spPr>
          <a:xfrm>
            <a:off x="0" y="0"/>
            <a:ext cx="14630400" cy="8229600"/>
          </a:xfrm>
          <a:prstGeom prst="rect">
            <a:avLst/>
          </a:prstGeom>
          <a:solidFill>
            <a:srgbClr val="FEF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8"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8 master">
  <p:cSld name="Slide 8 master">
    <p:bg>
      <p:bgPr>
        <a:solidFill>
          <a:srgbClr val="000000"/>
        </a:solidFill>
        <a:effectLst/>
      </p:bgPr>
    </p:bg>
    <p:spTree>
      <p:nvGrpSpPr>
        <p:cNvPr id="1"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p:nvPr/>
        </p:nvSpPr>
        <p:spPr>
          <a:xfrm>
            <a:off x="0" y="0"/>
            <a:ext cx="14630400" cy="8229600"/>
          </a:xfrm>
          <a:prstGeom prst="rect">
            <a:avLst/>
          </a:prstGeom>
          <a:solidFill>
            <a:srgbClr val="FEF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Google Shape;41;p9"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9 master">
  <p:cSld name="Slide 9 master">
    <p:bg>
      <p:bgPr>
        <a:solidFill>
          <a:srgbClr val="000000"/>
        </a:solidFill>
        <a:effectLst/>
      </p:bgPr>
    </p:bg>
    <p:spTree>
      <p:nvGrpSpPr>
        <p:cNvPr id="1" name="Shape 42"/>
        <p:cNvGrpSpPr/>
        <p:nvPr/>
      </p:nvGrpSpPr>
      <p:grpSpPr>
        <a:xfrm>
          <a:off x="0" y="0"/>
          <a:ext cx="0" cy="0"/>
          <a:chOff x="0" y="0"/>
          <a:chExt cx="0" cy="0"/>
        </a:xfrm>
      </p:grpSpPr>
      <p:sp>
        <p:nvSpPr>
          <p:cNvPr id="43" name="Google Shape;43;p10"/>
          <p:cNvSpPr/>
          <p:nvPr/>
        </p:nvSpPr>
        <p:spPr>
          <a:xfrm>
            <a:off x="0" y="0"/>
            <a:ext cx="14630400" cy="8229600"/>
          </a:xfrm>
          <a:prstGeom prst="rect">
            <a:avLst/>
          </a:prstGeom>
          <a:solidFill>
            <a:srgbClr val="F2E4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0"/>
          <p:cNvSpPr/>
          <p:nvPr/>
        </p:nvSpPr>
        <p:spPr>
          <a:xfrm>
            <a:off x="0" y="0"/>
            <a:ext cx="14630400" cy="8229600"/>
          </a:xfrm>
          <a:prstGeom prst="rect">
            <a:avLst/>
          </a:prstGeom>
          <a:solidFill>
            <a:srgbClr val="FEF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Google Shape;45;p10"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7563000" y="1531125"/>
            <a:ext cx="6991200" cy="3091800"/>
          </a:xfrm>
          <a:prstGeom prst="rect">
            <a:avLst/>
          </a:prstGeom>
          <a:noFill/>
          <a:ln>
            <a:noFill/>
          </a:ln>
        </p:spPr>
        <p:txBody>
          <a:bodyPr spcFirstLastPara="1" wrap="square" lIns="0" tIns="0" rIns="0" bIns="0" anchor="t" anchorCtr="0">
            <a:noAutofit/>
          </a:bodyPr>
          <a:lstStyle/>
          <a:p>
            <a:pPr marL="0" marR="0" lvl="0" indent="0" algn="ctr" rtl="0">
              <a:lnSpc>
                <a:spcPct val="125409"/>
              </a:lnSpc>
              <a:spcBef>
                <a:spcPts val="0"/>
              </a:spcBef>
              <a:spcAft>
                <a:spcPts val="0"/>
              </a:spcAft>
              <a:buClr>
                <a:srgbClr val="38512F"/>
              </a:buClr>
              <a:buSzPts val="6100"/>
              <a:buFont typeface="Lora"/>
              <a:buNone/>
            </a:pPr>
            <a:r>
              <a:rPr lang="en-US" sz="8800" b="0" i="0" u="none" strike="noStrike" cap="none">
                <a:solidFill>
                  <a:srgbClr val="38512F"/>
                </a:solidFill>
                <a:latin typeface="Lora"/>
                <a:ea typeface="Lora"/>
                <a:cs typeface="Lora"/>
                <a:sym typeface="Lora"/>
              </a:rPr>
              <a:t>Prompt Engineering</a:t>
            </a:r>
            <a:endParaRPr sz="8800" b="0" i="0" u="none" strike="noStrike" cap="none">
              <a:solidFill>
                <a:srgbClr val="38512F"/>
              </a:solidFill>
              <a:latin typeface="Lora"/>
              <a:ea typeface="Lora"/>
              <a:cs typeface="Lora"/>
              <a:sym typeface="Lora"/>
            </a:endParaRPr>
          </a:p>
          <a:p>
            <a:pPr marL="0" marR="0" lvl="0" indent="0" algn="l" rtl="0">
              <a:lnSpc>
                <a:spcPct val="125409"/>
              </a:lnSpc>
              <a:spcBef>
                <a:spcPts val="0"/>
              </a:spcBef>
              <a:spcAft>
                <a:spcPts val="0"/>
              </a:spcAft>
              <a:buClr>
                <a:srgbClr val="38512F"/>
              </a:buClr>
              <a:buSzPts val="6100"/>
              <a:buFont typeface="Lora"/>
              <a:buNone/>
            </a:pPr>
            <a:endParaRPr sz="8800">
              <a:solidFill>
                <a:srgbClr val="38512F"/>
              </a:solidFill>
              <a:latin typeface="Lora"/>
              <a:ea typeface="Lora"/>
              <a:cs typeface="Lora"/>
              <a:sym typeface="Lora"/>
            </a:endParaRPr>
          </a:p>
          <a:p>
            <a:pPr marL="0" marR="0" lvl="0" indent="0" algn="ctr" rtl="0">
              <a:lnSpc>
                <a:spcPct val="125409"/>
              </a:lnSpc>
              <a:spcBef>
                <a:spcPts val="0"/>
              </a:spcBef>
              <a:spcAft>
                <a:spcPts val="0"/>
              </a:spcAft>
              <a:buClr>
                <a:srgbClr val="38512F"/>
              </a:buClr>
              <a:buSzPts val="6100"/>
              <a:buFont typeface="Lora"/>
              <a:buNone/>
            </a:pPr>
            <a:endParaRPr sz="8800">
              <a:solidFill>
                <a:srgbClr val="38512F"/>
              </a:solidFill>
              <a:latin typeface="Lora"/>
              <a:ea typeface="Lora"/>
              <a:cs typeface="Lora"/>
              <a:sym typeface="Lora"/>
            </a:endParaRPr>
          </a:p>
          <a:p>
            <a:pPr marL="0" marR="0" lvl="0" indent="0" algn="ctr" rtl="0">
              <a:lnSpc>
                <a:spcPct val="125409"/>
              </a:lnSpc>
              <a:spcBef>
                <a:spcPts val="0"/>
              </a:spcBef>
              <a:spcAft>
                <a:spcPts val="0"/>
              </a:spcAft>
              <a:buClr>
                <a:srgbClr val="38512F"/>
              </a:buClr>
              <a:buSzPts val="6100"/>
              <a:buFont typeface="Lora"/>
              <a:buNone/>
            </a:pPr>
            <a:endParaRPr sz="8800">
              <a:solidFill>
                <a:srgbClr val="38512F"/>
              </a:solidFill>
              <a:latin typeface="Lora"/>
              <a:ea typeface="Lora"/>
              <a:cs typeface="Lora"/>
              <a:sym typeface="Lora"/>
            </a:endParaRPr>
          </a:p>
        </p:txBody>
      </p:sp>
      <p:pic>
        <p:nvPicPr>
          <p:cNvPr id="61" name="Google Shape;61;p14"/>
          <p:cNvPicPr preferRelativeResize="0"/>
          <p:nvPr/>
        </p:nvPicPr>
        <p:blipFill rotWithShape="1">
          <a:blip r:embed="rId3">
            <a:alphaModFix/>
          </a:blip>
          <a:srcRect b="34309"/>
          <a:stretch/>
        </p:blipFill>
        <p:spPr>
          <a:xfrm>
            <a:off x="11911475" y="7759575"/>
            <a:ext cx="2718925" cy="470016"/>
          </a:xfrm>
          <a:prstGeom prst="rect">
            <a:avLst/>
          </a:prstGeom>
          <a:noFill/>
          <a:ln>
            <a:noFill/>
          </a:ln>
        </p:spPr>
      </p:pic>
      <p:sp>
        <p:nvSpPr>
          <p:cNvPr id="62" name="Google Shape;62;p14"/>
          <p:cNvSpPr txBox="1"/>
          <p:nvPr/>
        </p:nvSpPr>
        <p:spPr>
          <a:xfrm>
            <a:off x="9010650" y="5410200"/>
            <a:ext cx="4095900" cy="1562100"/>
          </a:xfrm>
          <a:prstGeom prst="rect">
            <a:avLst/>
          </a:prstGeom>
          <a:noFill/>
          <a:ln>
            <a:noFill/>
          </a:ln>
        </p:spPr>
        <p:txBody>
          <a:bodyPr spcFirstLastPara="1" wrap="square" lIns="91425" tIns="91425" rIns="91425" bIns="91425" anchor="t" anchorCtr="0">
            <a:noAutofit/>
          </a:bodyPr>
          <a:lstStyle/>
          <a:p>
            <a:pPr marL="0" lvl="0" indent="0" algn="ctr" rtl="0">
              <a:lnSpc>
                <a:spcPct val="125409"/>
              </a:lnSpc>
              <a:spcBef>
                <a:spcPts val="0"/>
              </a:spcBef>
              <a:spcAft>
                <a:spcPts val="0"/>
              </a:spcAft>
              <a:buClr>
                <a:srgbClr val="38512F"/>
              </a:buClr>
              <a:buSzPts val="6100"/>
              <a:buFont typeface="Lora"/>
              <a:buNone/>
            </a:pPr>
            <a:r>
              <a:rPr lang="en-US" sz="3400">
                <a:solidFill>
                  <a:srgbClr val="38512F"/>
                </a:solidFill>
                <a:latin typeface="Lora"/>
                <a:ea typeface="Lora"/>
                <a:cs typeface="Lora"/>
                <a:sym typeface="Lora"/>
              </a:rPr>
              <a:t>Presented by Srihastha</a:t>
            </a:r>
            <a:endParaRPr sz="3400" b="1">
              <a:solidFill>
                <a:srgbClr val="0000FF"/>
              </a:solidFill>
            </a:endParaRPr>
          </a:p>
        </p:txBody>
      </p:sp>
      <p:pic>
        <p:nvPicPr>
          <p:cNvPr id="63" name="Google Shape;63;p14"/>
          <p:cNvPicPr preferRelativeResize="0"/>
          <p:nvPr/>
        </p:nvPicPr>
        <p:blipFill rotWithShape="1">
          <a:blip r:embed="rId4">
            <a:alphaModFix/>
          </a:blip>
          <a:srcRect b="5713"/>
          <a:stretch/>
        </p:blipFill>
        <p:spPr>
          <a:xfrm>
            <a:off x="0" y="0"/>
            <a:ext cx="7315200" cy="822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p:nvPr/>
        </p:nvSpPr>
        <p:spPr>
          <a:xfrm>
            <a:off x="837724" y="1369576"/>
            <a:ext cx="5804654" cy="704017"/>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4400"/>
              <a:buFont typeface="Lora"/>
              <a:buNone/>
            </a:pPr>
            <a:r>
              <a:rPr lang="en-US" sz="4400" b="0" i="0" u="none" strike="noStrike" cap="none">
                <a:solidFill>
                  <a:srgbClr val="38512F"/>
                </a:solidFill>
                <a:latin typeface="Lora"/>
                <a:ea typeface="Lora"/>
                <a:cs typeface="Lora"/>
                <a:sym typeface="Lora"/>
              </a:rPr>
              <a:t>Contextual Prompting</a:t>
            </a:r>
            <a:endParaRPr sz="4400" b="0" i="0" u="none" strike="noStrike" cap="none"/>
          </a:p>
        </p:txBody>
      </p:sp>
      <p:sp>
        <p:nvSpPr>
          <p:cNvPr id="178" name="Google Shape;178;p23"/>
          <p:cNvSpPr/>
          <p:nvPr/>
        </p:nvSpPr>
        <p:spPr>
          <a:xfrm>
            <a:off x="837724" y="2552343"/>
            <a:ext cx="12954952" cy="191512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Contextual prompting involves adding background information or specific details to guide the model's response. This context can include relevant facts, constraints, or desired output characteristics. By providing additional context, you help the model understand the nuances of the task and generate more accurate and relevant responses. For example, instead of simply asking "Write a product description," you might provide product specifications and target audience details, leading to a more compelling and informative description.</a:t>
            </a:r>
            <a:endParaRPr sz="1850" b="0" i="0" u="none" strike="noStrike" cap="none"/>
          </a:p>
        </p:txBody>
      </p:sp>
      <p:sp>
        <p:nvSpPr>
          <p:cNvPr id="179" name="Google Shape;179;p23"/>
          <p:cNvSpPr/>
          <p:nvPr/>
        </p:nvSpPr>
        <p:spPr>
          <a:xfrm>
            <a:off x="837724" y="4736663"/>
            <a:ext cx="4158734" cy="2123242"/>
          </a:xfrm>
          <a:prstGeom prst="roundRect">
            <a:avLst>
              <a:gd name="adj" fmla="val 1691"/>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1077039" y="4975979"/>
            <a:ext cx="3204210"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Background Information</a:t>
            </a:r>
            <a:endParaRPr sz="2200" b="0" i="0" u="none" strike="noStrike" cap="none"/>
          </a:p>
        </p:txBody>
      </p:sp>
      <p:sp>
        <p:nvSpPr>
          <p:cNvPr id="181" name="Google Shape;181;p23"/>
          <p:cNvSpPr/>
          <p:nvPr/>
        </p:nvSpPr>
        <p:spPr>
          <a:xfrm>
            <a:off x="1077039" y="5471517"/>
            <a:ext cx="3680103" cy="1149072"/>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Provide relevant facts and context to help the model understand the task's background.</a:t>
            </a:r>
            <a:endParaRPr sz="1850" b="0" i="0" u="none" strike="noStrike" cap="none"/>
          </a:p>
        </p:txBody>
      </p:sp>
      <p:sp>
        <p:nvSpPr>
          <p:cNvPr id="182" name="Google Shape;182;p23"/>
          <p:cNvSpPr/>
          <p:nvPr/>
        </p:nvSpPr>
        <p:spPr>
          <a:xfrm>
            <a:off x="5235773" y="4736663"/>
            <a:ext cx="4158734" cy="2123242"/>
          </a:xfrm>
          <a:prstGeom prst="roundRect">
            <a:avLst>
              <a:gd name="adj" fmla="val 1691"/>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5475089" y="4975979"/>
            <a:ext cx="2816185"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Constraints</a:t>
            </a:r>
            <a:endParaRPr sz="2200" b="0" i="0" u="none" strike="noStrike" cap="none"/>
          </a:p>
        </p:txBody>
      </p:sp>
      <p:sp>
        <p:nvSpPr>
          <p:cNvPr id="184" name="Google Shape;184;p23"/>
          <p:cNvSpPr/>
          <p:nvPr/>
        </p:nvSpPr>
        <p:spPr>
          <a:xfrm>
            <a:off x="5475089" y="5471517"/>
            <a:ext cx="3680103" cy="1149072"/>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Specify any limitations or restrictions on the desired output, such as length, format, or style.</a:t>
            </a:r>
            <a:endParaRPr sz="1850" b="0" i="0" u="none" strike="noStrike" cap="none"/>
          </a:p>
        </p:txBody>
      </p:sp>
      <p:sp>
        <p:nvSpPr>
          <p:cNvPr id="185" name="Google Shape;185;p23"/>
          <p:cNvSpPr/>
          <p:nvPr/>
        </p:nvSpPr>
        <p:spPr>
          <a:xfrm>
            <a:off x="9633823" y="4736663"/>
            <a:ext cx="4158734" cy="2123242"/>
          </a:xfrm>
          <a:prstGeom prst="roundRect">
            <a:avLst>
              <a:gd name="adj" fmla="val 1691"/>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9873139" y="4975979"/>
            <a:ext cx="3070027"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Desired Characteristics</a:t>
            </a:r>
            <a:endParaRPr sz="2200" b="0" i="0" u="none" strike="noStrike" cap="none"/>
          </a:p>
        </p:txBody>
      </p:sp>
      <p:sp>
        <p:nvSpPr>
          <p:cNvPr id="187" name="Google Shape;187;p23"/>
          <p:cNvSpPr/>
          <p:nvPr/>
        </p:nvSpPr>
        <p:spPr>
          <a:xfrm>
            <a:off x="9873139" y="5471517"/>
            <a:ext cx="3680103" cy="1149072"/>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Describe the specific qualities you want in the output, like tone, level of detail, or target audience.</a:t>
            </a:r>
            <a:endParaRPr sz="1850" b="0" i="0" u="none" strike="noStrike" cap="none"/>
          </a:p>
        </p:txBody>
      </p:sp>
      <p:pic>
        <p:nvPicPr>
          <p:cNvPr id="188" name="Google Shape;188;p23"/>
          <p:cNvPicPr preferRelativeResize="0"/>
          <p:nvPr/>
        </p:nvPicPr>
        <p:blipFill rotWithShape="1">
          <a:blip r:embed="rId3">
            <a:alphaModFix/>
          </a:blip>
          <a:srcRect b="34309"/>
          <a:stretch/>
        </p:blipFill>
        <p:spPr>
          <a:xfrm>
            <a:off x="11911475" y="7759575"/>
            <a:ext cx="2718925" cy="4700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p:nvPr/>
        </p:nvSpPr>
        <p:spPr>
          <a:xfrm>
            <a:off x="686157" y="539948"/>
            <a:ext cx="6404491" cy="57662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3600"/>
              <a:buFont typeface="Lora"/>
              <a:buNone/>
            </a:pPr>
            <a:r>
              <a:rPr lang="en-US" sz="3600" b="0" i="0" u="none" strike="noStrike" cap="none">
                <a:solidFill>
                  <a:srgbClr val="38512F"/>
                </a:solidFill>
                <a:latin typeface="Lora"/>
                <a:ea typeface="Lora"/>
                <a:cs typeface="Lora"/>
                <a:sym typeface="Lora"/>
              </a:rPr>
              <a:t>Advanced Prompt Structuring</a:t>
            </a:r>
            <a:endParaRPr sz="3600" b="0" i="0" u="none" strike="noStrike" cap="none"/>
          </a:p>
        </p:txBody>
      </p:sp>
      <p:sp>
        <p:nvSpPr>
          <p:cNvPr id="195" name="Google Shape;195;p24"/>
          <p:cNvSpPr/>
          <p:nvPr/>
        </p:nvSpPr>
        <p:spPr>
          <a:xfrm>
            <a:off x="686157" y="1508641"/>
            <a:ext cx="13258086" cy="1254919"/>
          </a:xfrm>
          <a:prstGeom prst="rect">
            <a:avLst/>
          </a:prstGeom>
          <a:noFill/>
          <a:ln>
            <a:noFill/>
          </a:ln>
        </p:spPr>
        <p:txBody>
          <a:bodyPr spcFirstLastPara="1" wrap="square" lIns="0" tIns="0" rIns="0" bIns="0" anchor="t" anchorCtr="0">
            <a:noAutofit/>
          </a:bodyPr>
          <a:lstStyle/>
          <a:p>
            <a:pPr marL="0" marR="0" lvl="0" indent="0" algn="l" rtl="0">
              <a:lnSpc>
                <a:spcPct val="163333"/>
              </a:lnSpc>
              <a:spcBef>
                <a:spcPts val="0"/>
              </a:spcBef>
              <a:spcAft>
                <a:spcPts val="0"/>
              </a:spcAft>
              <a:buClr>
                <a:srgbClr val="3A3630"/>
              </a:buClr>
              <a:buSzPts val="1500"/>
              <a:buFont typeface="Arial"/>
              <a:buNone/>
            </a:pPr>
            <a:r>
              <a:rPr lang="en-US" sz="1500" b="0" i="0" u="none" strike="noStrike" cap="none">
                <a:solidFill>
                  <a:srgbClr val="3A3630"/>
                </a:solidFill>
                <a:latin typeface="Arial"/>
                <a:ea typeface="Arial"/>
                <a:cs typeface="Arial"/>
                <a:sym typeface="Arial"/>
              </a:rPr>
              <a:t>Complex tasks often benefit from structured prompts that break down the task into smaller, manageable steps. This step-by-step approach guides the model through a logical sequence, preventing it from getting overwhelmed by the complexity of the overall task. Each sub-task within the prompt contributes to the final output, enabling the model to produce more comprehensive and nuanced responses. For instance, when asking for a creative story, you could structure the prompt to first establish the setting, then introduce characters, develop a conflict, and finally resolve it.</a:t>
            </a:r>
            <a:endParaRPr sz="1500" b="0" i="0" u="none" strike="noStrike" cap="none"/>
          </a:p>
        </p:txBody>
      </p:sp>
      <p:pic>
        <p:nvPicPr>
          <p:cNvPr id="196" name="Google Shape;196;p24" descr="preencoded.png"/>
          <p:cNvPicPr preferRelativeResize="0"/>
          <p:nvPr/>
        </p:nvPicPr>
        <p:blipFill rotWithShape="1">
          <a:blip r:embed="rId3">
            <a:alphaModFix/>
          </a:blip>
          <a:srcRect/>
          <a:stretch/>
        </p:blipFill>
        <p:spPr>
          <a:xfrm>
            <a:off x="686157" y="2984063"/>
            <a:ext cx="980242" cy="1568529"/>
          </a:xfrm>
          <a:prstGeom prst="rect">
            <a:avLst/>
          </a:prstGeom>
          <a:noFill/>
          <a:ln>
            <a:noFill/>
          </a:ln>
        </p:spPr>
      </p:pic>
      <p:sp>
        <p:nvSpPr>
          <p:cNvPr id="197" name="Google Shape;197;p24"/>
          <p:cNvSpPr/>
          <p:nvPr/>
        </p:nvSpPr>
        <p:spPr>
          <a:xfrm>
            <a:off x="1960483" y="3396253"/>
            <a:ext cx="2831100" cy="2883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1800"/>
              <a:buFont typeface="Lora"/>
              <a:buNone/>
            </a:pPr>
            <a:r>
              <a:rPr lang="en-US" sz="1800" b="0" i="0" u="none" strike="noStrike" cap="none">
                <a:solidFill>
                  <a:srgbClr val="3A3630"/>
                </a:solidFill>
                <a:latin typeface="Lora"/>
                <a:ea typeface="Lora"/>
                <a:cs typeface="Lora"/>
                <a:sym typeface="Lora"/>
              </a:rPr>
              <a:t>Step 1: Define the Problem</a:t>
            </a:r>
            <a:endParaRPr sz="1800" b="0" i="0" u="none" strike="noStrike" cap="none"/>
          </a:p>
        </p:txBody>
      </p:sp>
      <p:sp>
        <p:nvSpPr>
          <p:cNvPr id="198" name="Google Shape;198;p24"/>
          <p:cNvSpPr/>
          <p:nvPr/>
        </p:nvSpPr>
        <p:spPr>
          <a:xfrm>
            <a:off x="1960483" y="3802137"/>
            <a:ext cx="11983800" cy="313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700">
                <a:solidFill>
                  <a:srgbClr val="666666"/>
                </a:solidFill>
              </a:rPr>
              <a:t>Define the problem clearly.</a:t>
            </a:r>
            <a:endParaRPr sz="1700" b="0" i="0" u="none" strike="noStrike" cap="none">
              <a:solidFill>
                <a:srgbClr val="666666"/>
              </a:solidFill>
            </a:endParaRPr>
          </a:p>
        </p:txBody>
      </p:sp>
      <p:pic>
        <p:nvPicPr>
          <p:cNvPr id="199" name="Google Shape;199;p24" descr="preencoded.png"/>
          <p:cNvPicPr preferRelativeResize="0"/>
          <p:nvPr/>
        </p:nvPicPr>
        <p:blipFill rotWithShape="1">
          <a:blip r:embed="rId4">
            <a:alphaModFix/>
          </a:blip>
          <a:srcRect/>
          <a:stretch/>
        </p:blipFill>
        <p:spPr>
          <a:xfrm>
            <a:off x="686157" y="4552593"/>
            <a:ext cx="980242" cy="1568529"/>
          </a:xfrm>
          <a:prstGeom prst="rect">
            <a:avLst/>
          </a:prstGeom>
          <a:noFill/>
          <a:ln>
            <a:noFill/>
          </a:ln>
        </p:spPr>
      </p:pic>
      <p:sp>
        <p:nvSpPr>
          <p:cNvPr id="200" name="Google Shape;200;p24"/>
          <p:cNvSpPr/>
          <p:nvPr/>
        </p:nvSpPr>
        <p:spPr>
          <a:xfrm>
            <a:off x="1960496" y="4856708"/>
            <a:ext cx="2724300" cy="2883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1800"/>
              <a:buFont typeface="Lora"/>
              <a:buNone/>
            </a:pPr>
            <a:r>
              <a:rPr lang="en-US" sz="1800" b="0" i="0" u="none" strike="noStrike" cap="none">
                <a:solidFill>
                  <a:srgbClr val="3A3630"/>
                </a:solidFill>
                <a:latin typeface="Lora"/>
                <a:ea typeface="Lora"/>
                <a:cs typeface="Lora"/>
                <a:sym typeface="Lora"/>
              </a:rPr>
              <a:t>Step 2: Propose Solutions</a:t>
            </a:r>
            <a:endParaRPr sz="1800" b="0" i="0" u="none" strike="noStrike" cap="none"/>
          </a:p>
        </p:txBody>
      </p:sp>
      <p:sp>
        <p:nvSpPr>
          <p:cNvPr id="201" name="Google Shape;201;p24"/>
          <p:cNvSpPr/>
          <p:nvPr/>
        </p:nvSpPr>
        <p:spPr>
          <a:xfrm>
            <a:off x="1960495" y="5262592"/>
            <a:ext cx="11983800" cy="313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700">
                <a:solidFill>
                  <a:srgbClr val="666666"/>
                </a:solidFill>
              </a:rPr>
              <a:t>Ask the AI to propose solutions.</a:t>
            </a:r>
            <a:endParaRPr sz="1700" b="0" i="0" u="none" strike="noStrike" cap="none">
              <a:solidFill>
                <a:srgbClr val="666666"/>
              </a:solidFill>
            </a:endParaRPr>
          </a:p>
        </p:txBody>
      </p:sp>
      <p:pic>
        <p:nvPicPr>
          <p:cNvPr id="202" name="Google Shape;202;p24" descr="preencoded.png"/>
          <p:cNvPicPr preferRelativeResize="0"/>
          <p:nvPr/>
        </p:nvPicPr>
        <p:blipFill rotWithShape="1">
          <a:blip r:embed="rId5">
            <a:alphaModFix/>
          </a:blip>
          <a:srcRect/>
          <a:stretch/>
        </p:blipFill>
        <p:spPr>
          <a:xfrm>
            <a:off x="686157" y="6121122"/>
            <a:ext cx="980242" cy="1568529"/>
          </a:xfrm>
          <a:prstGeom prst="rect">
            <a:avLst/>
          </a:prstGeom>
          <a:noFill/>
          <a:ln>
            <a:noFill/>
          </a:ln>
        </p:spPr>
      </p:pic>
      <p:sp>
        <p:nvSpPr>
          <p:cNvPr id="203" name="Google Shape;203;p24"/>
          <p:cNvSpPr/>
          <p:nvPr/>
        </p:nvSpPr>
        <p:spPr>
          <a:xfrm>
            <a:off x="1960521" y="6545574"/>
            <a:ext cx="2961300" cy="2883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1800"/>
              <a:buFont typeface="Lora"/>
              <a:buNone/>
            </a:pPr>
            <a:r>
              <a:rPr lang="en-US" sz="1800" b="0" i="0" u="none" strike="noStrike" cap="none">
                <a:solidFill>
                  <a:srgbClr val="3A3630"/>
                </a:solidFill>
                <a:latin typeface="Lora"/>
                <a:ea typeface="Lora"/>
                <a:cs typeface="Lora"/>
                <a:sym typeface="Lora"/>
              </a:rPr>
              <a:t>Step 3: Summarize Findings</a:t>
            </a:r>
            <a:endParaRPr sz="1800" b="0" i="0" u="none" strike="noStrike" cap="none"/>
          </a:p>
        </p:txBody>
      </p:sp>
      <p:sp>
        <p:nvSpPr>
          <p:cNvPr id="204" name="Google Shape;204;p24"/>
          <p:cNvSpPr/>
          <p:nvPr/>
        </p:nvSpPr>
        <p:spPr>
          <a:xfrm>
            <a:off x="1960520" y="6951458"/>
            <a:ext cx="11983800" cy="313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700">
                <a:solidFill>
                  <a:srgbClr val="666666"/>
                </a:solidFill>
              </a:rPr>
              <a:t>Request a summary of findings.</a:t>
            </a:r>
            <a:endParaRPr sz="1700">
              <a:solidFill>
                <a:srgbClr val="666666"/>
              </a:solidFill>
            </a:endParaRPr>
          </a:p>
          <a:p>
            <a:pPr marL="0" lvl="0" indent="0" algn="l" rtl="0">
              <a:lnSpc>
                <a:spcPct val="115000"/>
              </a:lnSpc>
              <a:spcBef>
                <a:spcPts val="0"/>
              </a:spcBef>
              <a:spcAft>
                <a:spcPts val="0"/>
              </a:spcAft>
              <a:buClr>
                <a:schemeClr val="dk1"/>
              </a:buClr>
              <a:buSzPts val="1100"/>
              <a:buFont typeface="Arial"/>
              <a:buNone/>
            </a:pPr>
            <a:endParaRPr sz="1700">
              <a:solidFill>
                <a:srgbClr val="666666"/>
              </a:solidFill>
            </a:endParaRPr>
          </a:p>
        </p:txBody>
      </p:sp>
      <p:pic>
        <p:nvPicPr>
          <p:cNvPr id="205" name="Google Shape;205;p24"/>
          <p:cNvPicPr preferRelativeResize="0"/>
          <p:nvPr/>
        </p:nvPicPr>
        <p:blipFill rotWithShape="1">
          <a:blip r:embed="rId6">
            <a:alphaModFix/>
          </a:blip>
          <a:srcRect b="34309"/>
          <a:stretch/>
        </p:blipFill>
        <p:spPr>
          <a:xfrm>
            <a:off x="11911475" y="7759575"/>
            <a:ext cx="2718925" cy="4700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p:nvPr/>
        </p:nvSpPr>
        <p:spPr>
          <a:xfrm>
            <a:off x="2589600" y="1800225"/>
            <a:ext cx="9451200" cy="422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900">
                <a:solidFill>
                  <a:srgbClr val="38761D"/>
                </a:solidFill>
                <a:latin typeface="Lora SemiBold"/>
                <a:ea typeface="Lora SemiBold"/>
                <a:cs typeface="Lora SemiBold"/>
                <a:sym typeface="Lora SemiBold"/>
              </a:rPr>
              <a:t>Prompt:</a:t>
            </a:r>
            <a:endParaRPr sz="2900">
              <a:solidFill>
                <a:srgbClr val="38761D"/>
              </a:solidFill>
              <a:latin typeface="Lora SemiBold"/>
              <a:ea typeface="Lora SemiBold"/>
              <a:cs typeface="Lora SemiBold"/>
              <a:sym typeface="Lora SemiBold"/>
            </a:endParaRPr>
          </a:p>
          <a:p>
            <a:pPr marL="0" lvl="0" indent="0" algn="l" rtl="0">
              <a:lnSpc>
                <a:spcPct val="115000"/>
              </a:lnSpc>
              <a:spcBef>
                <a:spcPts val="0"/>
              </a:spcBef>
              <a:spcAft>
                <a:spcPts val="0"/>
              </a:spcAft>
              <a:buNone/>
            </a:pPr>
            <a:r>
              <a:rPr lang="en-US" sz="2900">
                <a:solidFill>
                  <a:srgbClr val="38761D"/>
                </a:solidFill>
                <a:latin typeface="Lora SemiBold"/>
                <a:ea typeface="Lora SemiBold"/>
                <a:cs typeface="Lora SemiBold"/>
                <a:sym typeface="Lora SemiBold"/>
              </a:rPr>
              <a:t>Analyze the challenges of remote work. (Define)</a:t>
            </a:r>
            <a:endParaRPr sz="2900">
              <a:solidFill>
                <a:srgbClr val="38761D"/>
              </a:solidFill>
              <a:latin typeface="Lora SemiBold"/>
              <a:ea typeface="Lora SemiBold"/>
              <a:cs typeface="Lora SemiBold"/>
              <a:sym typeface="Lora SemiBold"/>
            </a:endParaRPr>
          </a:p>
          <a:p>
            <a:pPr marL="0" lvl="0" indent="0" algn="l" rtl="0">
              <a:lnSpc>
                <a:spcPct val="115000"/>
              </a:lnSpc>
              <a:spcBef>
                <a:spcPts val="0"/>
              </a:spcBef>
              <a:spcAft>
                <a:spcPts val="0"/>
              </a:spcAft>
              <a:buNone/>
            </a:pPr>
            <a:endParaRPr sz="2900">
              <a:solidFill>
                <a:srgbClr val="38761D"/>
              </a:solidFill>
              <a:latin typeface="Lora SemiBold"/>
              <a:ea typeface="Lora SemiBold"/>
              <a:cs typeface="Lora SemiBold"/>
              <a:sym typeface="Lora SemiBold"/>
            </a:endParaRPr>
          </a:p>
          <a:p>
            <a:pPr marL="0" lvl="0" indent="0" algn="l" rtl="0">
              <a:lnSpc>
                <a:spcPct val="115000"/>
              </a:lnSpc>
              <a:spcBef>
                <a:spcPts val="0"/>
              </a:spcBef>
              <a:spcAft>
                <a:spcPts val="0"/>
              </a:spcAft>
              <a:buNone/>
            </a:pPr>
            <a:r>
              <a:rPr lang="en-US" sz="2900">
                <a:solidFill>
                  <a:srgbClr val="38761D"/>
                </a:solidFill>
                <a:latin typeface="Lora SemiBold"/>
                <a:ea typeface="Lora SemiBold"/>
                <a:cs typeface="Lora SemiBold"/>
                <a:sym typeface="Lora SemiBold"/>
              </a:rPr>
              <a:t>Propose five strategies to improve team collaboration in a remote setting. (Propose Solutions)</a:t>
            </a:r>
            <a:endParaRPr sz="2900">
              <a:solidFill>
                <a:srgbClr val="38761D"/>
              </a:solidFill>
              <a:latin typeface="Lora SemiBold"/>
              <a:ea typeface="Lora SemiBold"/>
              <a:cs typeface="Lora SemiBold"/>
              <a:sym typeface="Lora SemiBold"/>
            </a:endParaRPr>
          </a:p>
          <a:p>
            <a:pPr marL="0" lvl="0" indent="0" algn="l" rtl="0">
              <a:lnSpc>
                <a:spcPct val="115000"/>
              </a:lnSpc>
              <a:spcBef>
                <a:spcPts val="0"/>
              </a:spcBef>
              <a:spcAft>
                <a:spcPts val="0"/>
              </a:spcAft>
              <a:buNone/>
            </a:pPr>
            <a:endParaRPr sz="2900">
              <a:solidFill>
                <a:srgbClr val="38761D"/>
              </a:solidFill>
              <a:latin typeface="Lora SemiBold"/>
              <a:ea typeface="Lora SemiBold"/>
              <a:cs typeface="Lora SemiBold"/>
              <a:sym typeface="Lora SemiBold"/>
            </a:endParaRPr>
          </a:p>
          <a:p>
            <a:pPr marL="0" lvl="0" indent="0" algn="l" rtl="0">
              <a:lnSpc>
                <a:spcPct val="115000"/>
              </a:lnSpc>
              <a:spcBef>
                <a:spcPts val="0"/>
              </a:spcBef>
              <a:spcAft>
                <a:spcPts val="0"/>
              </a:spcAft>
              <a:buClr>
                <a:schemeClr val="dk1"/>
              </a:buClr>
              <a:buSzPts val="1100"/>
              <a:buFont typeface="Arial"/>
              <a:buNone/>
            </a:pPr>
            <a:r>
              <a:rPr lang="en-US" sz="2900">
                <a:solidFill>
                  <a:srgbClr val="38761D"/>
                </a:solidFill>
                <a:latin typeface="Lora SemiBold"/>
                <a:ea typeface="Lora SemiBold"/>
                <a:cs typeface="Lora SemiBold"/>
                <a:sym typeface="Lora SemiBold"/>
              </a:rPr>
              <a:t>Summarize the most effective approach based on these strategies.(Ask to Summarize)</a:t>
            </a:r>
            <a:endParaRPr sz="2500">
              <a:solidFill>
                <a:srgbClr val="38761D"/>
              </a:solidFill>
              <a:latin typeface="Lora SemiBold"/>
              <a:ea typeface="Lora SemiBold"/>
              <a:cs typeface="Lora SemiBold"/>
              <a:sym typeface="Lora SemiBold"/>
            </a:endParaRPr>
          </a:p>
        </p:txBody>
      </p:sp>
      <p:pic>
        <p:nvPicPr>
          <p:cNvPr id="212" name="Google Shape;212;p25"/>
          <p:cNvPicPr preferRelativeResize="0"/>
          <p:nvPr/>
        </p:nvPicPr>
        <p:blipFill rotWithShape="1">
          <a:blip r:embed="rId3">
            <a:alphaModFix/>
          </a:blip>
          <a:srcRect b="34309"/>
          <a:stretch/>
        </p:blipFill>
        <p:spPr>
          <a:xfrm>
            <a:off x="11911475" y="7759575"/>
            <a:ext cx="2718925" cy="4700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p:nvPr/>
        </p:nvSpPr>
        <p:spPr>
          <a:xfrm>
            <a:off x="837724" y="1190030"/>
            <a:ext cx="11821478" cy="704017"/>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4400"/>
              <a:buFont typeface="Lora"/>
              <a:buNone/>
            </a:pPr>
            <a:r>
              <a:rPr lang="en-US" sz="4400" b="0" i="0" u="none" strike="noStrike" cap="none">
                <a:solidFill>
                  <a:srgbClr val="38512F"/>
                </a:solidFill>
                <a:latin typeface="Lora"/>
                <a:ea typeface="Lora"/>
                <a:cs typeface="Lora"/>
                <a:sym typeface="Lora"/>
              </a:rPr>
              <a:t>Managing Model Outputs (Length, Style, etc.)</a:t>
            </a:r>
            <a:endParaRPr sz="4400" b="0" i="0" u="none" strike="noStrike" cap="none"/>
          </a:p>
        </p:txBody>
      </p:sp>
      <p:sp>
        <p:nvSpPr>
          <p:cNvPr id="219" name="Google Shape;219;p26"/>
          <p:cNvSpPr/>
          <p:nvPr/>
        </p:nvSpPr>
        <p:spPr>
          <a:xfrm>
            <a:off x="837724" y="2372797"/>
            <a:ext cx="12954952" cy="191512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Controlling the output of a language model involves using specific instructions to manage length, style, tone, and other aspects. You can specify word limits for summaries, request formal or informal tones, and even dictate the output format (e.g., bullet points, paragraph, poem). Utilizing parameters like temperature (which controls the randomness of the output) and max tokens (which sets a length limit) further refines the results. Experimenting with these parameters allows you to fine-tune the model's behavior and tailor the output to your specific needs.</a:t>
            </a:r>
            <a:endParaRPr sz="1850" b="0" i="0" u="none" strike="noStrike" cap="none"/>
          </a:p>
        </p:txBody>
      </p:sp>
      <p:pic>
        <p:nvPicPr>
          <p:cNvPr id="220" name="Google Shape;220;p26" descr="preencoded.png"/>
          <p:cNvPicPr preferRelativeResize="0"/>
          <p:nvPr/>
        </p:nvPicPr>
        <p:blipFill rotWithShape="1">
          <a:blip r:embed="rId3">
            <a:alphaModFix/>
          </a:blip>
          <a:srcRect/>
          <a:stretch/>
        </p:blipFill>
        <p:spPr>
          <a:xfrm>
            <a:off x="837724" y="4557117"/>
            <a:ext cx="598408" cy="598408"/>
          </a:xfrm>
          <a:prstGeom prst="rect">
            <a:avLst/>
          </a:prstGeom>
          <a:noFill/>
          <a:ln>
            <a:noFill/>
          </a:ln>
        </p:spPr>
      </p:pic>
      <p:sp>
        <p:nvSpPr>
          <p:cNvPr id="221" name="Google Shape;221;p26"/>
          <p:cNvSpPr/>
          <p:nvPr/>
        </p:nvSpPr>
        <p:spPr>
          <a:xfrm>
            <a:off x="837724" y="5394841"/>
            <a:ext cx="2816185"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Length</a:t>
            </a:r>
            <a:endParaRPr sz="2200" b="0" i="0" u="none" strike="noStrike" cap="none"/>
          </a:p>
        </p:txBody>
      </p:sp>
      <p:sp>
        <p:nvSpPr>
          <p:cNvPr id="222" name="Google Shape;222;p26"/>
          <p:cNvSpPr/>
          <p:nvPr/>
        </p:nvSpPr>
        <p:spPr>
          <a:xfrm>
            <a:off x="837724" y="5890379"/>
            <a:ext cx="4078962" cy="766048"/>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Specify word or character limits for concise responses.</a:t>
            </a:r>
            <a:endParaRPr sz="1850" b="0" i="0" u="none" strike="noStrike" cap="none"/>
          </a:p>
        </p:txBody>
      </p:sp>
      <p:pic>
        <p:nvPicPr>
          <p:cNvPr id="223" name="Google Shape;223;p26" descr="preencoded.png"/>
          <p:cNvPicPr preferRelativeResize="0"/>
          <p:nvPr/>
        </p:nvPicPr>
        <p:blipFill rotWithShape="1">
          <a:blip r:embed="rId4">
            <a:alphaModFix/>
          </a:blip>
          <a:srcRect/>
          <a:stretch/>
        </p:blipFill>
        <p:spPr>
          <a:xfrm>
            <a:off x="5275659" y="4557117"/>
            <a:ext cx="598408" cy="598408"/>
          </a:xfrm>
          <a:prstGeom prst="rect">
            <a:avLst/>
          </a:prstGeom>
          <a:noFill/>
          <a:ln>
            <a:noFill/>
          </a:ln>
        </p:spPr>
      </p:pic>
      <p:sp>
        <p:nvSpPr>
          <p:cNvPr id="224" name="Google Shape;224;p26"/>
          <p:cNvSpPr/>
          <p:nvPr/>
        </p:nvSpPr>
        <p:spPr>
          <a:xfrm>
            <a:off x="5275659" y="5394841"/>
            <a:ext cx="2816185"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Style</a:t>
            </a:r>
            <a:endParaRPr sz="2200" b="0" i="0" u="none" strike="noStrike" cap="none"/>
          </a:p>
        </p:txBody>
      </p:sp>
      <p:sp>
        <p:nvSpPr>
          <p:cNvPr id="225" name="Google Shape;225;p26"/>
          <p:cNvSpPr/>
          <p:nvPr/>
        </p:nvSpPr>
        <p:spPr>
          <a:xfrm>
            <a:off x="5275659" y="5890379"/>
            <a:ext cx="4078962" cy="766048"/>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Dictate the writing style, such as formal, informal, or creative.</a:t>
            </a:r>
            <a:endParaRPr sz="1850" b="0" i="0" u="none" strike="noStrike" cap="none"/>
          </a:p>
        </p:txBody>
      </p:sp>
      <p:pic>
        <p:nvPicPr>
          <p:cNvPr id="226" name="Google Shape;226;p26" descr="preencoded.png"/>
          <p:cNvPicPr preferRelativeResize="0"/>
          <p:nvPr/>
        </p:nvPicPr>
        <p:blipFill rotWithShape="1">
          <a:blip r:embed="rId5">
            <a:alphaModFix/>
          </a:blip>
          <a:srcRect/>
          <a:stretch/>
        </p:blipFill>
        <p:spPr>
          <a:xfrm>
            <a:off x="9713595" y="4557117"/>
            <a:ext cx="598408" cy="598408"/>
          </a:xfrm>
          <a:prstGeom prst="rect">
            <a:avLst/>
          </a:prstGeom>
          <a:noFill/>
          <a:ln>
            <a:noFill/>
          </a:ln>
        </p:spPr>
      </p:pic>
      <p:sp>
        <p:nvSpPr>
          <p:cNvPr id="227" name="Google Shape;227;p26"/>
          <p:cNvSpPr/>
          <p:nvPr/>
        </p:nvSpPr>
        <p:spPr>
          <a:xfrm>
            <a:off x="9713595" y="5394841"/>
            <a:ext cx="2816185"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Temperature</a:t>
            </a:r>
            <a:endParaRPr sz="2200" b="0" i="0" u="none" strike="noStrike" cap="none"/>
          </a:p>
        </p:txBody>
      </p:sp>
      <p:sp>
        <p:nvSpPr>
          <p:cNvPr id="228" name="Google Shape;228;p26"/>
          <p:cNvSpPr/>
          <p:nvPr/>
        </p:nvSpPr>
        <p:spPr>
          <a:xfrm>
            <a:off x="9713595" y="5890379"/>
            <a:ext cx="4079081" cy="1149072"/>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Control the randomness of the output, with higher values producing more creative and unpredictable text.</a:t>
            </a:r>
            <a:endParaRPr sz="1850" b="0" i="0" u="none" strike="noStrike" cap="none"/>
          </a:p>
        </p:txBody>
      </p:sp>
      <p:pic>
        <p:nvPicPr>
          <p:cNvPr id="229" name="Google Shape;229;p26"/>
          <p:cNvPicPr preferRelativeResize="0"/>
          <p:nvPr/>
        </p:nvPicPr>
        <p:blipFill rotWithShape="1">
          <a:blip r:embed="rId6">
            <a:alphaModFix/>
          </a:blip>
          <a:srcRect b="34309"/>
          <a:stretch/>
        </p:blipFill>
        <p:spPr>
          <a:xfrm>
            <a:off x="11911475" y="7759575"/>
            <a:ext cx="2718925" cy="4700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p:nvPr/>
        </p:nvSpPr>
        <p:spPr>
          <a:xfrm>
            <a:off x="837724" y="1534239"/>
            <a:ext cx="8537019" cy="704017"/>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4400"/>
              <a:buFont typeface="Lora"/>
              <a:buNone/>
            </a:pPr>
            <a:r>
              <a:rPr lang="en-US" sz="4400" b="0" i="0" u="none" strike="noStrike" cap="none">
                <a:solidFill>
                  <a:srgbClr val="38512F"/>
                </a:solidFill>
                <a:latin typeface="Lora"/>
                <a:ea typeface="Lora"/>
                <a:cs typeface="Lora"/>
                <a:sym typeface="Lora"/>
              </a:rPr>
              <a:t>Evaluating and Refining Prompts</a:t>
            </a:r>
            <a:endParaRPr sz="4400" b="0" i="0" u="none" strike="noStrike" cap="none"/>
          </a:p>
        </p:txBody>
      </p:sp>
      <p:sp>
        <p:nvSpPr>
          <p:cNvPr id="236" name="Google Shape;236;p27"/>
          <p:cNvSpPr/>
          <p:nvPr/>
        </p:nvSpPr>
        <p:spPr>
          <a:xfrm>
            <a:off x="837724" y="2597229"/>
            <a:ext cx="12954952" cy="1532096"/>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Prompt engineering is an iterative process. Evaluating and refining prompts is crucial for optimizing model outputs. Start by testing different prompt formulations to assess their effectiveness. Analyze the model's responses for consistency, accuracy, and relevance. If the initial output isn't satisfactory, refine the prompt by adding more specific instructions, constraints, or examples. This iterative approach ensures continuous improvement in the quality and relevance of the model's generated content.</a:t>
            </a:r>
            <a:endParaRPr sz="1850" b="0" i="0" u="none" strike="noStrike" cap="none"/>
          </a:p>
        </p:txBody>
      </p:sp>
      <p:sp>
        <p:nvSpPr>
          <p:cNvPr id="237" name="Google Shape;237;p27"/>
          <p:cNvSpPr/>
          <p:nvPr/>
        </p:nvSpPr>
        <p:spPr>
          <a:xfrm>
            <a:off x="837725" y="4972049"/>
            <a:ext cx="538500" cy="683100"/>
          </a:xfrm>
          <a:prstGeom prst="roundRect">
            <a:avLst>
              <a:gd name="adj" fmla="val 6668"/>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1045370" y="5099203"/>
            <a:ext cx="123000" cy="428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A3630"/>
              </a:buClr>
              <a:buSzPts val="2650"/>
              <a:buFont typeface="Lora"/>
              <a:buNone/>
            </a:pPr>
            <a:r>
              <a:rPr lang="en-US" sz="2650" b="0" i="0" u="none" strike="noStrike" cap="none">
                <a:solidFill>
                  <a:srgbClr val="3A3630"/>
                </a:solidFill>
                <a:latin typeface="Lora"/>
                <a:ea typeface="Lora"/>
                <a:cs typeface="Lora"/>
                <a:sym typeface="Lora"/>
              </a:rPr>
              <a:t>1</a:t>
            </a:r>
            <a:endParaRPr sz="2650" b="0" i="0" u="none" strike="noStrike" cap="none"/>
          </a:p>
        </p:txBody>
      </p:sp>
      <p:sp>
        <p:nvSpPr>
          <p:cNvPr id="239" name="Google Shape;239;p27"/>
          <p:cNvSpPr/>
          <p:nvPr/>
        </p:nvSpPr>
        <p:spPr>
          <a:xfrm>
            <a:off x="1615559" y="4972049"/>
            <a:ext cx="2816100" cy="4464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Testing</a:t>
            </a:r>
            <a:endParaRPr sz="2200" b="0" i="0" u="none" strike="noStrike" cap="none"/>
          </a:p>
        </p:txBody>
      </p:sp>
      <p:sp>
        <p:nvSpPr>
          <p:cNvPr id="240" name="Google Shape;240;p27"/>
          <p:cNvSpPr/>
          <p:nvPr/>
        </p:nvSpPr>
        <p:spPr>
          <a:xfrm>
            <a:off x="1615559" y="5600567"/>
            <a:ext cx="3381000" cy="145740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Experiment with different prompt formulations to evaluate their effectiveness.</a:t>
            </a:r>
            <a:endParaRPr sz="1850" b="0" i="0" u="none" strike="noStrike" cap="none"/>
          </a:p>
        </p:txBody>
      </p:sp>
      <p:sp>
        <p:nvSpPr>
          <p:cNvPr id="241" name="Google Shape;241;p27"/>
          <p:cNvSpPr/>
          <p:nvPr/>
        </p:nvSpPr>
        <p:spPr>
          <a:xfrm>
            <a:off x="5235770" y="4972049"/>
            <a:ext cx="538500" cy="683100"/>
          </a:xfrm>
          <a:prstGeom prst="roundRect">
            <a:avLst>
              <a:gd name="adj" fmla="val 6668"/>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5414245" y="5099203"/>
            <a:ext cx="181500" cy="428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A3630"/>
              </a:buClr>
              <a:buSzPts val="2650"/>
              <a:buFont typeface="Lora"/>
              <a:buNone/>
            </a:pPr>
            <a:r>
              <a:rPr lang="en-US" sz="2650" b="0" i="0" u="none" strike="noStrike" cap="none">
                <a:solidFill>
                  <a:srgbClr val="3A3630"/>
                </a:solidFill>
                <a:latin typeface="Lora"/>
                <a:ea typeface="Lora"/>
                <a:cs typeface="Lora"/>
                <a:sym typeface="Lora"/>
              </a:rPr>
              <a:t>2</a:t>
            </a:r>
            <a:endParaRPr sz="2650" b="0" i="0" u="none" strike="noStrike" cap="none"/>
          </a:p>
        </p:txBody>
      </p:sp>
      <p:sp>
        <p:nvSpPr>
          <p:cNvPr id="243" name="Google Shape;243;p27"/>
          <p:cNvSpPr/>
          <p:nvPr/>
        </p:nvSpPr>
        <p:spPr>
          <a:xfrm>
            <a:off x="6013606" y="4972049"/>
            <a:ext cx="2816100" cy="4464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Analysis</a:t>
            </a:r>
            <a:endParaRPr sz="2200" b="0" i="0" u="none" strike="noStrike" cap="none"/>
          </a:p>
        </p:txBody>
      </p:sp>
      <p:sp>
        <p:nvSpPr>
          <p:cNvPr id="244" name="Google Shape;244;p27"/>
          <p:cNvSpPr/>
          <p:nvPr/>
        </p:nvSpPr>
        <p:spPr>
          <a:xfrm>
            <a:off x="6013606" y="5600567"/>
            <a:ext cx="3381000" cy="145740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Assess the model's responses for consistency, accuracy, and relevance to the desired task.</a:t>
            </a:r>
            <a:endParaRPr sz="1850" b="0" i="0" u="none" strike="noStrike" cap="none"/>
          </a:p>
        </p:txBody>
      </p:sp>
      <p:sp>
        <p:nvSpPr>
          <p:cNvPr id="245" name="Google Shape;245;p27"/>
          <p:cNvSpPr/>
          <p:nvPr/>
        </p:nvSpPr>
        <p:spPr>
          <a:xfrm>
            <a:off x="9633816" y="4972049"/>
            <a:ext cx="538500" cy="683100"/>
          </a:xfrm>
          <a:prstGeom prst="roundRect">
            <a:avLst>
              <a:gd name="adj" fmla="val 6668"/>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9808957" y="5099203"/>
            <a:ext cx="188100" cy="428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A3630"/>
              </a:buClr>
              <a:buSzPts val="2650"/>
              <a:buFont typeface="Lora"/>
              <a:buNone/>
            </a:pPr>
            <a:r>
              <a:rPr lang="en-US" sz="2650" b="0" i="0" u="none" strike="noStrike" cap="none">
                <a:solidFill>
                  <a:srgbClr val="3A3630"/>
                </a:solidFill>
                <a:latin typeface="Lora"/>
                <a:ea typeface="Lora"/>
                <a:cs typeface="Lora"/>
                <a:sym typeface="Lora"/>
              </a:rPr>
              <a:t>3</a:t>
            </a:r>
            <a:endParaRPr sz="2650" b="0" i="0" u="none" strike="noStrike" cap="none"/>
          </a:p>
        </p:txBody>
      </p:sp>
      <p:sp>
        <p:nvSpPr>
          <p:cNvPr id="247" name="Google Shape;247;p27"/>
          <p:cNvSpPr/>
          <p:nvPr/>
        </p:nvSpPr>
        <p:spPr>
          <a:xfrm>
            <a:off x="10411651" y="4972049"/>
            <a:ext cx="2816100" cy="4464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Refinement</a:t>
            </a:r>
            <a:endParaRPr sz="2200" b="0" i="0" u="none" strike="noStrike" cap="none"/>
          </a:p>
        </p:txBody>
      </p:sp>
      <p:sp>
        <p:nvSpPr>
          <p:cNvPr id="248" name="Google Shape;248;p27"/>
          <p:cNvSpPr/>
          <p:nvPr/>
        </p:nvSpPr>
        <p:spPr>
          <a:xfrm>
            <a:off x="10411651" y="5600567"/>
            <a:ext cx="3381000" cy="194340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Adjust the prompt based on the evaluation results, adding more specific instructions, constraints, or examples.</a:t>
            </a:r>
            <a:endParaRPr sz="1850" b="0" i="0" u="none" strike="noStrike" cap="none"/>
          </a:p>
        </p:txBody>
      </p:sp>
      <p:pic>
        <p:nvPicPr>
          <p:cNvPr id="249" name="Google Shape;249;p27"/>
          <p:cNvPicPr preferRelativeResize="0"/>
          <p:nvPr/>
        </p:nvPicPr>
        <p:blipFill rotWithShape="1">
          <a:blip r:embed="rId3">
            <a:alphaModFix/>
          </a:blip>
          <a:srcRect b="34309"/>
          <a:stretch/>
        </p:blipFill>
        <p:spPr>
          <a:xfrm>
            <a:off x="11911475" y="7759575"/>
            <a:ext cx="2718925" cy="4700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8"/>
          <p:cNvPicPr preferRelativeResize="0"/>
          <p:nvPr/>
        </p:nvPicPr>
        <p:blipFill rotWithShape="1">
          <a:blip r:embed="rId3">
            <a:alphaModFix/>
          </a:blip>
          <a:srcRect b="34309"/>
          <a:stretch/>
        </p:blipFill>
        <p:spPr>
          <a:xfrm>
            <a:off x="11911475" y="7759575"/>
            <a:ext cx="2718925" cy="470016"/>
          </a:xfrm>
          <a:prstGeom prst="rect">
            <a:avLst/>
          </a:prstGeom>
          <a:noFill/>
          <a:ln>
            <a:noFill/>
          </a:ln>
        </p:spPr>
      </p:pic>
      <p:sp>
        <p:nvSpPr>
          <p:cNvPr id="256" name="Google Shape;256;p28"/>
          <p:cNvSpPr txBox="1"/>
          <p:nvPr/>
        </p:nvSpPr>
        <p:spPr>
          <a:xfrm>
            <a:off x="1028700" y="514350"/>
            <a:ext cx="7822500" cy="9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a:solidFill>
                  <a:srgbClr val="666666"/>
                </a:solidFill>
                <a:latin typeface="Lora Medium"/>
                <a:ea typeface="Lora Medium"/>
                <a:cs typeface="Lora Medium"/>
                <a:sym typeface="Lora Medium"/>
              </a:rPr>
              <a:t>Ethical Considerations</a:t>
            </a:r>
            <a:endParaRPr sz="4000">
              <a:solidFill>
                <a:srgbClr val="666666"/>
              </a:solidFill>
              <a:latin typeface="Lora Medium"/>
              <a:ea typeface="Lora Medium"/>
              <a:cs typeface="Lora Medium"/>
              <a:sym typeface="Lora Medium"/>
            </a:endParaRPr>
          </a:p>
        </p:txBody>
      </p:sp>
      <p:sp>
        <p:nvSpPr>
          <p:cNvPr id="257" name="Google Shape;257;p28"/>
          <p:cNvSpPr/>
          <p:nvPr/>
        </p:nvSpPr>
        <p:spPr>
          <a:xfrm>
            <a:off x="1242533" y="2234661"/>
            <a:ext cx="538500" cy="683100"/>
          </a:xfrm>
          <a:prstGeom prst="roundRect">
            <a:avLst>
              <a:gd name="adj" fmla="val 6668"/>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1421008" y="2361815"/>
            <a:ext cx="181500" cy="428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3A3630"/>
              </a:buClr>
              <a:buSzPts val="2650"/>
              <a:buFont typeface="Lora"/>
              <a:buNone/>
            </a:pPr>
            <a:r>
              <a:rPr lang="en-US" sz="2650" b="0" i="0" u="none" strike="noStrike" cap="none">
                <a:solidFill>
                  <a:srgbClr val="3A3630"/>
                </a:solidFill>
                <a:latin typeface="Lora"/>
                <a:ea typeface="Lora"/>
                <a:cs typeface="Lora"/>
                <a:sym typeface="Lora"/>
              </a:rPr>
              <a:t>1</a:t>
            </a:r>
            <a:endParaRPr sz="2650" b="0" i="0" u="none" strike="noStrike" cap="none"/>
          </a:p>
        </p:txBody>
      </p:sp>
      <p:sp>
        <p:nvSpPr>
          <p:cNvPr id="259" name="Google Shape;259;p28"/>
          <p:cNvSpPr/>
          <p:nvPr/>
        </p:nvSpPr>
        <p:spPr>
          <a:xfrm>
            <a:off x="2148518" y="2234661"/>
            <a:ext cx="2816100" cy="44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434343"/>
                </a:solidFill>
                <a:latin typeface="Lora"/>
                <a:ea typeface="Lora"/>
                <a:cs typeface="Lora"/>
                <a:sym typeface="Lora"/>
              </a:rPr>
              <a:t>Bias Awareness</a:t>
            </a:r>
            <a:endParaRPr sz="2200" i="0" u="none" strike="noStrike" cap="none">
              <a:latin typeface="Lora"/>
              <a:ea typeface="Lora"/>
              <a:cs typeface="Lora"/>
              <a:sym typeface="Lora"/>
            </a:endParaRPr>
          </a:p>
        </p:txBody>
      </p:sp>
      <p:sp>
        <p:nvSpPr>
          <p:cNvPr id="260" name="Google Shape;260;p28"/>
          <p:cNvSpPr/>
          <p:nvPr/>
        </p:nvSpPr>
        <p:spPr>
          <a:xfrm>
            <a:off x="2148513" y="2863184"/>
            <a:ext cx="3381000" cy="807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50">
                <a:solidFill>
                  <a:srgbClr val="434343"/>
                </a:solidFill>
              </a:rPr>
              <a:t>AI can reflect biases from its training data. </a:t>
            </a:r>
            <a:endParaRPr sz="1850">
              <a:solidFill>
                <a:srgbClr val="434343"/>
              </a:solidFill>
            </a:endParaRPr>
          </a:p>
          <a:p>
            <a:pPr marL="0" lvl="0" indent="0" algn="l" rtl="0">
              <a:spcBef>
                <a:spcPts val="0"/>
              </a:spcBef>
              <a:spcAft>
                <a:spcPts val="0"/>
              </a:spcAft>
              <a:buClr>
                <a:schemeClr val="dk1"/>
              </a:buClr>
              <a:buSzPts val="1100"/>
              <a:buFont typeface="Arial"/>
              <a:buNone/>
            </a:pPr>
            <a:endParaRPr sz="3000">
              <a:solidFill>
                <a:srgbClr val="434343"/>
              </a:solidFill>
            </a:endParaRPr>
          </a:p>
          <a:p>
            <a:pPr marL="0" marR="0" lvl="0" indent="0" algn="l" rtl="0">
              <a:lnSpc>
                <a:spcPct val="162162"/>
              </a:lnSpc>
              <a:spcBef>
                <a:spcPts val="0"/>
              </a:spcBef>
              <a:spcAft>
                <a:spcPts val="0"/>
              </a:spcAft>
              <a:buClr>
                <a:srgbClr val="3A3630"/>
              </a:buClr>
              <a:buSzPts val="1850"/>
              <a:buFont typeface="Arial"/>
              <a:buNone/>
            </a:pPr>
            <a:endParaRPr sz="1850">
              <a:solidFill>
                <a:srgbClr val="3A3630"/>
              </a:solidFill>
            </a:endParaRPr>
          </a:p>
        </p:txBody>
      </p:sp>
      <p:sp>
        <p:nvSpPr>
          <p:cNvPr id="261" name="Google Shape;261;p28"/>
          <p:cNvSpPr/>
          <p:nvPr/>
        </p:nvSpPr>
        <p:spPr>
          <a:xfrm>
            <a:off x="7655627" y="2234650"/>
            <a:ext cx="648600" cy="683100"/>
          </a:xfrm>
          <a:prstGeom prst="roundRect">
            <a:avLst>
              <a:gd name="adj" fmla="val 6668"/>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7866624" y="2361804"/>
            <a:ext cx="226500" cy="428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A3630"/>
              </a:buClr>
              <a:buSzPts val="2650"/>
              <a:buFont typeface="Lora"/>
              <a:buNone/>
            </a:pPr>
            <a:r>
              <a:rPr lang="en-US" sz="2650" b="0" i="0" u="none" strike="noStrike" cap="none">
                <a:solidFill>
                  <a:srgbClr val="3A3630"/>
                </a:solidFill>
                <a:latin typeface="Lora"/>
                <a:ea typeface="Lora"/>
                <a:cs typeface="Lora"/>
                <a:sym typeface="Lora"/>
              </a:rPr>
              <a:t>2</a:t>
            </a:r>
            <a:endParaRPr sz="2650" b="0" i="0" u="none" strike="noStrike" cap="none"/>
          </a:p>
        </p:txBody>
      </p:sp>
      <p:sp>
        <p:nvSpPr>
          <p:cNvPr id="263" name="Google Shape;263;p28"/>
          <p:cNvSpPr/>
          <p:nvPr/>
        </p:nvSpPr>
        <p:spPr>
          <a:xfrm>
            <a:off x="8592708" y="2234650"/>
            <a:ext cx="3392700" cy="44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434343"/>
                </a:solidFill>
                <a:latin typeface="Lora"/>
                <a:ea typeface="Lora"/>
                <a:cs typeface="Lora"/>
                <a:sym typeface="Lora"/>
              </a:rPr>
              <a:t>Ethical Prompts</a:t>
            </a:r>
            <a:endParaRPr sz="3000">
              <a:solidFill>
                <a:srgbClr val="434343"/>
              </a:solidFill>
              <a:latin typeface="Lora"/>
              <a:ea typeface="Lora"/>
              <a:cs typeface="Lora"/>
              <a:sym typeface="Lora"/>
            </a:endParaRPr>
          </a:p>
          <a:p>
            <a:pPr marL="0" marR="0" lvl="0" indent="0" algn="l" rtl="0">
              <a:lnSpc>
                <a:spcPct val="125000"/>
              </a:lnSpc>
              <a:spcBef>
                <a:spcPts val="0"/>
              </a:spcBef>
              <a:spcAft>
                <a:spcPts val="0"/>
              </a:spcAft>
              <a:buClr>
                <a:srgbClr val="3A3630"/>
              </a:buClr>
              <a:buSzPts val="2200"/>
              <a:buFont typeface="Lora"/>
              <a:buNone/>
            </a:pPr>
            <a:endParaRPr sz="2200">
              <a:solidFill>
                <a:srgbClr val="434343"/>
              </a:solidFill>
              <a:latin typeface="Lora"/>
              <a:ea typeface="Lora"/>
              <a:cs typeface="Lora"/>
              <a:sym typeface="Lora"/>
            </a:endParaRPr>
          </a:p>
        </p:txBody>
      </p:sp>
      <p:sp>
        <p:nvSpPr>
          <p:cNvPr id="264" name="Google Shape;264;p28"/>
          <p:cNvSpPr/>
          <p:nvPr/>
        </p:nvSpPr>
        <p:spPr>
          <a:xfrm>
            <a:off x="8592700" y="2863172"/>
            <a:ext cx="4073100" cy="942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50">
                <a:solidFill>
                  <a:srgbClr val="434343"/>
                </a:solidFill>
              </a:rPr>
              <a:t>Frame prompts that encourage fairness, inclusivity, and accuracy.</a:t>
            </a:r>
            <a:endParaRPr sz="1850">
              <a:solidFill>
                <a:srgbClr val="434343"/>
              </a:solidFill>
            </a:endParaRPr>
          </a:p>
          <a:p>
            <a:pPr marL="0" lvl="0" indent="0" algn="l" rtl="0">
              <a:spcBef>
                <a:spcPts val="0"/>
              </a:spcBef>
              <a:spcAft>
                <a:spcPts val="0"/>
              </a:spcAft>
              <a:buClr>
                <a:schemeClr val="dk1"/>
              </a:buClr>
              <a:buSzPts val="1100"/>
              <a:buFont typeface="Arial"/>
              <a:buNone/>
            </a:pPr>
            <a:endParaRPr sz="1850">
              <a:solidFill>
                <a:srgbClr val="434343"/>
              </a:solidFill>
            </a:endParaRPr>
          </a:p>
          <a:p>
            <a:pPr marL="0" marR="0" lvl="0" indent="0" algn="l" rtl="0">
              <a:lnSpc>
                <a:spcPct val="162162"/>
              </a:lnSpc>
              <a:spcBef>
                <a:spcPts val="0"/>
              </a:spcBef>
              <a:spcAft>
                <a:spcPts val="0"/>
              </a:spcAft>
              <a:buClr>
                <a:srgbClr val="3A3630"/>
              </a:buClr>
              <a:buSzPts val="1850"/>
              <a:buFont typeface="Arial"/>
              <a:buNone/>
            </a:pPr>
            <a:endParaRPr sz="1850">
              <a:solidFill>
                <a:srgbClr val="434343"/>
              </a:solidFill>
            </a:endParaRPr>
          </a:p>
        </p:txBody>
      </p:sp>
      <p:pic>
        <p:nvPicPr>
          <p:cNvPr id="265" name="Google Shape;265;p28"/>
          <p:cNvPicPr preferRelativeResize="0"/>
          <p:nvPr/>
        </p:nvPicPr>
        <p:blipFill rotWithShape="1">
          <a:blip r:embed="rId3">
            <a:alphaModFix/>
          </a:blip>
          <a:srcRect b="34309"/>
          <a:stretch/>
        </p:blipFill>
        <p:spPr>
          <a:xfrm>
            <a:off x="2487675" y="5428825"/>
            <a:ext cx="2718925" cy="470016"/>
          </a:xfrm>
          <a:prstGeom prst="rect">
            <a:avLst/>
          </a:prstGeom>
          <a:noFill/>
          <a:ln>
            <a:noFill/>
          </a:ln>
        </p:spPr>
      </p:pic>
      <p:sp>
        <p:nvSpPr>
          <p:cNvPr id="266" name="Google Shape;266;p28"/>
          <p:cNvSpPr/>
          <p:nvPr/>
        </p:nvSpPr>
        <p:spPr>
          <a:xfrm>
            <a:off x="1200145" y="4743949"/>
            <a:ext cx="538500" cy="683100"/>
          </a:xfrm>
          <a:prstGeom prst="roundRect">
            <a:avLst>
              <a:gd name="adj" fmla="val 6668"/>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1378620" y="4871103"/>
            <a:ext cx="181500" cy="428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3A3630"/>
              </a:buClr>
              <a:buSzPts val="2650"/>
              <a:buFont typeface="Lora"/>
              <a:buNone/>
            </a:pPr>
            <a:r>
              <a:rPr lang="en-US" sz="2650">
                <a:solidFill>
                  <a:srgbClr val="3A3630"/>
                </a:solidFill>
                <a:latin typeface="Lora"/>
                <a:ea typeface="Lora"/>
                <a:cs typeface="Lora"/>
                <a:sym typeface="Lora"/>
              </a:rPr>
              <a:t>3</a:t>
            </a:r>
            <a:endParaRPr sz="2650" b="0" i="0" u="none" strike="noStrike" cap="none"/>
          </a:p>
        </p:txBody>
      </p:sp>
      <p:sp>
        <p:nvSpPr>
          <p:cNvPr id="268" name="Google Shape;268;p28"/>
          <p:cNvSpPr/>
          <p:nvPr/>
        </p:nvSpPr>
        <p:spPr>
          <a:xfrm>
            <a:off x="1977981" y="4743949"/>
            <a:ext cx="2816100" cy="44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434343"/>
                </a:solidFill>
                <a:latin typeface="Lora"/>
                <a:ea typeface="Lora"/>
                <a:cs typeface="Lora"/>
                <a:sym typeface="Lora"/>
              </a:rPr>
              <a:t>Accountability </a:t>
            </a:r>
            <a:endParaRPr sz="2200" i="0" u="none" strike="noStrike" cap="none">
              <a:solidFill>
                <a:srgbClr val="434343"/>
              </a:solidFill>
              <a:latin typeface="Lora"/>
              <a:ea typeface="Lora"/>
              <a:cs typeface="Lora"/>
              <a:sym typeface="Lora"/>
            </a:endParaRPr>
          </a:p>
        </p:txBody>
      </p:sp>
      <p:sp>
        <p:nvSpPr>
          <p:cNvPr id="269" name="Google Shape;269;p28"/>
          <p:cNvSpPr/>
          <p:nvPr/>
        </p:nvSpPr>
        <p:spPr>
          <a:xfrm>
            <a:off x="1977981" y="5372467"/>
            <a:ext cx="3381000" cy="1457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50">
                <a:solidFill>
                  <a:srgbClr val="434343"/>
                </a:solidFill>
              </a:rPr>
              <a:t>Always verify AI outputs, especially in critical fields like healthcare, law, or finance.</a:t>
            </a:r>
            <a:endParaRPr sz="1850" b="0" i="0" u="none" strike="noStrike" cap="none">
              <a:solidFill>
                <a:srgbClr val="434343"/>
              </a:solidFill>
            </a:endParaRPr>
          </a:p>
        </p:txBody>
      </p:sp>
      <p:sp>
        <p:nvSpPr>
          <p:cNvPr id="270" name="Google Shape;270;p28"/>
          <p:cNvSpPr/>
          <p:nvPr/>
        </p:nvSpPr>
        <p:spPr>
          <a:xfrm>
            <a:off x="7655616" y="4616799"/>
            <a:ext cx="538500" cy="683100"/>
          </a:xfrm>
          <a:prstGeom prst="roundRect">
            <a:avLst>
              <a:gd name="adj" fmla="val 6668"/>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7830757" y="4743953"/>
            <a:ext cx="188100" cy="428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A3630"/>
              </a:buClr>
              <a:buSzPts val="2650"/>
              <a:buFont typeface="Lora"/>
              <a:buNone/>
            </a:pPr>
            <a:r>
              <a:rPr lang="en-US" sz="2650">
                <a:solidFill>
                  <a:srgbClr val="3A3630"/>
                </a:solidFill>
                <a:latin typeface="Lora"/>
                <a:ea typeface="Lora"/>
                <a:cs typeface="Lora"/>
                <a:sym typeface="Lora"/>
              </a:rPr>
              <a:t>4</a:t>
            </a:r>
            <a:endParaRPr sz="2650" b="0" i="0" u="none" strike="noStrike" cap="none"/>
          </a:p>
        </p:txBody>
      </p:sp>
      <p:sp>
        <p:nvSpPr>
          <p:cNvPr id="272" name="Google Shape;272;p28"/>
          <p:cNvSpPr/>
          <p:nvPr/>
        </p:nvSpPr>
        <p:spPr>
          <a:xfrm>
            <a:off x="8433451" y="4616799"/>
            <a:ext cx="2816100" cy="446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000">
                <a:solidFill>
                  <a:srgbClr val="434343"/>
                </a:solidFill>
                <a:latin typeface="Lora"/>
                <a:ea typeface="Lora"/>
                <a:cs typeface="Lora"/>
                <a:sym typeface="Lora"/>
              </a:rPr>
              <a:t>Transparency </a:t>
            </a:r>
            <a:endParaRPr sz="2200" i="0" u="none" strike="noStrike" cap="none">
              <a:solidFill>
                <a:srgbClr val="434343"/>
              </a:solidFill>
              <a:latin typeface="Lora"/>
              <a:ea typeface="Lora"/>
              <a:cs typeface="Lora"/>
              <a:sym typeface="Lora"/>
            </a:endParaRPr>
          </a:p>
        </p:txBody>
      </p:sp>
      <p:sp>
        <p:nvSpPr>
          <p:cNvPr id="273" name="Google Shape;273;p28"/>
          <p:cNvSpPr/>
          <p:nvPr/>
        </p:nvSpPr>
        <p:spPr>
          <a:xfrm>
            <a:off x="8433451" y="5245317"/>
            <a:ext cx="3381000" cy="1943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50">
                <a:solidFill>
                  <a:srgbClr val="434343"/>
                </a:solidFill>
              </a:rPr>
              <a:t>Ensure clarity in how AI systems are used and the decisions they influence.</a:t>
            </a:r>
            <a:endParaRPr sz="1850">
              <a:solidFill>
                <a:srgbClr val="434343"/>
              </a:solidFill>
            </a:endParaRPr>
          </a:p>
          <a:p>
            <a:pPr marL="0" marR="0" lvl="0" indent="0" algn="l" rtl="0">
              <a:lnSpc>
                <a:spcPct val="162162"/>
              </a:lnSpc>
              <a:spcBef>
                <a:spcPts val="0"/>
              </a:spcBef>
              <a:spcAft>
                <a:spcPts val="0"/>
              </a:spcAft>
              <a:buClr>
                <a:srgbClr val="3A3630"/>
              </a:buClr>
              <a:buSzPts val="1850"/>
              <a:buFont typeface="Arial"/>
              <a:buNone/>
            </a:pPr>
            <a:endParaRPr sz="1850">
              <a:solidFill>
                <a:srgbClr val="434343"/>
              </a:solidFill>
            </a:endParaRPr>
          </a:p>
        </p:txBody>
      </p:sp>
      <p:pic>
        <p:nvPicPr>
          <p:cNvPr id="274" name="Google Shape;274;p28"/>
          <p:cNvPicPr preferRelativeResize="0"/>
          <p:nvPr/>
        </p:nvPicPr>
        <p:blipFill rotWithShape="1">
          <a:blip r:embed="rId3">
            <a:alphaModFix/>
          </a:blip>
          <a:srcRect b="34309"/>
          <a:stretch/>
        </p:blipFill>
        <p:spPr>
          <a:xfrm>
            <a:off x="12063875" y="7911975"/>
            <a:ext cx="2718925" cy="4700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9"/>
          <p:cNvSpPr/>
          <p:nvPr/>
        </p:nvSpPr>
        <p:spPr>
          <a:xfrm>
            <a:off x="837724" y="3762732"/>
            <a:ext cx="5632490" cy="704017"/>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SzPts val="4400"/>
              <a:buFont typeface="Arial"/>
              <a:buNone/>
            </a:pPr>
            <a:endParaRPr sz="4400" b="0" i="0" u="none" strike="noStrike" cap="none"/>
          </a:p>
        </p:txBody>
      </p:sp>
      <p:pic>
        <p:nvPicPr>
          <p:cNvPr id="281" name="Google Shape;281;p29"/>
          <p:cNvPicPr preferRelativeResize="0"/>
          <p:nvPr/>
        </p:nvPicPr>
        <p:blipFill rotWithShape="1">
          <a:blip r:embed="rId3">
            <a:alphaModFix/>
          </a:blip>
          <a:srcRect b="34309"/>
          <a:stretch/>
        </p:blipFill>
        <p:spPr>
          <a:xfrm>
            <a:off x="11911475" y="7759575"/>
            <a:ext cx="2718925" cy="470016"/>
          </a:xfrm>
          <a:prstGeom prst="rect">
            <a:avLst/>
          </a:prstGeom>
          <a:noFill/>
          <a:ln>
            <a:noFill/>
          </a:ln>
        </p:spPr>
      </p:pic>
      <p:sp>
        <p:nvSpPr>
          <p:cNvPr id="282" name="Google Shape;282;p29"/>
          <p:cNvSpPr txBox="1"/>
          <p:nvPr/>
        </p:nvSpPr>
        <p:spPr>
          <a:xfrm>
            <a:off x="3333750" y="2942750"/>
            <a:ext cx="8305800" cy="15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500">
                <a:solidFill>
                  <a:srgbClr val="666666"/>
                </a:solidFill>
                <a:latin typeface="Lora SemiBold"/>
                <a:ea typeface="Lora SemiBold"/>
                <a:cs typeface="Lora SemiBold"/>
                <a:sym typeface="Lora SemiBold"/>
              </a:rPr>
              <a:t>THANK YOU </a:t>
            </a:r>
            <a:endParaRPr sz="10500">
              <a:solidFill>
                <a:srgbClr val="666666"/>
              </a:solidFill>
              <a:latin typeface="Lora SemiBold"/>
              <a:ea typeface="Lora SemiBold"/>
              <a:cs typeface="Lora SemiBold"/>
              <a:sym typeface="Lor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837724" y="1575435"/>
            <a:ext cx="7772700" cy="971700"/>
          </a:xfrm>
          <a:prstGeom prst="rect">
            <a:avLst/>
          </a:prstGeom>
          <a:noFill/>
          <a:ln>
            <a:noFill/>
          </a:ln>
        </p:spPr>
        <p:txBody>
          <a:bodyPr spcFirstLastPara="1" wrap="square" lIns="0" tIns="0" rIns="0" bIns="0" anchor="t" anchorCtr="0">
            <a:noAutofit/>
          </a:bodyPr>
          <a:lstStyle/>
          <a:p>
            <a:pPr marL="0" marR="0" lvl="0" indent="0" algn="l" rtl="0">
              <a:lnSpc>
                <a:spcPct val="125409"/>
              </a:lnSpc>
              <a:spcBef>
                <a:spcPts val="0"/>
              </a:spcBef>
              <a:spcAft>
                <a:spcPts val="0"/>
              </a:spcAft>
              <a:buClr>
                <a:srgbClr val="38512F"/>
              </a:buClr>
              <a:buSzPts val="6100"/>
              <a:buFont typeface="Lora"/>
              <a:buNone/>
            </a:pPr>
            <a:r>
              <a:rPr lang="en-US" sz="6100" b="0" i="0" u="none" strike="noStrike" cap="none">
                <a:solidFill>
                  <a:srgbClr val="38512F"/>
                </a:solidFill>
                <a:latin typeface="Lora"/>
                <a:ea typeface="Lora"/>
                <a:cs typeface="Lora"/>
                <a:sym typeface="Lora"/>
              </a:rPr>
              <a:t>Prompt Engineering</a:t>
            </a:r>
            <a:endParaRPr sz="6100" b="0" i="0" u="none" strike="noStrike" cap="none"/>
          </a:p>
        </p:txBody>
      </p:sp>
      <p:sp>
        <p:nvSpPr>
          <p:cNvPr id="70" name="Google Shape;70;p15"/>
          <p:cNvSpPr/>
          <p:nvPr/>
        </p:nvSpPr>
        <p:spPr>
          <a:xfrm>
            <a:off x="837724" y="3344108"/>
            <a:ext cx="12954900" cy="2871900"/>
          </a:xfrm>
          <a:prstGeom prst="rect">
            <a:avLst/>
          </a:prstGeom>
          <a:noFill/>
          <a:ln>
            <a:noFill/>
          </a:ln>
        </p:spPr>
        <p:txBody>
          <a:bodyPr spcFirstLastPara="1" wrap="square" lIns="0" tIns="0" rIns="0" bIns="0" anchor="t" anchorCtr="0">
            <a:noAutofit/>
          </a:bodyPr>
          <a:lstStyle/>
          <a:p>
            <a:pPr marL="0" marR="0" lvl="0" indent="0" algn="l" rtl="0">
              <a:lnSpc>
                <a:spcPct val="159574"/>
              </a:lnSpc>
              <a:spcBef>
                <a:spcPts val="0"/>
              </a:spcBef>
              <a:spcAft>
                <a:spcPts val="0"/>
              </a:spcAft>
              <a:buClr>
                <a:srgbClr val="3A3630"/>
              </a:buClr>
              <a:buSzPts val="2350"/>
              <a:buFont typeface="Arial"/>
              <a:buNone/>
            </a:pPr>
            <a:r>
              <a:rPr lang="en-US" sz="2350" b="0" i="0" u="none" strike="noStrike" cap="none">
                <a:solidFill>
                  <a:srgbClr val="3A3630"/>
                </a:solidFill>
                <a:latin typeface="Arial"/>
                <a:ea typeface="Arial"/>
                <a:cs typeface="Arial"/>
                <a:sym typeface="Arial"/>
              </a:rPr>
              <a:t>Prompt engineering is the art and science of crafting effective inputs for language models (LMs) to elicit desired responses. It involves understanding how LMs interpret instructions and context, and using this knowledge to design prompts that guide the model towards generating accurate, relevant, and creative outputs. This presentation will delve into various aspects of prompt engineering, from basic prompt formulation to advanced techniques, equipping you with the skills to effectively communicate with LMs and unlock their full potential.</a:t>
            </a:r>
            <a:endParaRPr sz="2350" b="0" i="0" u="none" strike="noStrike" cap="none"/>
          </a:p>
        </p:txBody>
      </p:sp>
      <p:pic>
        <p:nvPicPr>
          <p:cNvPr id="71" name="Google Shape;71;p15"/>
          <p:cNvPicPr preferRelativeResize="0"/>
          <p:nvPr/>
        </p:nvPicPr>
        <p:blipFill rotWithShape="1">
          <a:blip r:embed="rId3">
            <a:alphaModFix/>
          </a:blip>
          <a:srcRect b="34309"/>
          <a:stretch/>
        </p:blipFill>
        <p:spPr>
          <a:xfrm>
            <a:off x="11911475" y="7759575"/>
            <a:ext cx="2718925" cy="4700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p:nvPr/>
        </p:nvSpPr>
        <p:spPr>
          <a:xfrm>
            <a:off x="837724" y="1091327"/>
            <a:ext cx="10207800" cy="7041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4400"/>
              <a:buFont typeface="Lora"/>
              <a:buNone/>
            </a:pPr>
            <a:r>
              <a:rPr lang="en-US" sz="4400" b="0" i="0" u="none" strike="noStrike" cap="none">
                <a:solidFill>
                  <a:srgbClr val="38512F"/>
                </a:solidFill>
                <a:latin typeface="Lora"/>
                <a:ea typeface="Lora"/>
                <a:cs typeface="Lora"/>
                <a:sym typeface="Lora"/>
              </a:rPr>
              <a:t>Understanding Language Models </a:t>
            </a:r>
            <a:endParaRPr sz="4400">
              <a:solidFill>
                <a:srgbClr val="38512F"/>
              </a:solidFill>
              <a:latin typeface="Lora"/>
              <a:ea typeface="Lora"/>
              <a:cs typeface="Lora"/>
              <a:sym typeface="Lora"/>
            </a:endParaRPr>
          </a:p>
          <a:p>
            <a:pPr marL="0" marR="0" lvl="0" indent="0" algn="l" rtl="0">
              <a:lnSpc>
                <a:spcPct val="125000"/>
              </a:lnSpc>
              <a:spcBef>
                <a:spcPts val="0"/>
              </a:spcBef>
              <a:spcAft>
                <a:spcPts val="0"/>
              </a:spcAft>
              <a:buClr>
                <a:srgbClr val="38512F"/>
              </a:buClr>
              <a:buSzPts val="4400"/>
              <a:buFont typeface="Lora"/>
              <a:buNone/>
            </a:pPr>
            <a:endParaRPr sz="4400">
              <a:solidFill>
                <a:srgbClr val="38512F"/>
              </a:solidFill>
              <a:latin typeface="Lora"/>
              <a:ea typeface="Lora"/>
              <a:cs typeface="Lora"/>
              <a:sym typeface="Lora"/>
            </a:endParaRPr>
          </a:p>
        </p:txBody>
      </p:sp>
      <p:sp>
        <p:nvSpPr>
          <p:cNvPr id="78" name="Google Shape;78;p16"/>
          <p:cNvSpPr/>
          <p:nvPr/>
        </p:nvSpPr>
        <p:spPr>
          <a:xfrm>
            <a:off x="837724" y="2274094"/>
            <a:ext cx="12954952" cy="1532096"/>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Language models are sophisticated neural networks trained on vast amounts of text data. They learn to predict the probability of a sequence of words based on the preceding words, enabling them to generate human-like text. These models, like GPT-3, don't "understand" language in the human sense but identify patterns and relationships between words. This ability to predict text sequences makes them incredibly versatile for various NLP tasks.</a:t>
            </a:r>
            <a:endParaRPr sz="1850" b="0" i="0" u="none" strike="noStrike" cap="none"/>
          </a:p>
        </p:txBody>
      </p:sp>
      <p:sp>
        <p:nvSpPr>
          <p:cNvPr id="79" name="Google Shape;79;p16"/>
          <p:cNvSpPr/>
          <p:nvPr/>
        </p:nvSpPr>
        <p:spPr>
          <a:xfrm>
            <a:off x="837724" y="4344591"/>
            <a:ext cx="538520" cy="538520"/>
          </a:xfrm>
          <a:prstGeom prst="roundRect">
            <a:avLst>
              <a:gd name="adj" fmla="val 6668"/>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1045369" y="4444841"/>
            <a:ext cx="123111" cy="33789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A3630"/>
              </a:buClr>
              <a:buSzPts val="2650"/>
              <a:buFont typeface="Lora"/>
              <a:buNone/>
            </a:pPr>
            <a:r>
              <a:rPr lang="en-US" sz="2650" b="0" i="0" u="none" strike="noStrike" cap="none">
                <a:solidFill>
                  <a:srgbClr val="3A3630"/>
                </a:solidFill>
                <a:latin typeface="Lora"/>
                <a:ea typeface="Lora"/>
                <a:cs typeface="Lora"/>
                <a:sym typeface="Lora"/>
              </a:rPr>
              <a:t>1</a:t>
            </a:r>
            <a:endParaRPr sz="2650" b="0" i="0" u="none" strike="noStrike" cap="none"/>
          </a:p>
        </p:txBody>
      </p:sp>
      <p:sp>
        <p:nvSpPr>
          <p:cNvPr id="81" name="Google Shape;81;p16"/>
          <p:cNvSpPr/>
          <p:nvPr/>
        </p:nvSpPr>
        <p:spPr>
          <a:xfrm>
            <a:off x="1615559" y="4344591"/>
            <a:ext cx="2816185"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Data-Driven</a:t>
            </a:r>
            <a:endParaRPr sz="2200" b="0" i="0" u="none" strike="noStrike" cap="none"/>
          </a:p>
        </p:txBody>
      </p:sp>
      <p:sp>
        <p:nvSpPr>
          <p:cNvPr id="82" name="Google Shape;82;p16"/>
          <p:cNvSpPr/>
          <p:nvPr/>
        </p:nvSpPr>
        <p:spPr>
          <a:xfrm>
            <a:off x="1615559" y="4840129"/>
            <a:ext cx="3380899" cy="2298144"/>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LMs are trained on massive datasets, learning patterns and relationships between words. The larger and more diverse the data, the better the model's performance.</a:t>
            </a:r>
            <a:endParaRPr sz="1850" b="0" i="0" u="none" strike="noStrike" cap="none"/>
          </a:p>
        </p:txBody>
      </p:sp>
      <p:sp>
        <p:nvSpPr>
          <p:cNvPr id="83" name="Google Shape;83;p16"/>
          <p:cNvSpPr/>
          <p:nvPr/>
        </p:nvSpPr>
        <p:spPr>
          <a:xfrm>
            <a:off x="5235773" y="4344591"/>
            <a:ext cx="538520" cy="538520"/>
          </a:xfrm>
          <a:prstGeom prst="roundRect">
            <a:avLst>
              <a:gd name="adj" fmla="val 6668"/>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5414248" y="4444841"/>
            <a:ext cx="181570" cy="33789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A3630"/>
              </a:buClr>
              <a:buSzPts val="2650"/>
              <a:buFont typeface="Lora"/>
              <a:buNone/>
            </a:pPr>
            <a:r>
              <a:rPr lang="en-US" sz="2650" b="0" i="0" u="none" strike="noStrike" cap="none">
                <a:solidFill>
                  <a:srgbClr val="3A3630"/>
                </a:solidFill>
                <a:latin typeface="Lora"/>
                <a:ea typeface="Lora"/>
                <a:cs typeface="Lora"/>
                <a:sym typeface="Lora"/>
              </a:rPr>
              <a:t>2</a:t>
            </a:r>
            <a:endParaRPr sz="2650" b="0" i="0" u="none" strike="noStrike" cap="none"/>
          </a:p>
        </p:txBody>
      </p:sp>
      <p:sp>
        <p:nvSpPr>
          <p:cNvPr id="85" name="Google Shape;85;p16"/>
          <p:cNvSpPr/>
          <p:nvPr/>
        </p:nvSpPr>
        <p:spPr>
          <a:xfrm>
            <a:off x="6013609" y="4344591"/>
            <a:ext cx="2816185"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Predictive Power</a:t>
            </a:r>
            <a:endParaRPr sz="2200" b="0" i="0" u="none" strike="noStrike" cap="none"/>
          </a:p>
        </p:txBody>
      </p:sp>
      <p:sp>
        <p:nvSpPr>
          <p:cNvPr id="86" name="Google Shape;86;p16"/>
          <p:cNvSpPr/>
          <p:nvPr/>
        </p:nvSpPr>
        <p:spPr>
          <a:xfrm>
            <a:off x="6013609" y="4840129"/>
            <a:ext cx="3380899" cy="191512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LMs predict the next word or token in a sequence, allowing them to generate human-like text, translate languages, and answer questions.</a:t>
            </a:r>
            <a:endParaRPr sz="1850" b="0" i="0" u="none" strike="noStrike" cap="none"/>
          </a:p>
        </p:txBody>
      </p:sp>
      <p:sp>
        <p:nvSpPr>
          <p:cNvPr id="87" name="Google Shape;87;p16"/>
          <p:cNvSpPr/>
          <p:nvPr/>
        </p:nvSpPr>
        <p:spPr>
          <a:xfrm>
            <a:off x="9633823" y="4344591"/>
            <a:ext cx="538520" cy="538520"/>
          </a:xfrm>
          <a:prstGeom prst="roundRect">
            <a:avLst>
              <a:gd name="adj" fmla="val 6668"/>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9808964" y="4444841"/>
            <a:ext cx="188238" cy="33789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A3630"/>
              </a:buClr>
              <a:buSzPts val="2650"/>
              <a:buFont typeface="Lora"/>
              <a:buNone/>
            </a:pPr>
            <a:r>
              <a:rPr lang="en-US" sz="2650" b="0" i="0" u="none" strike="noStrike" cap="none">
                <a:solidFill>
                  <a:srgbClr val="3A3630"/>
                </a:solidFill>
                <a:latin typeface="Lora"/>
                <a:ea typeface="Lora"/>
                <a:cs typeface="Lora"/>
                <a:sym typeface="Lora"/>
              </a:rPr>
              <a:t>3</a:t>
            </a:r>
            <a:endParaRPr sz="2650" b="0" i="0" u="none" strike="noStrike" cap="none"/>
          </a:p>
        </p:txBody>
      </p:sp>
      <p:sp>
        <p:nvSpPr>
          <p:cNvPr id="89" name="Google Shape;89;p16"/>
          <p:cNvSpPr/>
          <p:nvPr/>
        </p:nvSpPr>
        <p:spPr>
          <a:xfrm>
            <a:off x="10411658" y="4344591"/>
            <a:ext cx="2826187"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Versatile Applications</a:t>
            </a:r>
            <a:endParaRPr sz="2200" b="0" i="0" u="none" strike="noStrike" cap="none"/>
          </a:p>
        </p:txBody>
      </p:sp>
      <p:sp>
        <p:nvSpPr>
          <p:cNvPr id="90" name="Google Shape;90;p16"/>
          <p:cNvSpPr/>
          <p:nvPr/>
        </p:nvSpPr>
        <p:spPr>
          <a:xfrm>
            <a:off x="10411658" y="4840129"/>
            <a:ext cx="3380899" cy="191512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From chatbots and virtual assistants to content creation and code generation, LMs power a wide range of applications across various industries.</a:t>
            </a:r>
            <a:endParaRPr sz="1850" b="0" i="0" u="none" strike="noStrike" cap="none"/>
          </a:p>
        </p:txBody>
      </p:sp>
      <p:pic>
        <p:nvPicPr>
          <p:cNvPr id="91" name="Google Shape;91;p16"/>
          <p:cNvPicPr preferRelativeResize="0"/>
          <p:nvPr/>
        </p:nvPicPr>
        <p:blipFill rotWithShape="1">
          <a:blip r:embed="rId3">
            <a:alphaModFix/>
          </a:blip>
          <a:srcRect b="34309"/>
          <a:stretch/>
        </p:blipFill>
        <p:spPr>
          <a:xfrm>
            <a:off x="11911475" y="7759575"/>
            <a:ext cx="2718925" cy="4700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p:nvPr/>
        </p:nvSpPr>
        <p:spPr>
          <a:xfrm>
            <a:off x="837724" y="729853"/>
            <a:ext cx="9545122" cy="704017"/>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4400"/>
              <a:buFont typeface="Lora"/>
              <a:buNone/>
            </a:pPr>
            <a:r>
              <a:rPr lang="en-US" sz="4400" b="0" i="0" u="none" strike="noStrike" cap="none">
                <a:solidFill>
                  <a:srgbClr val="38512F"/>
                </a:solidFill>
                <a:latin typeface="Lora"/>
                <a:ea typeface="Lora"/>
                <a:cs typeface="Lora"/>
                <a:sym typeface="Lora"/>
              </a:rPr>
              <a:t>Role of Prompts in Language Models</a:t>
            </a:r>
            <a:endParaRPr sz="4400" b="0" i="0" u="none" strike="noStrike" cap="none"/>
          </a:p>
        </p:txBody>
      </p:sp>
      <p:sp>
        <p:nvSpPr>
          <p:cNvPr id="98" name="Google Shape;98;p17"/>
          <p:cNvSpPr/>
          <p:nvPr/>
        </p:nvSpPr>
        <p:spPr>
          <a:xfrm>
            <a:off x="837724" y="1912620"/>
            <a:ext cx="12954952" cy="191512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Prompts act as instructions or queries that guide a language model's output. They are the input that directs the model to perform a specific task, whether it's summarizing text, translating languages, or generating creative content. The quality of the prompt directly impacts the quality of the output; a well-crafted prompt leads to accurate and relevant results, while a poorly designed prompt can result in nonsensical or irrelevant responses. Think of the prompt as the steering wheel for a powerful engine – it dictates the direction and outcome.</a:t>
            </a:r>
            <a:endParaRPr sz="1850" b="0" i="0" u="none" strike="noStrike" cap="none"/>
          </a:p>
        </p:txBody>
      </p:sp>
      <p:sp>
        <p:nvSpPr>
          <p:cNvPr id="99" name="Google Shape;99;p17"/>
          <p:cNvSpPr/>
          <p:nvPr/>
        </p:nvSpPr>
        <p:spPr>
          <a:xfrm>
            <a:off x="837724" y="4186714"/>
            <a:ext cx="2816185"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2200"/>
              <a:buFont typeface="Lora"/>
              <a:buNone/>
            </a:pPr>
            <a:r>
              <a:rPr lang="en-US" sz="2200" b="0" i="0" u="none" strike="noStrike" cap="none">
                <a:solidFill>
                  <a:srgbClr val="38512F"/>
                </a:solidFill>
                <a:latin typeface="Lora"/>
                <a:ea typeface="Lora"/>
                <a:cs typeface="Lora"/>
                <a:sym typeface="Lora"/>
              </a:rPr>
              <a:t>Steering the Model</a:t>
            </a:r>
            <a:endParaRPr sz="2200" b="0" i="0" u="none" strike="noStrike" cap="none"/>
          </a:p>
        </p:txBody>
      </p:sp>
      <p:sp>
        <p:nvSpPr>
          <p:cNvPr id="100" name="Google Shape;100;p17"/>
          <p:cNvSpPr/>
          <p:nvPr/>
        </p:nvSpPr>
        <p:spPr>
          <a:xfrm>
            <a:off x="837724" y="4897636"/>
            <a:ext cx="12954952" cy="766048"/>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Prompts guide the language model, much like a steering wheel directs a car. A precise prompt leads to the desired destination, while a vague one might lead you astray.</a:t>
            </a:r>
            <a:endParaRPr sz="1850" b="0" i="0" u="none" strike="noStrike" cap="none"/>
          </a:p>
        </p:txBody>
      </p:sp>
      <p:sp>
        <p:nvSpPr>
          <p:cNvPr id="101" name="Google Shape;101;p17"/>
          <p:cNvSpPr/>
          <p:nvPr/>
        </p:nvSpPr>
        <p:spPr>
          <a:xfrm>
            <a:off x="837724" y="6022658"/>
            <a:ext cx="3537466"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2200"/>
              <a:buFont typeface="Lora"/>
              <a:buNone/>
            </a:pPr>
            <a:r>
              <a:rPr lang="en-US" sz="2200" b="0" i="0" u="none" strike="noStrike" cap="none">
                <a:solidFill>
                  <a:srgbClr val="38512F"/>
                </a:solidFill>
                <a:latin typeface="Lora"/>
                <a:ea typeface="Lora"/>
                <a:cs typeface="Lora"/>
                <a:sym typeface="Lora"/>
              </a:rPr>
              <a:t>Asking the Right Questions</a:t>
            </a:r>
            <a:endParaRPr sz="2200" b="0" i="0" u="none" strike="noStrike" cap="none"/>
          </a:p>
        </p:txBody>
      </p:sp>
      <p:sp>
        <p:nvSpPr>
          <p:cNvPr id="102" name="Google Shape;102;p17"/>
          <p:cNvSpPr/>
          <p:nvPr/>
        </p:nvSpPr>
        <p:spPr>
          <a:xfrm>
            <a:off x="837724" y="6733580"/>
            <a:ext cx="12954952" cy="766048"/>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Crafting effective prompts is like asking the right questions. A well-formulated prompt provides the necessary information for the model to generate the desired output.</a:t>
            </a:r>
            <a:endParaRPr sz="1850" b="0" i="0" u="none" strike="noStrike" cap="none"/>
          </a:p>
        </p:txBody>
      </p:sp>
      <p:pic>
        <p:nvPicPr>
          <p:cNvPr id="103" name="Google Shape;103;p17"/>
          <p:cNvPicPr preferRelativeResize="0"/>
          <p:nvPr/>
        </p:nvPicPr>
        <p:blipFill rotWithShape="1">
          <a:blip r:embed="rId3">
            <a:alphaModFix/>
          </a:blip>
          <a:srcRect b="34309"/>
          <a:stretch/>
        </p:blipFill>
        <p:spPr>
          <a:xfrm>
            <a:off x="11911475" y="7759575"/>
            <a:ext cx="2718925" cy="4700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p:nvPr/>
        </p:nvSpPr>
        <p:spPr>
          <a:xfrm>
            <a:off x="1457325" y="2871850"/>
            <a:ext cx="5722200" cy="1971600"/>
          </a:xfrm>
          <a:prstGeom prst="chevron">
            <a:avLst>
              <a:gd name="adj" fmla="val 50000"/>
            </a:avLst>
          </a:prstGeom>
          <a:solidFill>
            <a:srgbClr val="FCE5CD"/>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3400">
                <a:solidFill>
                  <a:srgbClr val="FF0000"/>
                </a:solidFill>
                <a:latin typeface="Lora SemiBold"/>
                <a:ea typeface="Lora SemiBold"/>
                <a:cs typeface="Lora SemiBold"/>
                <a:sym typeface="Lora SemiBold"/>
              </a:rPr>
              <a:t>Tell me about climate change.</a:t>
            </a:r>
            <a:endParaRPr sz="3000">
              <a:solidFill>
                <a:srgbClr val="FF0000"/>
              </a:solidFill>
              <a:latin typeface="Lora SemiBold"/>
              <a:ea typeface="Lora SemiBold"/>
              <a:cs typeface="Lora SemiBold"/>
              <a:sym typeface="Lora SemiBold"/>
            </a:endParaRPr>
          </a:p>
          <a:p>
            <a:pPr marL="0" lvl="0" indent="0" algn="ctr" rtl="0">
              <a:spcBef>
                <a:spcPts val="0"/>
              </a:spcBef>
              <a:spcAft>
                <a:spcPts val="0"/>
              </a:spcAft>
              <a:buNone/>
            </a:pPr>
            <a:endParaRPr sz="1200">
              <a:solidFill>
                <a:srgbClr val="FF0000"/>
              </a:solidFill>
              <a:latin typeface="Lora SemiBold"/>
              <a:ea typeface="Lora SemiBold"/>
              <a:cs typeface="Lora SemiBold"/>
              <a:sym typeface="Lora SemiBold"/>
            </a:endParaRPr>
          </a:p>
        </p:txBody>
      </p:sp>
      <p:sp>
        <p:nvSpPr>
          <p:cNvPr id="110" name="Google Shape;110;p18"/>
          <p:cNvSpPr/>
          <p:nvPr/>
        </p:nvSpPr>
        <p:spPr>
          <a:xfrm>
            <a:off x="7908150" y="2271700"/>
            <a:ext cx="4800600" cy="3171900"/>
          </a:xfrm>
          <a:prstGeom prst="wedgeRoundRectCallout">
            <a:avLst>
              <a:gd name="adj1" fmla="val -20833"/>
              <a:gd name="adj2" fmla="val 62500"/>
              <a:gd name="adj3" fmla="val 0"/>
            </a:avLst>
          </a:prstGeom>
          <a:solidFill>
            <a:srgbClr val="D9EAD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3400">
                <a:solidFill>
                  <a:srgbClr val="38761D"/>
                </a:solidFill>
                <a:latin typeface="Lora Medium"/>
                <a:ea typeface="Lora Medium"/>
                <a:cs typeface="Lora Medium"/>
                <a:sym typeface="Lora Medium"/>
              </a:rPr>
              <a:t>Explain three major causes of climate change and their potential solutions.</a:t>
            </a:r>
            <a:endParaRPr sz="1200">
              <a:solidFill>
                <a:srgbClr val="38761D"/>
              </a:solidFill>
              <a:latin typeface="Lora Medium"/>
              <a:ea typeface="Lora Medium"/>
              <a:cs typeface="Lora Medium"/>
              <a:sym typeface="Lora Medium"/>
            </a:endParaRPr>
          </a:p>
        </p:txBody>
      </p:sp>
      <p:pic>
        <p:nvPicPr>
          <p:cNvPr id="111" name="Google Shape;111;p18"/>
          <p:cNvPicPr preferRelativeResize="0"/>
          <p:nvPr/>
        </p:nvPicPr>
        <p:blipFill rotWithShape="1">
          <a:blip r:embed="rId3">
            <a:alphaModFix/>
          </a:blip>
          <a:srcRect b="34309"/>
          <a:stretch/>
        </p:blipFill>
        <p:spPr>
          <a:xfrm>
            <a:off x="11911475" y="7759575"/>
            <a:ext cx="2718925" cy="4700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p:nvPr/>
        </p:nvSpPr>
        <p:spPr>
          <a:xfrm>
            <a:off x="837724" y="1333738"/>
            <a:ext cx="6824543" cy="704017"/>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4400"/>
              <a:buFont typeface="Lora"/>
              <a:buNone/>
            </a:pPr>
            <a:r>
              <a:rPr lang="en-US" sz="4400" b="0" i="0" u="none" strike="noStrike" cap="none">
                <a:solidFill>
                  <a:srgbClr val="38512F"/>
                </a:solidFill>
                <a:latin typeface="Lora"/>
                <a:ea typeface="Lora"/>
                <a:cs typeface="Lora"/>
                <a:sym typeface="Lora"/>
              </a:rPr>
              <a:t>Basic Prompt Formulation</a:t>
            </a:r>
            <a:endParaRPr sz="4400" b="0" i="0" u="none" strike="noStrike" cap="none"/>
          </a:p>
        </p:txBody>
      </p:sp>
      <p:sp>
        <p:nvSpPr>
          <p:cNvPr id="118" name="Google Shape;118;p19"/>
          <p:cNvSpPr/>
          <p:nvPr/>
        </p:nvSpPr>
        <p:spPr>
          <a:xfrm>
            <a:off x="837724" y="2516505"/>
            <a:ext cx="12954952" cy="191512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Effective prompt writing involves clarity, specificity, and conciseness. Ambiguity can lead to unpredictable outputs, so clearly state the desired task. Avoid jargon or complex language that the model might misinterpret. Being specific narrows the scope of the model's response, preventing it from straying off-topic. Finally, keep the prompt concise – unnecessary words can confuse the model and dilute the core instruction. By adhering to these principles, you can ensure that your prompts elicit the desired responses from the language model.</a:t>
            </a:r>
            <a:endParaRPr sz="1850" b="0" i="0" u="none" strike="noStrike" cap="none"/>
          </a:p>
        </p:txBody>
      </p:sp>
      <p:sp>
        <p:nvSpPr>
          <p:cNvPr id="119" name="Google Shape;119;p19"/>
          <p:cNvSpPr/>
          <p:nvPr/>
        </p:nvSpPr>
        <p:spPr>
          <a:xfrm>
            <a:off x="837724" y="4940141"/>
            <a:ext cx="2816185"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2200"/>
              <a:buFont typeface="Lora"/>
              <a:buNone/>
            </a:pPr>
            <a:r>
              <a:rPr lang="en-US" sz="2200" b="0" i="0" u="none" strike="noStrike" cap="none">
                <a:solidFill>
                  <a:srgbClr val="38512F"/>
                </a:solidFill>
                <a:latin typeface="Lora"/>
                <a:ea typeface="Lora"/>
                <a:cs typeface="Lora"/>
                <a:sym typeface="Lora"/>
              </a:rPr>
              <a:t>Clarity</a:t>
            </a:r>
            <a:endParaRPr sz="2200" b="0" i="0" u="none" strike="noStrike" cap="none"/>
          </a:p>
        </p:txBody>
      </p:sp>
      <p:sp>
        <p:nvSpPr>
          <p:cNvPr id="120" name="Google Shape;120;p19"/>
          <p:cNvSpPr/>
          <p:nvPr/>
        </p:nvSpPr>
        <p:spPr>
          <a:xfrm>
            <a:off x="837724" y="5531406"/>
            <a:ext cx="3928586" cy="1149072"/>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Use clear and direct language to avoid ambiguity and ensure the model understands the task.</a:t>
            </a:r>
            <a:endParaRPr sz="1850" b="0" i="0" u="none" strike="noStrike" cap="none"/>
          </a:p>
        </p:txBody>
      </p:sp>
      <p:sp>
        <p:nvSpPr>
          <p:cNvPr id="121" name="Google Shape;121;p19"/>
          <p:cNvSpPr/>
          <p:nvPr/>
        </p:nvSpPr>
        <p:spPr>
          <a:xfrm>
            <a:off x="5357813" y="4940141"/>
            <a:ext cx="2816185"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2200"/>
              <a:buFont typeface="Lora"/>
              <a:buNone/>
            </a:pPr>
            <a:r>
              <a:rPr lang="en-US" sz="2200" b="0" i="0" u="none" strike="noStrike" cap="none">
                <a:solidFill>
                  <a:srgbClr val="38512F"/>
                </a:solidFill>
                <a:latin typeface="Lora"/>
                <a:ea typeface="Lora"/>
                <a:cs typeface="Lora"/>
                <a:sym typeface="Lora"/>
              </a:rPr>
              <a:t>Specificity</a:t>
            </a:r>
            <a:endParaRPr sz="2200" b="0" i="0" u="none" strike="noStrike" cap="none"/>
          </a:p>
        </p:txBody>
      </p:sp>
      <p:sp>
        <p:nvSpPr>
          <p:cNvPr id="122" name="Google Shape;122;p19"/>
          <p:cNvSpPr/>
          <p:nvPr/>
        </p:nvSpPr>
        <p:spPr>
          <a:xfrm>
            <a:off x="5357813" y="5531406"/>
            <a:ext cx="3928586" cy="1149072"/>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Provide precise instructions and details to guide the model towards the desired output.</a:t>
            </a:r>
            <a:endParaRPr sz="1850" b="0" i="0" u="none" strike="noStrike" cap="none"/>
          </a:p>
        </p:txBody>
      </p:sp>
      <p:sp>
        <p:nvSpPr>
          <p:cNvPr id="123" name="Google Shape;123;p19"/>
          <p:cNvSpPr/>
          <p:nvPr/>
        </p:nvSpPr>
        <p:spPr>
          <a:xfrm>
            <a:off x="9877901" y="4940141"/>
            <a:ext cx="2816185" cy="351949"/>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2200"/>
              <a:buFont typeface="Lora"/>
              <a:buNone/>
            </a:pPr>
            <a:r>
              <a:rPr lang="en-US" sz="2200" b="0" i="0" u="none" strike="noStrike" cap="none">
                <a:solidFill>
                  <a:srgbClr val="38512F"/>
                </a:solidFill>
                <a:latin typeface="Lora"/>
                <a:ea typeface="Lora"/>
                <a:cs typeface="Lora"/>
                <a:sym typeface="Lora"/>
              </a:rPr>
              <a:t>Conciseness</a:t>
            </a:r>
            <a:endParaRPr sz="2200" b="0" i="0" u="none" strike="noStrike" cap="none"/>
          </a:p>
        </p:txBody>
      </p:sp>
      <p:sp>
        <p:nvSpPr>
          <p:cNvPr id="124" name="Google Shape;124;p19"/>
          <p:cNvSpPr/>
          <p:nvPr/>
        </p:nvSpPr>
        <p:spPr>
          <a:xfrm>
            <a:off x="9877901" y="5531406"/>
            <a:ext cx="3928586" cy="1149072"/>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Keep the prompt short and to the point, avoiding unnecessary words that might confuse the model.</a:t>
            </a:r>
            <a:endParaRPr sz="1850" b="0" i="0" u="none" strike="noStrike" cap="none"/>
          </a:p>
        </p:txBody>
      </p:sp>
      <p:pic>
        <p:nvPicPr>
          <p:cNvPr id="125" name="Google Shape;125;p19"/>
          <p:cNvPicPr preferRelativeResize="0"/>
          <p:nvPr/>
        </p:nvPicPr>
        <p:blipFill rotWithShape="1">
          <a:blip r:embed="rId3">
            <a:alphaModFix/>
          </a:blip>
          <a:srcRect b="34309"/>
          <a:stretch/>
        </p:blipFill>
        <p:spPr>
          <a:xfrm>
            <a:off x="11911475" y="7759575"/>
            <a:ext cx="2718925" cy="4700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p:nvPr/>
        </p:nvSpPr>
        <p:spPr>
          <a:xfrm>
            <a:off x="7908150" y="2271700"/>
            <a:ext cx="4800600" cy="3171900"/>
          </a:xfrm>
          <a:prstGeom prst="wedgeRoundRectCallout">
            <a:avLst>
              <a:gd name="adj1" fmla="val -20833"/>
              <a:gd name="adj2" fmla="val 62500"/>
              <a:gd name="adj3" fmla="val 0"/>
            </a:avLst>
          </a:prstGeom>
          <a:solidFill>
            <a:srgbClr val="D9EAD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3400">
                <a:solidFill>
                  <a:srgbClr val="38761D"/>
                </a:solidFill>
                <a:latin typeface="Lora SemiBold"/>
                <a:ea typeface="Lora SemiBold"/>
                <a:cs typeface="Lora SemiBold"/>
                <a:sym typeface="Lora SemiBold"/>
              </a:rPr>
              <a:t>Briefly explain photosynthesis in plants</a:t>
            </a:r>
            <a:endParaRPr sz="3400">
              <a:solidFill>
                <a:srgbClr val="38761D"/>
              </a:solidFill>
              <a:latin typeface="Lora SemiBold"/>
              <a:ea typeface="Lora SemiBold"/>
              <a:cs typeface="Lora SemiBold"/>
              <a:sym typeface="Lora SemiBold"/>
            </a:endParaRPr>
          </a:p>
        </p:txBody>
      </p:sp>
      <p:sp>
        <p:nvSpPr>
          <p:cNvPr id="132" name="Google Shape;132;p20"/>
          <p:cNvSpPr/>
          <p:nvPr/>
        </p:nvSpPr>
        <p:spPr>
          <a:xfrm>
            <a:off x="1135850" y="2871850"/>
            <a:ext cx="6472200" cy="1971600"/>
          </a:xfrm>
          <a:prstGeom prst="chevron">
            <a:avLst>
              <a:gd name="adj" fmla="val 50000"/>
            </a:avLst>
          </a:prstGeom>
          <a:solidFill>
            <a:srgbClr val="FCE5CD"/>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sz="3400">
                <a:solidFill>
                  <a:srgbClr val="FF0000"/>
                </a:solidFill>
                <a:latin typeface="Lora SemiBold"/>
                <a:ea typeface="Lora SemiBold"/>
                <a:cs typeface="Lora SemiBold"/>
                <a:sym typeface="Lora SemiBold"/>
              </a:rPr>
              <a:t>Tell me about plants.</a:t>
            </a:r>
            <a:endParaRPr sz="3400">
              <a:solidFill>
                <a:srgbClr val="FF0000"/>
              </a:solidFill>
              <a:latin typeface="Lora SemiBold"/>
              <a:ea typeface="Lora SemiBold"/>
              <a:cs typeface="Lora SemiBold"/>
              <a:sym typeface="Lora SemiBold"/>
            </a:endParaRPr>
          </a:p>
        </p:txBody>
      </p:sp>
      <p:pic>
        <p:nvPicPr>
          <p:cNvPr id="133" name="Google Shape;133;p20"/>
          <p:cNvPicPr preferRelativeResize="0"/>
          <p:nvPr/>
        </p:nvPicPr>
        <p:blipFill rotWithShape="1">
          <a:blip r:embed="rId3">
            <a:alphaModFix/>
          </a:blip>
          <a:srcRect b="34309"/>
          <a:stretch/>
        </p:blipFill>
        <p:spPr>
          <a:xfrm>
            <a:off x="11911475" y="7759575"/>
            <a:ext cx="2718925" cy="4700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p:nvPr/>
        </p:nvSpPr>
        <p:spPr>
          <a:xfrm>
            <a:off x="837724" y="699373"/>
            <a:ext cx="9826704" cy="704017"/>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4400"/>
              <a:buFont typeface="Lora"/>
              <a:buNone/>
            </a:pPr>
            <a:r>
              <a:rPr lang="en-US" sz="4400" b="0" i="0" u="none" strike="noStrike" cap="none">
                <a:solidFill>
                  <a:srgbClr val="38512F"/>
                </a:solidFill>
                <a:latin typeface="Lora"/>
                <a:ea typeface="Lora"/>
                <a:cs typeface="Lora"/>
                <a:sym typeface="Lora"/>
              </a:rPr>
              <a:t>Instruction-based Prompts and Tasks</a:t>
            </a:r>
            <a:endParaRPr sz="4400" b="0" i="0" u="none" strike="noStrike" cap="none"/>
          </a:p>
        </p:txBody>
      </p:sp>
      <p:sp>
        <p:nvSpPr>
          <p:cNvPr id="140" name="Google Shape;140;p21"/>
          <p:cNvSpPr/>
          <p:nvPr/>
        </p:nvSpPr>
        <p:spPr>
          <a:xfrm>
            <a:off x="837724" y="1882140"/>
            <a:ext cx="12954952" cy="191512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Instruction-based prompting involves giving direct commands to the model using verbs like "summarize," "explain," "translate," "paraphrase," or "generate." These instructions act as clear directives, guiding the model towards the specific task you want it to perform. Tailoring instructions further refines the output. For instance, instead of a general "summarize," specify the desired length or format: "Summarize the following text in three bullet points." This precision allows for greater control over the generated content.</a:t>
            </a:r>
            <a:endParaRPr sz="1850" b="0" i="0" u="none" strike="noStrike" cap="none"/>
          </a:p>
        </p:txBody>
      </p:sp>
      <p:sp>
        <p:nvSpPr>
          <p:cNvPr id="141" name="Google Shape;141;p21"/>
          <p:cNvSpPr/>
          <p:nvPr/>
        </p:nvSpPr>
        <p:spPr>
          <a:xfrm>
            <a:off x="837724" y="4425434"/>
            <a:ext cx="12954952" cy="30480"/>
          </a:xfrm>
          <a:prstGeom prst="roundRect">
            <a:avLst>
              <a:gd name="adj" fmla="val 117806"/>
            </a:avLst>
          </a:prstGeom>
          <a:solidFill>
            <a:srgbClr val="D9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2901672" y="4425375"/>
            <a:ext cx="30480" cy="837724"/>
          </a:xfrm>
          <a:prstGeom prst="roundRect">
            <a:avLst>
              <a:gd name="adj" fmla="val 117806"/>
            </a:avLst>
          </a:prstGeom>
          <a:solidFill>
            <a:srgbClr val="D9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2647712" y="4156174"/>
            <a:ext cx="538520" cy="538520"/>
          </a:xfrm>
          <a:prstGeom prst="roundRect">
            <a:avLst>
              <a:gd name="adj" fmla="val 6668"/>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855357" y="4256425"/>
            <a:ext cx="123111" cy="33789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A3630"/>
              </a:buClr>
              <a:buSzPts val="2650"/>
              <a:buFont typeface="Lora"/>
              <a:buNone/>
            </a:pPr>
            <a:r>
              <a:rPr lang="en-US" sz="2650" b="0" i="0" u="none" strike="noStrike" cap="none">
                <a:solidFill>
                  <a:srgbClr val="3A3630"/>
                </a:solidFill>
                <a:latin typeface="Lora"/>
                <a:ea typeface="Lora"/>
                <a:cs typeface="Lora"/>
                <a:sym typeface="Lora"/>
              </a:rPr>
              <a:t>1</a:t>
            </a:r>
            <a:endParaRPr sz="2650" b="0" i="0" u="none" strike="noStrike" cap="none"/>
          </a:p>
        </p:txBody>
      </p:sp>
      <p:sp>
        <p:nvSpPr>
          <p:cNvPr id="145" name="Google Shape;145;p21"/>
          <p:cNvSpPr/>
          <p:nvPr/>
        </p:nvSpPr>
        <p:spPr>
          <a:xfrm>
            <a:off x="1508998" y="5502593"/>
            <a:ext cx="2816185" cy="351949"/>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Direct Commands</a:t>
            </a:r>
            <a:endParaRPr sz="2200" b="0" i="0" u="none" strike="noStrike" cap="none"/>
          </a:p>
        </p:txBody>
      </p:sp>
      <p:sp>
        <p:nvSpPr>
          <p:cNvPr id="146" name="Google Shape;146;p21"/>
          <p:cNvSpPr/>
          <p:nvPr/>
        </p:nvSpPr>
        <p:spPr>
          <a:xfrm>
            <a:off x="1077039" y="5998131"/>
            <a:ext cx="3680103" cy="1149072"/>
          </a:xfrm>
          <a:prstGeom prst="rect">
            <a:avLst/>
          </a:prstGeom>
          <a:noFill/>
          <a:ln>
            <a:noFill/>
          </a:ln>
        </p:spPr>
        <p:txBody>
          <a:bodyPr spcFirstLastPara="1" wrap="square" lIns="0" tIns="0" rIns="0" bIns="0" anchor="t" anchorCtr="0">
            <a:noAutofit/>
          </a:bodyPr>
          <a:lstStyle/>
          <a:p>
            <a:pPr marL="0" marR="0" lvl="0" indent="0" algn="ctr"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Use verbs like "summarize," "explain," or "translate" to instruct the model on the specific task.</a:t>
            </a:r>
            <a:endParaRPr sz="1850" b="0" i="0" u="none" strike="noStrike" cap="none"/>
          </a:p>
        </p:txBody>
      </p:sp>
      <p:sp>
        <p:nvSpPr>
          <p:cNvPr id="147" name="Google Shape;147;p21"/>
          <p:cNvSpPr/>
          <p:nvPr/>
        </p:nvSpPr>
        <p:spPr>
          <a:xfrm>
            <a:off x="7299722" y="4425375"/>
            <a:ext cx="30480" cy="837724"/>
          </a:xfrm>
          <a:prstGeom prst="roundRect">
            <a:avLst>
              <a:gd name="adj" fmla="val 117806"/>
            </a:avLst>
          </a:prstGeom>
          <a:solidFill>
            <a:srgbClr val="D9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7045762" y="4156174"/>
            <a:ext cx="538520" cy="538520"/>
          </a:xfrm>
          <a:prstGeom prst="roundRect">
            <a:avLst>
              <a:gd name="adj" fmla="val 6668"/>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7224236" y="4256425"/>
            <a:ext cx="181570" cy="33789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A3630"/>
              </a:buClr>
              <a:buSzPts val="2650"/>
              <a:buFont typeface="Lora"/>
              <a:buNone/>
            </a:pPr>
            <a:r>
              <a:rPr lang="en-US" sz="2650" b="0" i="0" u="none" strike="noStrike" cap="none">
                <a:solidFill>
                  <a:srgbClr val="3A3630"/>
                </a:solidFill>
                <a:latin typeface="Lora"/>
                <a:ea typeface="Lora"/>
                <a:cs typeface="Lora"/>
                <a:sym typeface="Lora"/>
              </a:rPr>
              <a:t>2</a:t>
            </a:r>
            <a:endParaRPr sz="2650" b="0" i="0" u="none" strike="noStrike" cap="none"/>
          </a:p>
        </p:txBody>
      </p:sp>
      <p:sp>
        <p:nvSpPr>
          <p:cNvPr id="150" name="Google Shape;150;p21"/>
          <p:cNvSpPr/>
          <p:nvPr/>
        </p:nvSpPr>
        <p:spPr>
          <a:xfrm>
            <a:off x="5907048" y="5502593"/>
            <a:ext cx="2816185" cy="351949"/>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Refined Instructions</a:t>
            </a:r>
            <a:endParaRPr sz="2200" b="0" i="0" u="none" strike="noStrike" cap="none"/>
          </a:p>
        </p:txBody>
      </p:sp>
      <p:sp>
        <p:nvSpPr>
          <p:cNvPr id="151" name="Google Shape;151;p21"/>
          <p:cNvSpPr/>
          <p:nvPr/>
        </p:nvSpPr>
        <p:spPr>
          <a:xfrm>
            <a:off x="5475089" y="5998131"/>
            <a:ext cx="3680103" cy="1532096"/>
          </a:xfrm>
          <a:prstGeom prst="rect">
            <a:avLst/>
          </a:prstGeom>
          <a:noFill/>
          <a:ln>
            <a:noFill/>
          </a:ln>
        </p:spPr>
        <p:txBody>
          <a:bodyPr spcFirstLastPara="1" wrap="square" lIns="0" tIns="0" rIns="0" bIns="0" anchor="t" anchorCtr="0">
            <a:noAutofit/>
          </a:bodyPr>
          <a:lstStyle/>
          <a:p>
            <a:pPr marL="0" marR="0" lvl="0" indent="0" algn="ctr"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Specify details like length or format. "Summarize in 50 words" or "Translate into Spanish using formal language" are good examples.</a:t>
            </a:r>
            <a:endParaRPr sz="1850" b="0" i="0" u="none" strike="noStrike" cap="none"/>
          </a:p>
        </p:txBody>
      </p:sp>
      <p:sp>
        <p:nvSpPr>
          <p:cNvPr id="152" name="Google Shape;152;p21"/>
          <p:cNvSpPr/>
          <p:nvPr/>
        </p:nvSpPr>
        <p:spPr>
          <a:xfrm>
            <a:off x="11697772" y="4425375"/>
            <a:ext cx="30480" cy="837724"/>
          </a:xfrm>
          <a:prstGeom prst="roundRect">
            <a:avLst>
              <a:gd name="adj" fmla="val 117806"/>
            </a:avLst>
          </a:prstGeom>
          <a:solidFill>
            <a:srgbClr val="D9CD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11443811" y="4156174"/>
            <a:ext cx="538520" cy="538520"/>
          </a:xfrm>
          <a:prstGeom prst="roundRect">
            <a:avLst>
              <a:gd name="adj" fmla="val 6668"/>
            </a:avLst>
          </a:prstGeom>
          <a:solidFill>
            <a:srgbClr val="F3E7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11618952" y="4256425"/>
            <a:ext cx="188238" cy="337899"/>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A3630"/>
              </a:buClr>
              <a:buSzPts val="2650"/>
              <a:buFont typeface="Lora"/>
              <a:buNone/>
            </a:pPr>
            <a:r>
              <a:rPr lang="en-US" sz="2650" b="0" i="0" u="none" strike="noStrike" cap="none">
                <a:solidFill>
                  <a:srgbClr val="3A3630"/>
                </a:solidFill>
                <a:latin typeface="Lora"/>
                <a:ea typeface="Lora"/>
                <a:cs typeface="Lora"/>
                <a:sym typeface="Lora"/>
              </a:rPr>
              <a:t>3</a:t>
            </a:r>
            <a:endParaRPr sz="2650" b="0" i="0" u="none" strike="noStrike" cap="none"/>
          </a:p>
        </p:txBody>
      </p:sp>
      <p:sp>
        <p:nvSpPr>
          <p:cNvPr id="155" name="Google Shape;155;p21"/>
          <p:cNvSpPr/>
          <p:nvPr/>
        </p:nvSpPr>
        <p:spPr>
          <a:xfrm>
            <a:off x="10305098" y="5502593"/>
            <a:ext cx="2816185" cy="351949"/>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Clr>
                <a:srgbClr val="3A3630"/>
              </a:buClr>
              <a:buSzPts val="2200"/>
              <a:buFont typeface="Lora"/>
              <a:buNone/>
            </a:pPr>
            <a:r>
              <a:rPr lang="en-US" sz="2200" b="0" i="0" u="none" strike="noStrike" cap="none">
                <a:solidFill>
                  <a:srgbClr val="3A3630"/>
                </a:solidFill>
                <a:latin typeface="Lora"/>
                <a:ea typeface="Lora"/>
                <a:cs typeface="Lora"/>
                <a:sym typeface="Lora"/>
              </a:rPr>
              <a:t>Task-Specific Verbs</a:t>
            </a:r>
            <a:endParaRPr sz="2200" b="0" i="0" u="none" strike="noStrike" cap="none"/>
          </a:p>
        </p:txBody>
      </p:sp>
      <p:sp>
        <p:nvSpPr>
          <p:cNvPr id="156" name="Google Shape;156;p21"/>
          <p:cNvSpPr/>
          <p:nvPr/>
        </p:nvSpPr>
        <p:spPr>
          <a:xfrm>
            <a:off x="9873139" y="5998131"/>
            <a:ext cx="3680103" cy="1532096"/>
          </a:xfrm>
          <a:prstGeom prst="rect">
            <a:avLst/>
          </a:prstGeom>
          <a:noFill/>
          <a:ln>
            <a:noFill/>
          </a:ln>
        </p:spPr>
        <p:txBody>
          <a:bodyPr spcFirstLastPara="1" wrap="square" lIns="0" tIns="0" rIns="0" bIns="0" anchor="t" anchorCtr="0">
            <a:noAutofit/>
          </a:bodyPr>
          <a:lstStyle/>
          <a:p>
            <a:pPr marL="0" marR="0" lvl="0" indent="0" algn="ctr"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Choose verbs that accurately reflect the desired task, such as "paraphrase," "generate," or "compare and contrast."</a:t>
            </a:r>
            <a:endParaRPr sz="1850" b="0" i="0" u="none" strike="noStrike" cap="none"/>
          </a:p>
        </p:txBody>
      </p:sp>
      <p:pic>
        <p:nvPicPr>
          <p:cNvPr id="157" name="Google Shape;157;p21"/>
          <p:cNvPicPr preferRelativeResize="0"/>
          <p:nvPr/>
        </p:nvPicPr>
        <p:blipFill rotWithShape="1">
          <a:blip r:embed="rId3">
            <a:alphaModFix/>
          </a:blip>
          <a:srcRect b="34309"/>
          <a:stretch/>
        </p:blipFill>
        <p:spPr>
          <a:xfrm>
            <a:off x="11911475" y="7759575"/>
            <a:ext cx="2718925" cy="4700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p:nvPr/>
        </p:nvSpPr>
        <p:spPr>
          <a:xfrm>
            <a:off x="837724" y="323608"/>
            <a:ext cx="8550000" cy="7041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4400"/>
              <a:buFont typeface="Lora"/>
              <a:buNone/>
            </a:pPr>
            <a:r>
              <a:rPr lang="en-US" sz="4400" b="0" i="0" u="none" strike="noStrike" cap="none">
                <a:solidFill>
                  <a:srgbClr val="38512F"/>
                </a:solidFill>
                <a:latin typeface="Lora"/>
                <a:ea typeface="Lora"/>
                <a:cs typeface="Lora"/>
                <a:sym typeface="Lora"/>
              </a:rPr>
              <a:t>Zero-shot vs. Few-shot Learning</a:t>
            </a:r>
            <a:endParaRPr sz="4400" b="0" i="0" u="none" strike="noStrike" cap="none"/>
          </a:p>
        </p:txBody>
      </p:sp>
      <p:sp>
        <p:nvSpPr>
          <p:cNvPr id="164" name="Google Shape;164;p22"/>
          <p:cNvSpPr/>
          <p:nvPr/>
        </p:nvSpPr>
        <p:spPr>
          <a:xfrm>
            <a:off x="837750" y="1379575"/>
            <a:ext cx="12954900" cy="214470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Zero-shot learning involves providing only a task instruction without any examples. The model relies solely on its prior training to generate a response. Few-shot learning, on the other hand, provides a few examples to guide the model's output, enabling it to learn the desired pattern or style more effectively. While zero-shot learning showcases the model's general knowledge, few-shot learning can improve performance on specific tasks.</a:t>
            </a:r>
            <a:endParaRPr sz="1850" b="0" i="0" u="none" strike="noStrike" cap="none">
              <a:solidFill>
                <a:srgbClr val="3A3630"/>
              </a:solidFill>
              <a:latin typeface="Arial"/>
              <a:ea typeface="Arial"/>
              <a:cs typeface="Arial"/>
              <a:sym typeface="Arial"/>
            </a:endParaRPr>
          </a:p>
          <a:p>
            <a:pPr marL="0" marR="0" lvl="0" indent="0" algn="l" rtl="0">
              <a:lnSpc>
                <a:spcPct val="162162"/>
              </a:lnSpc>
              <a:spcBef>
                <a:spcPts val="0"/>
              </a:spcBef>
              <a:spcAft>
                <a:spcPts val="0"/>
              </a:spcAft>
              <a:buClr>
                <a:srgbClr val="3A3630"/>
              </a:buClr>
              <a:buSzPts val="1850"/>
              <a:buFont typeface="Arial"/>
              <a:buNone/>
            </a:pPr>
            <a:r>
              <a:rPr lang="en-US" sz="1850">
                <a:solidFill>
                  <a:srgbClr val="3A3630"/>
                </a:solidFill>
              </a:rPr>
              <a:t>Example :</a:t>
            </a:r>
            <a:r>
              <a:rPr lang="en-US" sz="1850">
                <a:solidFill>
                  <a:schemeClr val="dk1"/>
                </a:solidFill>
              </a:rPr>
              <a:t>Task: Write a sentence describing the weather.</a:t>
            </a:r>
            <a:endParaRPr sz="1100">
              <a:solidFill>
                <a:schemeClr val="dk1"/>
              </a:solidFill>
            </a:endParaRPr>
          </a:p>
          <a:p>
            <a:pPr marL="457200" lvl="0" indent="0" algn="l" rtl="0">
              <a:lnSpc>
                <a:spcPct val="115000"/>
              </a:lnSpc>
              <a:spcBef>
                <a:spcPts val="1200"/>
              </a:spcBef>
              <a:spcAft>
                <a:spcPts val="0"/>
              </a:spcAft>
              <a:buNone/>
            </a:pPr>
            <a:endParaRPr sz="1850">
              <a:solidFill>
                <a:schemeClr val="dk1"/>
              </a:solidFill>
            </a:endParaRPr>
          </a:p>
          <a:p>
            <a:pPr marL="0" marR="0" lvl="0" indent="0" algn="l" rtl="0">
              <a:lnSpc>
                <a:spcPct val="162162"/>
              </a:lnSpc>
              <a:spcBef>
                <a:spcPts val="1200"/>
              </a:spcBef>
              <a:spcAft>
                <a:spcPts val="0"/>
              </a:spcAft>
              <a:buClr>
                <a:srgbClr val="3A3630"/>
              </a:buClr>
              <a:buSzPts val="1850"/>
              <a:buFont typeface="Arial"/>
              <a:buNone/>
            </a:pPr>
            <a:endParaRPr sz="1850">
              <a:solidFill>
                <a:srgbClr val="3A3630"/>
              </a:solidFill>
            </a:endParaRPr>
          </a:p>
        </p:txBody>
      </p:sp>
      <p:sp>
        <p:nvSpPr>
          <p:cNvPr id="165" name="Google Shape;165;p22"/>
          <p:cNvSpPr/>
          <p:nvPr/>
        </p:nvSpPr>
        <p:spPr>
          <a:xfrm>
            <a:off x="837824" y="3704712"/>
            <a:ext cx="2816100" cy="3519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2200"/>
              <a:buFont typeface="Lora"/>
              <a:buNone/>
            </a:pPr>
            <a:r>
              <a:rPr lang="en-US" sz="2200" b="0" i="0" u="none" strike="noStrike" cap="none">
                <a:solidFill>
                  <a:srgbClr val="38512F"/>
                </a:solidFill>
                <a:latin typeface="Lora"/>
                <a:ea typeface="Lora"/>
                <a:cs typeface="Lora"/>
                <a:sym typeface="Lora"/>
              </a:rPr>
              <a:t>Zero-shot</a:t>
            </a:r>
            <a:endParaRPr sz="2200" b="0" i="0" u="none" strike="noStrike" cap="none"/>
          </a:p>
        </p:txBody>
      </p:sp>
      <p:sp>
        <p:nvSpPr>
          <p:cNvPr id="166" name="Google Shape;166;p22"/>
          <p:cNvSpPr/>
          <p:nvPr/>
        </p:nvSpPr>
        <p:spPr>
          <a:xfrm>
            <a:off x="837724" y="4335727"/>
            <a:ext cx="6185400" cy="76590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No examples provided. The model relies solely on the instruction.</a:t>
            </a:r>
            <a:endParaRPr sz="1850" b="0" i="0" u="none" strike="noStrike" cap="none"/>
          </a:p>
        </p:txBody>
      </p:sp>
      <p:sp>
        <p:nvSpPr>
          <p:cNvPr id="167" name="Google Shape;167;p22"/>
          <p:cNvSpPr/>
          <p:nvPr/>
        </p:nvSpPr>
        <p:spPr>
          <a:xfrm>
            <a:off x="837725" y="5380750"/>
            <a:ext cx="6185400" cy="1215900"/>
          </a:xfrm>
          <a:prstGeom prst="rect">
            <a:avLst/>
          </a:prstGeom>
          <a:noFill/>
          <a:ln>
            <a:noFill/>
          </a:ln>
        </p:spPr>
        <p:txBody>
          <a:bodyPr spcFirstLastPara="1" wrap="square" lIns="0" tIns="0" rIns="0" bIns="0" anchor="t" anchorCtr="0">
            <a:noAutofit/>
          </a:bodyPr>
          <a:lstStyle/>
          <a:p>
            <a:pPr marL="0" marR="381000" lvl="0" indent="0" algn="l" rtl="0">
              <a:lnSpc>
                <a:spcPct val="115000"/>
              </a:lnSpc>
              <a:spcBef>
                <a:spcPts val="1200"/>
              </a:spcBef>
              <a:spcAft>
                <a:spcPts val="0"/>
              </a:spcAft>
              <a:buClr>
                <a:schemeClr val="dk1"/>
              </a:buClr>
              <a:buSzPts val="1100"/>
              <a:buFont typeface="Arial"/>
              <a:buNone/>
            </a:pPr>
            <a:r>
              <a:rPr lang="en-US" sz="1850" b="1">
                <a:solidFill>
                  <a:schemeClr val="dk1"/>
                </a:solidFill>
              </a:rPr>
              <a:t>Prompt: </a:t>
            </a:r>
            <a:r>
              <a:rPr lang="en-US" sz="1850">
                <a:solidFill>
                  <a:schemeClr val="dk1"/>
                </a:solidFill>
              </a:rPr>
              <a:t>Describe today's weather in a single sentence.</a:t>
            </a:r>
            <a:endParaRPr sz="1850">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US" sz="1850" b="1">
                <a:solidFill>
                  <a:schemeClr val="dk1"/>
                </a:solidFill>
              </a:rPr>
              <a:t>Expected Output</a:t>
            </a:r>
            <a:r>
              <a:rPr lang="en-US" sz="1850">
                <a:solidFill>
                  <a:schemeClr val="dk1"/>
                </a:solidFill>
              </a:rPr>
              <a:t>: Today is sunny with a light breeze.</a:t>
            </a:r>
            <a:endParaRPr sz="1850">
              <a:solidFill>
                <a:srgbClr val="3A3630"/>
              </a:solidFill>
            </a:endParaRPr>
          </a:p>
        </p:txBody>
      </p:sp>
      <p:sp>
        <p:nvSpPr>
          <p:cNvPr id="168" name="Google Shape;168;p22"/>
          <p:cNvSpPr/>
          <p:nvPr/>
        </p:nvSpPr>
        <p:spPr>
          <a:xfrm>
            <a:off x="7614761" y="3704712"/>
            <a:ext cx="2816100" cy="3519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38512F"/>
              </a:buClr>
              <a:buSzPts val="2200"/>
              <a:buFont typeface="Lora"/>
              <a:buNone/>
            </a:pPr>
            <a:r>
              <a:rPr lang="en-US" sz="2200" b="0" i="0" u="none" strike="noStrike" cap="none">
                <a:solidFill>
                  <a:srgbClr val="38512F"/>
                </a:solidFill>
                <a:latin typeface="Lora"/>
                <a:ea typeface="Lora"/>
                <a:cs typeface="Lora"/>
                <a:sym typeface="Lora"/>
              </a:rPr>
              <a:t>Few-shot</a:t>
            </a:r>
            <a:endParaRPr sz="2200" b="0" i="0" u="none" strike="noStrike" cap="none"/>
          </a:p>
        </p:txBody>
      </p:sp>
      <p:sp>
        <p:nvSpPr>
          <p:cNvPr id="169" name="Google Shape;169;p22"/>
          <p:cNvSpPr/>
          <p:nvPr/>
        </p:nvSpPr>
        <p:spPr>
          <a:xfrm>
            <a:off x="7614686" y="4191790"/>
            <a:ext cx="6185400" cy="383100"/>
          </a:xfrm>
          <a:prstGeom prst="rect">
            <a:avLst/>
          </a:prstGeom>
          <a:noFill/>
          <a:ln>
            <a:noFill/>
          </a:ln>
        </p:spPr>
        <p:txBody>
          <a:bodyPr spcFirstLastPara="1" wrap="square" lIns="0" tIns="0" rIns="0" bIns="0" anchor="t" anchorCtr="0">
            <a:noAutofit/>
          </a:bodyPr>
          <a:lstStyle/>
          <a:p>
            <a:pPr marL="0" marR="0" lvl="0" indent="0" algn="l" rtl="0">
              <a:lnSpc>
                <a:spcPct val="162162"/>
              </a:lnSpc>
              <a:spcBef>
                <a:spcPts val="0"/>
              </a:spcBef>
              <a:spcAft>
                <a:spcPts val="0"/>
              </a:spcAft>
              <a:buClr>
                <a:srgbClr val="3A3630"/>
              </a:buClr>
              <a:buSzPts val="1850"/>
              <a:buFont typeface="Arial"/>
              <a:buNone/>
            </a:pPr>
            <a:r>
              <a:rPr lang="en-US" sz="1850" b="0" i="0" u="none" strike="noStrike" cap="none">
                <a:solidFill>
                  <a:srgbClr val="3A3630"/>
                </a:solidFill>
                <a:latin typeface="Arial"/>
                <a:ea typeface="Arial"/>
                <a:cs typeface="Arial"/>
                <a:sym typeface="Arial"/>
              </a:rPr>
              <a:t>A few examples are provided to guide the model.</a:t>
            </a:r>
            <a:endParaRPr sz="1850" b="0" i="0" u="none" strike="noStrike" cap="none"/>
          </a:p>
        </p:txBody>
      </p:sp>
      <p:sp>
        <p:nvSpPr>
          <p:cNvPr id="170" name="Google Shape;170;p22"/>
          <p:cNvSpPr/>
          <p:nvPr/>
        </p:nvSpPr>
        <p:spPr>
          <a:xfrm>
            <a:off x="7614675" y="4574901"/>
            <a:ext cx="6185400" cy="799500"/>
          </a:xfrm>
          <a:prstGeom prst="rect">
            <a:avLst/>
          </a:prstGeom>
          <a:noFill/>
          <a:ln>
            <a:noFill/>
          </a:ln>
        </p:spPr>
        <p:txBody>
          <a:bodyPr spcFirstLastPara="1" wrap="square" lIns="0" tIns="0" rIns="0" bIns="0" anchor="t" anchorCtr="0">
            <a:noAutofit/>
          </a:bodyPr>
          <a:lstStyle/>
          <a:p>
            <a:pPr marL="0" marR="381000" lvl="0" indent="0" algn="l" rtl="0">
              <a:lnSpc>
                <a:spcPct val="115000"/>
              </a:lnSpc>
              <a:spcBef>
                <a:spcPts val="1200"/>
              </a:spcBef>
              <a:spcAft>
                <a:spcPts val="0"/>
              </a:spcAft>
              <a:buClr>
                <a:schemeClr val="dk1"/>
              </a:buClr>
              <a:buSzPts val="1100"/>
              <a:buFont typeface="Arial"/>
              <a:buNone/>
            </a:pPr>
            <a:r>
              <a:rPr lang="en-US" sz="1850" b="1">
                <a:solidFill>
                  <a:schemeClr val="dk1"/>
                </a:solidFill>
              </a:rPr>
              <a:t>Example 1</a:t>
            </a:r>
            <a:r>
              <a:rPr lang="en-US" sz="1850">
                <a:solidFill>
                  <a:schemeClr val="dk1"/>
                </a:solidFill>
              </a:rPr>
              <a:t>:</a:t>
            </a:r>
            <a:br>
              <a:rPr lang="en-US" sz="1850">
                <a:solidFill>
                  <a:schemeClr val="dk1"/>
                </a:solidFill>
              </a:rPr>
            </a:br>
            <a:r>
              <a:rPr lang="en-US" sz="1850">
                <a:solidFill>
                  <a:schemeClr val="dk1"/>
                </a:solidFill>
              </a:rPr>
              <a:t>It's a cloudy day with occasional rain showers.</a:t>
            </a:r>
            <a:endParaRPr sz="1850">
              <a:solidFill>
                <a:schemeClr val="dk1"/>
              </a:solidFill>
            </a:endParaRPr>
          </a:p>
          <a:p>
            <a:pPr marL="0" marR="381000" lvl="0" indent="0" algn="l" rtl="0">
              <a:lnSpc>
                <a:spcPct val="115000"/>
              </a:lnSpc>
              <a:spcBef>
                <a:spcPts val="1200"/>
              </a:spcBef>
              <a:spcAft>
                <a:spcPts val="0"/>
              </a:spcAft>
              <a:buClr>
                <a:schemeClr val="dk1"/>
              </a:buClr>
              <a:buSzPts val="1100"/>
              <a:buFont typeface="Arial"/>
              <a:buNone/>
            </a:pPr>
            <a:r>
              <a:rPr lang="en-US" sz="1850" b="1">
                <a:solidFill>
                  <a:schemeClr val="dk1"/>
                </a:solidFill>
              </a:rPr>
              <a:t>Example 2</a:t>
            </a:r>
            <a:r>
              <a:rPr lang="en-US" sz="1850">
                <a:solidFill>
                  <a:schemeClr val="dk1"/>
                </a:solidFill>
              </a:rPr>
              <a:t>:</a:t>
            </a:r>
            <a:br>
              <a:rPr lang="en-US" sz="1850">
                <a:solidFill>
                  <a:schemeClr val="dk1"/>
                </a:solidFill>
              </a:rPr>
            </a:br>
            <a:r>
              <a:rPr lang="en-US" sz="1850">
                <a:solidFill>
                  <a:schemeClr val="dk1"/>
                </a:solidFill>
              </a:rPr>
              <a:t>The weather today is bright and sunny with clear skies.</a:t>
            </a:r>
            <a:endParaRPr sz="1850">
              <a:solidFill>
                <a:schemeClr val="dk1"/>
              </a:solidFill>
            </a:endParaRPr>
          </a:p>
          <a:p>
            <a:pPr marL="0" marR="381000" lvl="0" indent="0" algn="l" rtl="0">
              <a:lnSpc>
                <a:spcPct val="115000"/>
              </a:lnSpc>
              <a:spcBef>
                <a:spcPts val="1200"/>
              </a:spcBef>
              <a:spcAft>
                <a:spcPts val="0"/>
              </a:spcAft>
              <a:buClr>
                <a:schemeClr val="dk1"/>
              </a:buClr>
              <a:buSzPts val="1100"/>
              <a:buFont typeface="Arial"/>
              <a:buNone/>
            </a:pPr>
            <a:r>
              <a:rPr lang="en-US" sz="1850" b="1">
                <a:solidFill>
                  <a:schemeClr val="dk1"/>
                </a:solidFill>
              </a:rPr>
              <a:t>Your Task</a:t>
            </a:r>
            <a:r>
              <a:rPr lang="en-US" sz="1850">
                <a:solidFill>
                  <a:schemeClr val="dk1"/>
                </a:solidFill>
              </a:rPr>
              <a:t>:</a:t>
            </a:r>
            <a:br>
              <a:rPr lang="en-US" sz="1850">
                <a:solidFill>
                  <a:schemeClr val="dk1"/>
                </a:solidFill>
              </a:rPr>
            </a:br>
            <a:r>
              <a:rPr lang="en-US" sz="1850">
                <a:solidFill>
                  <a:schemeClr val="dk1"/>
                </a:solidFill>
              </a:rPr>
              <a:t>Now, describe today's weather in a single sentence.</a:t>
            </a:r>
            <a:endParaRPr sz="1850">
              <a:solidFill>
                <a:schemeClr val="dk1"/>
              </a:solidFill>
            </a:endParaRPr>
          </a:p>
          <a:p>
            <a:pPr marL="0" lvl="0" indent="0" algn="l" rtl="0">
              <a:lnSpc>
                <a:spcPct val="115000"/>
              </a:lnSpc>
              <a:spcBef>
                <a:spcPts val="1200"/>
              </a:spcBef>
              <a:spcAft>
                <a:spcPts val="0"/>
              </a:spcAft>
              <a:buNone/>
            </a:pPr>
            <a:r>
              <a:rPr lang="en-US" sz="1850" b="1">
                <a:solidFill>
                  <a:schemeClr val="dk1"/>
                </a:solidFill>
              </a:rPr>
              <a:t>Expected Output</a:t>
            </a:r>
            <a:r>
              <a:rPr lang="en-US" sz="1850">
                <a:solidFill>
                  <a:schemeClr val="dk1"/>
                </a:solidFill>
              </a:rPr>
              <a:t>: It’s a chilly day with overcast skies.</a:t>
            </a:r>
            <a:endParaRPr sz="1850">
              <a:solidFill>
                <a:schemeClr val="dk1"/>
              </a:solidFill>
            </a:endParaRPr>
          </a:p>
          <a:p>
            <a:pPr marL="0" marR="0" lvl="0" indent="0" algn="l" rtl="0">
              <a:lnSpc>
                <a:spcPct val="162162"/>
              </a:lnSpc>
              <a:spcBef>
                <a:spcPts val="1200"/>
              </a:spcBef>
              <a:spcAft>
                <a:spcPts val="0"/>
              </a:spcAft>
              <a:buClr>
                <a:srgbClr val="3A3630"/>
              </a:buClr>
              <a:buSzPts val="1850"/>
              <a:buFont typeface="Arial"/>
              <a:buNone/>
            </a:pPr>
            <a:endParaRPr sz="1850">
              <a:solidFill>
                <a:srgbClr val="3A3630"/>
              </a:solidFill>
            </a:endParaRPr>
          </a:p>
        </p:txBody>
      </p:sp>
      <p:pic>
        <p:nvPicPr>
          <p:cNvPr id="171" name="Google Shape;171;p22"/>
          <p:cNvPicPr preferRelativeResize="0"/>
          <p:nvPr/>
        </p:nvPicPr>
        <p:blipFill rotWithShape="1">
          <a:blip r:embed="rId3">
            <a:alphaModFix/>
          </a:blip>
          <a:srcRect b="34309"/>
          <a:stretch/>
        </p:blipFill>
        <p:spPr>
          <a:xfrm>
            <a:off x="11911471" y="7738982"/>
            <a:ext cx="2718929" cy="49061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1605</Words>
  <PresentationFormat>Custom</PresentationFormat>
  <Paragraphs>129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Lora</vt:lpstr>
      <vt:lpstr>Lora SemiBold</vt:lpstr>
      <vt:lpstr>Lora Medium</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Srihastha Tirunagari</cp:lastModifiedBy>
  <cp:revision>1</cp:revision>
  <dcterms:modified xsi:type="dcterms:W3CDTF">2024-10-20T20:15:44Z</dcterms:modified>
</cp:coreProperties>
</file>