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59" r:id="rId6"/>
    <p:sldId id="281" r:id="rId7"/>
    <p:sldId id="282" r:id="rId8"/>
    <p:sldId id="283" r:id="rId9"/>
    <p:sldId id="284" r:id="rId10"/>
    <p:sldId id="267" r:id="rId11"/>
    <p:sldId id="268" r:id="rId12"/>
    <p:sldId id="269" r:id="rId13"/>
    <p:sldId id="270" r:id="rId14"/>
    <p:sldId id="271" r:id="rId15"/>
    <p:sldId id="273" r:id="rId16"/>
    <p:sldId id="274"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F331-CF59-E1DD-A2B9-E07E9AE32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96F644-54CD-E29D-C299-FA5241259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1586B2-F7F5-90FF-6720-40D6D6A2C54B}"/>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5" name="Footer Placeholder 4">
            <a:extLst>
              <a:ext uri="{FF2B5EF4-FFF2-40B4-BE49-F238E27FC236}">
                <a16:creationId xmlns:a16="http://schemas.microsoft.com/office/drawing/2014/main" id="{E27637E7-8C11-DB97-3043-E4838D7A6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5AA3E-01FB-E6D9-41C7-17B4610A8EB2}"/>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21785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9161-D2A8-76A9-2210-010A1B650D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ED00CE-508E-88DE-E1ED-4F74B1947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9ECE4-4FBB-6E0A-A610-E47EFB582C5F}"/>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5" name="Footer Placeholder 4">
            <a:extLst>
              <a:ext uri="{FF2B5EF4-FFF2-40B4-BE49-F238E27FC236}">
                <a16:creationId xmlns:a16="http://schemas.microsoft.com/office/drawing/2014/main" id="{B021CADE-AE78-4E27-2FC9-BF45A7C74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61B92-17C0-8C0B-D103-FD0C7D2B0236}"/>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64330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691DA-7B01-A13A-207A-25842A462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F36607-F15B-8939-65A4-A7142D07B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E3EBA7-F9A8-2E02-671C-6AA4BDD3B00A}"/>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5" name="Footer Placeholder 4">
            <a:extLst>
              <a:ext uri="{FF2B5EF4-FFF2-40B4-BE49-F238E27FC236}">
                <a16:creationId xmlns:a16="http://schemas.microsoft.com/office/drawing/2014/main" id="{F4C123EA-E65C-4ED6-DB48-22A8974C6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3B774-4192-BEBD-976F-F7417F82B5F3}"/>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89688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C805-C6D5-E692-CD05-CD8E25B2459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D52F8-D3F0-F37F-84C0-33D461FC092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714FF-430A-3B64-1643-8B04CDF277C9}"/>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5" name="Footer Placeholder 4">
            <a:extLst>
              <a:ext uri="{FF2B5EF4-FFF2-40B4-BE49-F238E27FC236}">
                <a16:creationId xmlns:a16="http://schemas.microsoft.com/office/drawing/2014/main" id="{5CDC7200-2C79-1879-9F02-4D213E597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CF8DE-8614-A209-DFA2-D01007241E46}"/>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352736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9E3C-0C70-9803-C3D5-EC54B85D4C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75929-E3C1-C10A-1BD4-7EB050A31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B4103-0539-E967-9295-A69407BEDE11}"/>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5" name="Footer Placeholder 4">
            <a:extLst>
              <a:ext uri="{FF2B5EF4-FFF2-40B4-BE49-F238E27FC236}">
                <a16:creationId xmlns:a16="http://schemas.microsoft.com/office/drawing/2014/main" id="{20C0B7A2-4252-A062-2EB9-BB40B1FA8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D9E70-34C5-D2D7-F61E-36A875C2F914}"/>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99606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4550-9CD5-FDD8-6CDE-4327FDE96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AC18ED-AF7A-52A9-D74B-88DBDF5DF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8A3A5-20A3-B920-44A8-859A544649EF}"/>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5" name="Footer Placeholder 4">
            <a:extLst>
              <a:ext uri="{FF2B5EF4-FFF2-40B4-BE49-F238E27FC236}">
                <a16:creationId xmlns:a16="http://schemas.microsoft.com/office/drawing/2014/main" id="{23E33CB1-0749-AD59-4266-3417CE5EC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96CA1-7B0E-7F36-AADD-78DDF3AC1281}"/>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376066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F58C-55CA-9E30-D8D3-0AB379CF25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60B78-66E3-4555-9052-A9F333354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85A53C-21E6-6682-1B17-1724BEAD6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AC63E-A7D1-03FC-78F9-27B30AF3E932}"/>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6" name="Footer Placeholder 5">
            <a:extLst>
              <a:ext uri="{FF2B5EF4-FFF2-40B4-BE49-F238E27FC236}">
                <a16:creationId xmlns:a16="http://schemas.microsoft.com/office/drawing/2014/main" id="{EEEF61A0-E25C-5120-395F-0AB3E32192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F14DDE-E45F-4932-07F7-C79096DABC10}"/>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28357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66C7-7AC5-5022-8C6F-766834B874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2A705A-87EF-0602-4DFE-C96834CF7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A0A05-B0FA-CE53-BFDA-4620676F5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BA96AC-3B1B-D0F2-F484-142BA73FC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4A447-C726-C45C-F6FE-07BABCD2D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8B309B-C4FC-E06D-62BD-56EECD62DB2D}"/>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8" name="Footer Placeholder 7">
            <a:extLst>
              <a:ext uri="{FF2B5EF4-FFF2-40B4-BE49-F238E27FC236}">
                <a16:creationId xmlns:a16="http://schemas.microsoft.com/office/drawing/2014/main" id="{582C2962-D7A9-5318-6A9E-6497F49874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3A5F99-88C6-7B39-8647-C613E0F1E107}"/>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78973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9C43-29BB-C203-BBBF-3031AD74BE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8FB828-B7F8-15C8-D121-DB7F01A8B258}"/>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4" name="Footer Placeholder 3">
            <a:extLst>
              <a:ext uri="{FF2B5EF4-FFF2-40B4-BE49-F238E27FC236}">
                <a16:creationId xmlns:a16="http://schemas.microsoft.com/office/drawing/2014/main" id="{23CE467C-03F2-8225-D0B1-9A032FD75D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03981B-4B42-E96A-C775-C367CD85BFAC}"/>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23948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A05F3-1A5A-A375-EFF1-7DAD38612427}"/>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3" name="Footer Placeholder 2">
            <a:extLst>
              <a:ext uri="{FF2B5EF4-FFF2-40B4-BE49-F238E27FC236}">
                <a16:creationId xmlns:a16="http://schemas.microsoft.com/office/drawing/2014/main" id="{FF3B5A0B-770C-036C-2591-EEFDB30296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580278-72C3-1F9C-E524-82DBF16E3625}"/>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94834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096D-D9A1-11C9-4DB5-D2C3F07C9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85EE29-69A8-8BDB-40FD-3412C60B2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34F638-6B21-B059-BAC7-F02264FBE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BB0DB-FF9D-B1FA-F88A-9D585F93CF42}"/>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6" name="Footer Placeholder 5">
            <a:extLst>
              <a:ext uri="{FF2B5EF4-FFF2-40B4-BE49-F238E27FC236}">
                <a16:creationId xmlns:a16="http://schemas.microsoft.com/office/drawing/2014/main" id="{D7DFFDA7-9592-A7C8-E338-72B8CF03A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5B1F9-617C-DBA7-ED99-A7B81CF10CA2}"/>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56881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280-0869-631C-CF4C-8AE3E32CF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5EBAD7-5768-97BC-C486-5EAED2F83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1D92AD-901A-886E-AD7D-44FA0FFA3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39999-56CA-DEBB-3FDA-B4A41F8D1517}"/>
              </a:ext>
            </a:extLst>
          </p:cNvPr>
          <p:cNvSpPr>
            <a:spLocks noGrp="1"/>
          </p:cNvSpPr>
          <p:nvPr>
            <p:ph type="dt" sz="half" idx="10"/>
          </p:nvPr>
        </p:nvSpPr>
        <p:spPr/>
        <p:txBody>
          <a:bodyPr/>
          <a:lstStyle/>
          <a:p>
            <a:fld id="{B10E8931-FC8A-43A1-829E-42AAA574660E}" type="datetimeFigureOut">
              <a:rPr lang="en-IN" smtClean="0"/>
              <a:t>24-12-2024</a:t>
            </a:fld>
            <a:endParaRPr lang="en-IN"/>
          </a:p>
        </p:txBody>
      </p:sp>
      <p:sp>
        <p:nvSpPr>
          <p:cNvPr id="6" name="Footer Placeholder 5">
            <a:extLst>
              <a:ext uri="{FF2B5EF4-FFF2-40B4-BE49-F238E27FC236}">
                <a16:creationId xmlns:a16="http://schemas.microsoft.com/office/drawing/2014/main" id="{64129ECC-C53E-1465-1398-6DEF4A960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5DA8BC-85A8-73CA-D0F3-0EC2549D906A}"/>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242667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C4ED-B893-C748-69F4-615535533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91580-3792-BCBA-19E4-26A552413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95152-CFB4-DF95-3C56-52FA2B1DA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E8931-FC8A-43A1-829E-42AAA574660E}" type="datetimeFigureOut">
              <a:rPr lang="en-IN" smtClean="0"/>
              <a:t>24-12-2024</a:t>
            </a:fld>
            <a:endParaRPr lang="en-IN"/>
          </a:p>
        </p:txBody>
      </p:sp>
      <p:sp>
        <p:nvSpPr>
          <p:cNvPr id="5" name="Footer Placeholder 4">
            <a:extLst>
              <a:ext uri="{FF2B5EF4-FFF2-40B4-BE49-F238E27FC236}">
                <a16:creationId xmlns:a16="http://schemas.microsoft.com/office/drawing/2014/main" id="{EF53DB20-3610-719D-85F0-6DD89C7C2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E615C2-FB1A-E514-D29C-A5AAA8ED7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C3D01-C80A-4ADC-B5A3-7D830D48FEB8}" type="slidenum">
              <a:rPr lang="en-IN" smtClean="0"/>
              <a:t>‹#›</a:t>
            </a:fld>
            <a:endParaRPr lang="en-IN"/>
          </a:p>
        </p:txBody>
      </p:sp>
    </p:spTree>
    <p:extLst>
      <p:ext uri="{BB962C8B-B14F-4D97-AF65-F5344CB8AC3E}">
        <p14:creationId xmlns:p14="http://schemas.microsoft.com/office/powerpoint/2010/main" val="149630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0654-465A-2592-DF5C-2D5D4FC4F6F5}"/>
              </a:ext>
            </a:extLst>
          </p:cNvPr>
          <p:cNvSpPr>
            <a:spLocks noGrp="1"/>
          </p:cNvSpPr>
          <p:nvPr>
            <p:ph type="ctrTitle"/>
          </p:nvPr>
        </p:nvSpPr>
        <p:spPr/>
        <p:txBody>
          <a:bodyPr/>
          <a:lstStyle/>
          <a:p>
            <a:r>
              <a:rPr lang="en-IN" dirty="0"/>
              <a:t>AI-Driven Demand Prediction for Smarter Retail</a:t>
            </a:r>
          </a:p>
        </p:txBody>
      </p:sp>
      <p:sp>
        <p:nvSpPr>
          <p:cNvPr id="3" name="Subtitle 2">
            <a:extLst>
              <a:ext uri="{FF2B5EF4-FFF2-40B4-BE49-F238E27FC236}">
                <a16:creationId xmlns:a16="http://schemas.microsoft.com/office/drawing/2014/main" id="{3A2FAC3C-32AF-4314-3C3C-AB3AF3403548}"/>
              </a:ext>
            </a:extLst>
          </p:cNvPr>
          <p:cNvSpPr>
            <a:spLocks noGrp="1"/>
          </p:cNvSpPr>
          <p:nvPr>
            <p:ph type="subTitle" idx="1"/>
          </p:nvPr>
        </p:nvSpPr>
        <p:spPr/>
        <p:txBody>
          <a:bodyPr>
            <a:normAutofit fontScale="77500" lnSpcReduction="20000"/>
          </a:bodyPr>
          <a:lstStyle/>
          <a:p>
            <a:r>
              <a:rPr lang="en-US" dirty="0"/>
              <a:t>Presented by: </a:t>
            </a:r>
          </a:p>
          <a:p>
            <a:r>
              <a:rPr lang="en-US" dirty="0"/>
              <a:t>Nitin Manohar Mishra</a:t>
            </a:r>
          </a:p>
          <a:p>
            <a:r>
              <a:rPr lang="en-US" dirty="0"/>
              <a:t>Chris Joy</a:t>
            </a:r>
          </a:p>
          <a:p>
            <a:r>
              <a:rPr lang="en-US" dirty="0"/>
              <a:t>Sri Harshini</a:t>
            </a:r>
          </a:p>
          <a:p>
            <a:r>
              <a:rPr lang="en-US" dirty="0"/>
              <a:t>Swastik Roy Choudhury</a:t>
            </a:r>
          </a:p>
        </p:txBody>
      </p:sp>
    </p:spTree>
    <p:extLst>
      <p:ext uri="{BB962C8B-B14F-4D97-AF65-F5344CB8AC3E}">
        <p14:creationId xmlns:p14="http://schemas.microsoft.com/office/powerpoint/2010/main" val="146565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60D8-981D-6B24-8665-ECF6FF82E02E}"/>
              </a:ext>
            </a:extLst>
          </p:cNvPr>
          <p:cNvSpPr>
            <a:spLocks noGrp="1"/>
          </p:cNvSpPr>
          <p:nvPr>
            <p:ph type="title"/>
          </p:nvPr>
        </p:nvSpPr>
        <p:spPr>
          <a:xfrm>
            <a:off x="838200" y="323850"/>
            <a:ext cx="10515600" cy="609320"/>
          </a:xfrm>
        </p:spPr>
        <p:txBody>
          <a:bodyPr>
            <a:normAutofit fontScale="90000"/>
          </a:bodyPr>
          <a:lstStyle/>
          <a:p>
            <a:pPr algn="ctr"/>
            <a:r>
              <a:rPr lang="en-IN" b="1" dirty="0"/>
              <a:t> Step 4 : Dataset Loading and Preparation</a:t>
            </a:r>
          </a:p>
        </p:txBody>
      </p:sp>
      <p:pic>
        <p:nvPicPr>
          <p:cNvPr id="8" name="Content Placeholder 7">
            <a:extLst>
              <a:ext uri="{FF2B5EF4-FFF2-40B4-BE49-F238E27FC236}">
                <a16:creationId xmlns:a16="http://schemas.microsoft.com/office/drawing/2014/main" id="{4BE6508E-9C38-F1B9-8041-93BE1078B2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82552" y="1589274"/>
            <a:ext cx="6032524" cy="331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7519F232-18A4-C66C-383F-31C8013EE57F}"/>
              </a:ext>
            </a:extLst>
          </p:cNvPr>
          <p:cNvSpPr>
            <a:spLocks noGrp="1"/>
          </p:cNvSpPr>
          <p:nvPr>
            <p:ph sz="half" idx="2"/>
          </p:nvPr>
        </p:nvSpPr>
        <p:spPr>
          <a:xfrm>
            <a:off x="6477000" y="1031220"/>
            <a:ext cx="5522067" cy="550293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Loaded the dataset using </a:t>
            </a:r>
            <a:r>
              <a:rPr kumimoji="0" lang="en-US" altLang="en-US" sz="2500" b="1"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pandas</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 (</a:t>
            </a:r>
            <a:r>
              <a:rPr kumimoji="0" lang="en-US" altLang="en-US" sz="2500" b="0" i="0" u="none" strike="noStrike" cap="none" normalizeH="0" baseline="0" dirty="0" err="1">
                <a:ln>
                  <a:noFill/>
                </a:ln>
                <a:solidFill>
                  <a:schemeClr val="tx1"/>
                </a:solidFill>
                <a:effectLst/>
                <a:ea typeface="Calibri Light" panose="020F0302020204030204" pitchFamily="34" charset="0"/>
                <a:cs typeface="Calibri Light" panose="020F0302020204030204" pitchFamily="34" charset="0"/>
              </a:rPr>
              <a:t>read_excel</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 and ensured correct file path.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Key columns: Quantity, Clicks, and Impressions.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Set the </a:t>
            </a:r>
            <a:r>
              <a:rPr kumimoji="0" lang="en-US" altLang="en-US" sz="2500" b="1"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Day Index</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 to organize the data in time series format for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Exogenous Variables</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 Identified and processed </a:t>
            </a:r>
            <a:r>
              <a:rPr kumimoji="0" lang="en-US" altLang="en-US" sz="2500" b="1"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Clicks</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 and </a:t>
            </a:r>
            <a:r>
              <a:rPr kumimoji="0" lang="en-US" altLang="en-US" sz="2500" b="1"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Impressions</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 to influence the target variable </a:t>
            </a:r>
            <a:r>
              <a:rPr kumimoji="0" lang="en-US" altLang="en-US" sz="2500" b="1"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Quantity</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Data Alignment</a:t>
            </a:r>
            <a:r>
              <a:rPr kumimoji="0" lang="en-US" altLang="en-US" sz="2500" b="0" i="0" u="none" strike="noStrike" cap="none" normalizeH="0" baseline="0" dirty="0">
                <a:ln>
                  <a:noFill/>
                </a:ln>
                <a:solidFill>
                  <a:schemeClr val="tx1"/>
                </a:solidFill>
                <a:effectLst/>
                <a:ea typeface="Calibri Light" panose="020F0302020204030204" pitchFamily="34" charset="0"/>
                <a:cs typeface="Calibri Light" panose="020F0302020204030204" pitchFamily="34" charset="0"/>
              </a:rPr>
              <a:t>: Ensured matching number of observations between target and exogenous variables for consistency in the forecasting model. </a:t>
            </a:r>
          </a:p>
        </p:txBody>
      </p:sp>
    </p:spTree>
    <p:extLst>
      <p:ext uri="{BB962C8B-B14F-4D97-AF65-F5344CB8AC3E}">
        <p14:creationId xmlns:p14="http://schemas.microsoft.com/office/powerpoint/2010/main" val="139400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4774-432A-C3B4-DA35-CA16BE391374}"/>
              </a:ext>
            </a:extLst>
          </p:cNvPr>
          <p:cNvSpPr>
            <a:spLocks noGrp="1"/>
          </p:cNvSpPr>
          <p:nvPr>
            <p:ph type="title"/>
          </p:nvPr>
        </p:nvSpPr>
        <p:spPr>
          <a:xfrm>
            <a:off x="838200" y="158938"/>
            <a:ext cx="10515600" cy="796643"/>
          </a:xfrm>
        </p:spPr>
        <p:txBody>
          <a:bodyPr>
            <a:normAutofit/>
          </a:bodyPr>
          <a:lstStyle/>
          <a:p>
            <a:pPr algn="ctr"/>
            <a:r>
              <a:rPr lang="en-US" b="1" dirty="0"/>
              <a:t>Stationarity Check and Data Preparation</a:t>
            </a:r>
            <a:endParaRPr lang="en-IN" b="1" dirty="0"/>
          </a:p>
        </p:txBody>
      </p:sp>
      <p:sp>
        <p:nvSpPr>
          <p:cNvPr id="4" name="Content Placeholder 3">
            <a:extLst>
              <a:ext uri="{FF2B5EF4-FFF2-40B4-BE49-F238E27FC236}">
                <a16:creationId xmlns:a16="http://schemas.microsoft.com/office/drawing/2014/main" id="{97E8B265-A149-DEB8-9047-4685B7BDD722}"/>
              </a:ext>
            </a:extLst>
          </p:cNvPr>
          <p:cNvSpPr>
            <a:spLocks noGrp="1"/>
          </p:cNvSpPr>
          <p:nvPr>
            <p:ph sz="half" idx="2"/>
          </p:nvPr>
        </p:nvSpPr>
        <p:spPr>
          <a:xfrm>
            <a:off x="838200" y="955581"/>
            <a:ext cx="10515600" cy="5077665"/>
          </a:xfrm>
        </p:spPr>
        <p:txBody>
          <a:bodyPr>
            <a:noAutofit/>
          </a:bodyPr>
          <a:lstStyle/>
          <a:p>
            <a:r>
              <a:rPr lang="en-US" sz="2300" b="1" dirty="0"/>
              <a:t>Stationarity Check and Data Preparation</a:t>
            </a:r>
            <a:endParaRPr lang="en-US" sz="2300" dirty="0"/>
          </a:p>
          <a:p>
            <a:pPr>
              <a:buFont typeface="Arial" panose="020B0604020202020204" pitchFamily="34" charset="0"/>
              <a:buChar char="•"/>
            </a:pPr>
            <a:r>
              <a:rPr lang="en-US" sz="2300" b="1" dirty="0"/>
              <a:t>Objective</a:t>
            </a:r>
            <a:r>
              <a:rPr lang="en-US" sz="2300" dirty="0"/>
              <a:t>: Ensured the stationarity of the target column </a:t>
            </a:r>
            <a:r>
              <a:rPr lang="en-US" sz="2300" b="1" dirty="0"/>
              <a:t>Quantity</a:t>
            </a:r>
            <a:r>
              <a:rPr lang="en-US" sz="2300" dirty="0"/>
              <a:t> (required for time series modeling).</a:t>
            </a:r>
          </a:p>
          <a:p>
            <a:pPr>
              <a:buFont typeface="Arial" panose="020B0604020202020204" pitchFamily="34" charset="0"/>
              <a:buChar char="•"/>
            </a:pPr>
            <a:r>
              <a:rPr lang="en-US" sz="2300" b="1" dirty="0"/>
              <a:t>Steps Taken</a:t>
            </a:r>
            <a:r>
              <a:rPr lang="en-US" sz="2300" dirty="0"/>
              <a:t>:</a:t>
            </a:r>
          </a:p>
          <a:p>
            <a:pPr marL="742950" lvl="1" indent="-285750">
              <a:buFont typeface="Arial" panose="020B0604020202020204" pitchFamily="34" charset="0"/>
              <a:buChar char="•"/>
            </a:pPr>
            <a:r>
              <a:rPr lang="en-US" sz="2300" b="1" dirty="0"/>
              <a:t>ADF Test</a:t>
            </a:r>
            <a:r>
              <a:rPr lang="en-US" sz="2300" dirty="0"/>
              <a:t>: Performed the Augmented Dickey-Fuller (ADF) test to check if the series was stationary.</a:t>
            </a:r>
          </a:p>
          <a:p>
            <a:pPr marL="1143000" lvl="2" indent="-228600">
              <a:buFont typeface="Arial" panose="020B0604020202020204" pitchFamily="34" charset="0"/>
              <a:buChar char="•"/>
            </a:pPr>
            <a:r>
              <a:rPr lang="en-US" sz="2300" b="1" dirty="0"/>
              <a:t>Dickey-Fuller Test Statistic</a:t>
            </a:r>
            <a:r>
              <a:rPr lang="en-US" sz="2300" dirty="0"/>
              <a:t>: -4.45</a:t>
            </a:r>
          </a:p>
          <a:p>
            <a:pPr marL="1143000" lvl="2" indent="-228600">
              <a:buFont typeface="Arial" panose="020B0604020202020204" pitchFamily="34" charset="0"/>
              <a:buChar char="•"/>
            </a:pPr>
            <a:r>
              <a:rPr lang="en-US" sz="2300" b="1" dirty="0"/>
              <a:t>p-value</a:t>
            </a:r>
            <a:r>
              <a:rPr lang="en-US" sz="2300" dirty="0"/>
              <a:t>: 0.00025 (indicating that the series is stationary as p ≤ 0.05).</a:t>
            </a:r>
          </a:p>
          <a:p>
            <a:pPr marL="742950" lvl="1" indent="-285750">
              <a:buFont typeface="Arial" panose="020B0604020202020204" pitchFamily="34" charset="0"/>
              <a:buChar char="•"/>
            </a:pPr>
            <a:r>
              <a:rPr lang="en-US" sz="2300" b="1" dirty="0"/>
              <a:t>Differencing</a:t>
            </a:r>
            <a:r>
              <a:rPr lang="en-US" sz="2300" dirty="0"/>
              <a:t>: Since the series was stationary, no differencing was required. (If the series had been non-stationary, first-order differencing would have been applied.)</a:t>
            </a:r>
          </a:p>
          <a:p>
            <a:pPr>
              <a:buFont typeface="Arial" panose="020B0604020202020204" pitchFamily="34" charset="0"/>
              <a:buChar char="•"/>
            </a:pPr>
            <a:r>
              <a:rPr lang="en-US" sz="2300" b="1" dirty="0"/>
              <a:t>Outcome</a:t>
            </a:r>
            <a:r>
              <a:rPr lang="en-US" sz="2300" dirty="0"/>
              <a:t>:</a:t>
            </a:r>
          </a:p>
          <a:p>
            <a:pPr marL="742950" lvl="1" indent="-285750">
              <a:buFont typeface="Arial" panose="020B0604020202020204" pitchFamily="34" charset="0"/>
              <a:buChar char="•"/>
            </a:pPr>
            <a:r>
              <a:rPr lang="en-US" sz="2300" dirty="0"/>
              <a:t>The </a:t>
            </a:r>
            <a:r>
              <a:rPr lang="en-US" sz="2300" b="1" dirty="0"/>
              <a:t>target series (Quantity)</a:t>
            </a:r>
            <a:r>
              <a:rPr lang="en-US" sz="2300" dirty="0"/>
              <a:t> passed the stationarity test and was ready for further analysis.</a:t>
            </a:r>
          </a:p>
          <a:p>
            <a:pPr marL="742950" lvl="1" indent="-285750">
              <a:buFont typeface="Arial" panose="020B0604020202020204" pitchFamily="34" charset="0"/>
              <a:buChar char="•"/>
            </a:pPr>
            <a:r>
              <a:rPr lang="en-US" sz="2300" dirty="0"/>
              <a:t>Exogenous variables were adjusted to match the transformed target series.</a:t>
            </a:r>
          </a:p>
          <a:p>
            <a:endParaRPr lang="en-IN" sz="2300" dirty="0"/>
          </a:p>
        </p:txBody>
      </p:sp>
    </p:spTree>
    <p:extLst>
      <p:ext uri="{BB962C8B-B14F-4D97-AF65-F5344CB8AC3E}">
        <p14:creationId xmlns:p14="http://schemas.microsoft.com/office/powerpoint/2010/main" val="294907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36A4-DB0F-FEE1-7C95-24C978CBBD93}"/>
              </a:ext>
            </a:extLst>
          </p:cNvPr>
          <p:cNvSpPr>
            <a:spLocks noGrp="1"/>
          </p:cNvSpPr>
          <p:nvPr>
            <p:ph type="title"/>
          </p:nvPr>
        </p:nvSpPr>
        <p:spPr>
          <a:xfrm>
            <a:off x="838200" y="0"/>
            <a:ext cx="10515600" cy="742053"/>
          </a:xfrm>
        </p:spPr>
        <p:txBody>
          <a:bodyPr/>
          <a:lstStyle/>
          <a:p>
            <a:pPr algn="ctr"/>
            <a:r>
              <a:rPr lang="en-US" b="1" dirty="0"/>
              <a:t>Implementing Time Series Models</a:t>
            </a:r>
            <a:endParaRPr lang="en-IN" b="1" dirty="0"/>
          </a:p>
        </p:txBody>
      </p:sp>
      <p:sp>
        <p:nvSpPr>
          <p:cNvPr id="6" name="Rectangle 1">
            <a:extLst>
              <a:ext uri="{FF2B5EF4-FFF2-40B4-BE49-F238E27FC236}">
                <a16:creationId xmlns:a16="http://schemas.microsoft.com/office/drawing/2014/main" id="{02CAC79D-47D9-7BE3-5E97-3C27B92B5F2B}"/>
              </a:ext>
            </a:extLst>
          </p:cNvPr>
          <p:cNvSpPr>
            <a:spLocks noGrp="1" noChangeArrowheads="1"/>
          </p:cNvSpPr>
          <p:nvPr>
            <p:ph idx="1"/>
          </p:nvPr>
        </p:nvSpPr>
        <p:spPr bwMode="auto">
          <a:xfrm>
            <a:off x="553212" y="963209"/>
            <a:ext cx="11085576" cy="576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2000" b="1" dirty="0"/>
              <a:t>Objective </a:t>
            </a:r>
            <a:r>
              <a:rPr lang="en-US" sz="2000" dirty="0"/>
              <a:t>: Implement various time series forecasting models to predict the target variable </a:t>
            </a:r>
            <a:r>
              <a:rPr lang="en-US" sz="2000" b="1" dirty="0"/>
              <a:t>Quantity</a:t>
            </a:r>
            <a:r>
              <a:rPr lang="en-US" sz="2000" dirty="0"/>
              <a:t>.</a:t>
            </a:r>
          </a:p>
          <a:p>
            <a:pPr>
              <a:buFont typeface="+mj-lt"/>
              <a:buAutoNum type="arabicPeriod"/>
            </a:pPr>
            <a:r>
              <a:rPr lang="en-US" sz="2000" b="1" dirty="0"/>
              <a:t>Models to be Implemented </a:t>
            </a:r>
            <a:r>
              <a:rPr lang="en-US" sz="2000" dirty="0"/>
              <a:t>:</a:t>
            </a:r>
          </a:p>
          <a:p>
            <a:pPr lvl="1"/>
            <a:r>
              <a:rPr lang="en-US" sz="2000" b="1" dirty="0"/>
              <a:t>Autoregression (AR)</a:t>
            </a:r>
            <a:endParaRPr lang="en-US" sz="2000" dirty="0"/>
          </a:p>
          <a:p>
            <a:pPr lvl="1"/>
            <a:r>
              <a:rPr lang="en-US" sz="2000" b="1" dirty="0"/>
              <a:t>Moving Average (MA)</a:t>
            </a:r>
            <a:endParaRPr lang="en-US" sz="2000" dirty="0"/>
          </a:p>
          <a:p>
            <a:pPr lvl="1"/>
            <a:r>
              <a:rPr lang="en-US" sz="2000" b="1" dirty="0"/>
              <a:t>ARIMA</a:t>
            </a:r>
            <a:endParaRPr lang="en-US" sz="2000" dirty="0"/>
          </a:p>
          <a:p>
            <a:pPr lvl="1"/>
            <a:r>
              <a:rPr lang="en-US" sz="2000" b="1" dirty="0"/>
              <a:t>SARIMA</a:t>
            </a:r>
            <a:endParaRPr lang="en-US" sz="2000" dirty="0"/>
          </a:p>
          <a:p>
            <a:pPr lvl="1"/>
            <a:r>
              <a:rPr lang="en-US" sz="2000" b="1" dirty="0"/>
              <a:t>ARIMAX</a:t>
            </a:r>
            <a:endParaRPr lang="en-US" sz="2000" dirty="0"/>
          </a:p>
          <a:p>
            <a:pPr lvl="1"/>
            <a:r>
              <a:rPr lang="en-US" sz="2000" b="1" dirty="0"/>
              <a:t>SARIMAX</a:t>
            </a:r>
            <a:endParaRPr lang="en-US" sz="2000" dirty="0"/>
          </a:p>
          <a:p>
            <a:pPr>
              <a:buFont typeface="+mj-lt"/>
              <a:buAutoNum type="arabicPeriod"/>
            </a:pPr>
            <a:r>
              <a:rPr lang="en-US" sz="2000" b="1" dirty="0"/>
              <a:t>Goal </a:t>
            </a:r>
            <a:r>
              <a:rPr lang="en-US" sz="2000" dirty="0"/>
              <a:t>:</a:t>
            </a:r>
          </a:p>
          <a:p>
            <a:pPr lvl="1"/>
            <a:r>
              <a:rPr lang="en-US" sz="2000" b="1" dirty="0"/>
              <a:t>Understand Model Performance</a:t>
            </a:r>
            <a:r>
              <a:rPr lang="en-US" sz="2000" dirty="0"/>
              <a:t>: Analyze how well each model captures patterns, trends, and seasonality in the data.</a:t>
            </a:r>
          </a:p>
          <a:p>
            <a:pPr lvl="1"/>
            <a:r>
              <a:rPr lang="en-US" sz="2000" b="1" dirty="0"/>
              <a:t>Evaluate External Variables</a:t>
            </a:r>
            <a:r>
              <a:rPr lang="en-US" sz="2000" dirty="0"/>
              <a:t>: Assess the impact of external factors (Clicks and Impressions) using models like ARIMAX and SARIMAX.</a:t>
            </a:r>
          </a:p>
          <a:p>
            <a:pPr lvl="1"/>
            <a:r>
              <a:rPr lang="en-US" sz="2000" b="1" dirty="0"/>
              <a:t>Select the Best Model</a:t>
            </a:r>
            <a:r>
              <a:rPr lang="en-US" sz="2000" dirty="0"/>
              <a:t>: Use performance metrics such as </a:t>
            </a:r>
            <a:r>
              <a:rPr lang="en-US" sz="2000" b="1" dirty="0"/>
              <a:t>Mean Squared Error (MSE)</a:t>
            </a:r>
            <a:r>
              <a:rPr lang="en-US" sz="2000" dirty="0"/>
              <a:t> and </a:t>
            </a:r>
            <a:r>
              <a:rPr lang="en-US" sz="2000" b="1" dirty="0"/>
              <a:t>R-squared (R²)</a:t>
            </a:r>
            <a:r>
              <a:rPr lang="en-US" sz="2000" dirty="0"/>
              <a:t> to identify the most suitable model for </a:t>
            </a:r>
            <a:r>
              <a:rPr lang="en-US" sz="2000" b="1" dirty="0"/>
              <a:t>demand prediction</a:t>
            </a:r>
            <a:r>
              <a:rPr lang="en-US" sz="2000" dirty="0"/>
              <a:t>.</a:t>
            </a:r>
          </a:p>
          <a:p>
            <a:pPr>
              <a:buFont typeface="+mj-lt"/>
              <a:buAutoNum type="arabicPeriod"/>
            </a:pPr>
            <a:r>
              <a:rPr lang="en-US" sz="2000" b="1" dirty="0"/>
              <a:t>Outcome </a:t>
            </a:r>
            <a:r>
              <a:rPr lang="en-US" sz="2000" dirty="0"/>
              <a:t>: The comparative analysis will help determine the best model for </a:t>
            </a:r>
            <a:r>
              <a:rPr lang="en-US" sz="2000" b="1" dirty="0"/>
              <a:t>forecasting product demand</a:t>
            </a:r>
            <a:r>
              <a:rPr lang="en-US" sz="2000" dirty="0"/>
              <a:t> in the </a:t>
            </a:r>
            <a:r>
              <a:rPr lang="en-US" sz="2000" dirty="0" err="1"/>
              <a:t>FutureCart</a:t>
            </a:r>
            <a:r>
              <a:rPr lang="en-US" sz="2000" dirty="0"/>
              <a:t> project.</a:t>
            </a:r>
          </a:p>
        </p:txBody>
      </p:sp>
    </p:spTree>
    <p:extLst>
      <p:ext uri="{BB962C8B-B14F-4D97-AF65-F5344CB8AC3E}">
        <p14:creationId xmlns:p14="http://schemas.microsoft.com/office/powerpoint/2010/main" val="99045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0B1C-D628-6915-183E-A55E9D853CAC}"/>
              </a:ext>
            </a:extLst>
          </p:cNvPr>
          <p:cNvSpPr>
            <a:spLocks noGrp="1"/>
          </p:cNvSpPr>
          <p:nvPr>
            <p:ph type="title"/>
          </p:nvPr>
        </p:nvSpPr>
        <p:spPr>
          <a:xfrm>
            <a:off x="2647950" y="0"/>
            <a:ext cx="6896100" cy="787400"/>
          </a:xfrm>
        </p:spPr>
        <p:txBody>
          <a:bodyPr/>
          <a:lstStyle/>
          <a:p>
            <a:pPr algn="ctr"/>
            <a:r>
              <a:rPr lang="en-IN" b="1" dirty="0"/>
              <a:t>Model 1: Autoregression (AR)</a:t>
            </a:r>
          </a:p>
        </p:txBody>
      </p:sp>
      <p:pic>
        <p:nvPicPr>
          <p:cNvPr id="7" name="Content Placeholder 6">
            <a:extLst>
              <a:ext uri="{FF2B5EF4-FFF2-40B4-BE49-F238E27FC236}">
                <a16:creationId xmlns:a16="http://schemas.microsoft.com/office/drawing/2014/main" id="{9288BCE4-F82A-EB64-B121-8DC2FB2D34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675" y="787400"/>
            <a:ext cx="3500080" cy="1945993"/>
          </a:xfrm>
          <a:prstGeom prst="rect">
            <a:avLst/>
          </a:prstGeom>
        </p:spPr>
      </p:pic>
      <p:pic>
        <p:nvPicPr>
          <p:cNvPr id="3074" name="Picture 2">
            <a:extLst>
              <a:ext uri="{FF2B5EF4-FFF2-40B4-BE49-F238E27FC236}">
                <a16:creationId xmlns:a16="http://schemas.microsoft.com/office/drawing/2014/main" id="{1809C11F-EBAA-5AB8-579F-CD500397D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3885" y="2816366"/>
            <a:ext cx="2725658" cy="1945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BD3E2FD-47BA-93A7-757E-8DC2F8B23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06" y="4762359"/>
            <a:ext cx="3471748"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D22B4D0A-CACA-0951-4374-668EBDB81148}"/>
              </a:ext>
            </a:extLst>
          </p:cNvPr>
          <p:cNvSpPr txBox="1">
            <a:spLocks noChangeArrowheads="1"/>
          </p:cNvSpPr>
          <p:nvPr/>
        </p:nvSpPr>
        <p:spPr bwMode="auto">
          <a:xfrm>
            <a:off x="3876674" y="863480"/>
            <a:ext cx="768667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600" dirty="0"/>
              <a:t>The AR model effectively captures daily fluctuations in the time series but struggles with larger variations, showing discrepancies between actual and predicted values for certain periods.</a:t>
            </a:r>
            <a:endParaRPr lang="en-US" altLang="en-US" sz="2600" dirty="0">
              <a:latin typeface="Arial" panose="020B0604020202020204" pitchFamily="34" charset="0"/>
            </a:endParaRPr>
          </a:p>
        </p:txBody>
      </p:sp>
      <p:sp>
        <p:nvSpPr>
          <p:cNvPr id="9" name="Rectangle 1">
            <a:extLst>
              <a:ext uri="{FF2B5EF4-FFF2-40B4-BE49-F238E27FC236}">
                <a16:creationId xmlns:a16="http://schemas.microsoft.com/office/drawing/2014/main" id="{AD55B5A5-25F1-6EB2-03C0-8710575844D6}"/>
              </a:ext>
            </a:extLst>
          </p:cNvPr>
          <p:cNvSpPr txBox="1">
            <a:spLocks noChangeArrowheads="1"/>
          </p:cNvSpPr>
          <p:nvPr/>
        </p:nvSpPr>
        <p:spPr bwMode="auto">
          <a:xfrm>
            <a:off x="3876674" y="2901369"/>
            <a:ext cx="768667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600" dirty="0"/>
              <a:t>The AR model has difficulty capturing longer-term trends, as evidenced by the differences between actual and predicted weekly values. The model does not fully account for the overall seasonality in the data.</a:t>
            </a:r>
            <a:endParaRPr lang="en-US" altLang="en-US" sz="2600" dirty="0">
              <a:latin typeface="Arial" panose="020B0604020202020204" pitchFamily="34" charset="0"/>
            </a:endParaRPr>
          </a:p>
        </p:txBody>
      </p:sp>
      <p:sp>
        <p:nvSpPr>
          <p:cNvPr id="10" name="Rectangle 1">
            <a:extLst>
              <a:ext uri="{FF2B5EF4-FFF2-40B4-BE49-F238E27FC236}">
                <a16:creationId xmlns:a16="http://schemas.microsoft.com/office/drawing/2014/main" id="{21DBA01E-8522-7E04-FD59-BEEA1C00422B}"/>
              </a:ext>
            </a:extLst>
          </p:cNvPr>
          <p:cNvSpPr txBox="1">
            <a:spLocks noChangeArrowheads="1"/>
          </p:cNvSpPr>
          <p:nvPr/>
        </p:nvSpPr>
        <p:spPr bwMode="auto">
          <a:xfrm>
            <a:off x="3876674" y="4708427"/>
            <a:ext cx="768667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600" dirty="0"/>
              <a:t>The residual plot suggests that the model captures some patterns but also has significant outliers, indicating potential issues in the model’s ability to fully explain the data’s variance. Randomness in residuals is not ideal.</a:t>
            </a:r>
            <a:endParaRPr lang="en-US" altLang="en-US" sz="2600" dirty="0">
              <a:latin typeface="Arial" panose="020B0604020202020204" pitchFamily="34" charset="0"/>
            </a:endParaRPr>
          </a:p>
        </p:txBody>
      </p:sp>
    </p:spTree>
    <p:extLst>
      <p:ext uri="{BB962C8B-B14F-4D97-AF65-F5344CB8AC3E}">
        <p14:creationId xmlns:p14="http://schemas.microsoft.com/office/powerpoint/2010/main" val="294909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DDCC2-0089-1591-393E-1592126C31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4FA57-E19F-2B1F-BE74-430052F789FA}"/>
              </a:ext>
            </a:extLst>
          </p:cNvPr>
          <p:cNvSpPr>
            <a:spLocks noGrp="1"/>
          </p:cNvSpPr>
          <p:nvPr>
            <p:ph type="title"/>
          </p:nvPr>
        </p:nvSpPr>
        <p:spPr>
          <a:xfrm>
            <a:off x="2647950" y="0"/>
            <a:ext cx="6896100" cy="787400"/>
          </a:xfrm>
        </p:spPr>
        <p:txBody>
          <a:bodyPr>
            <a:normAutofit fontScale="90000"/>
          </a:bodyPr>
          <a:lstStyle/>
          <a:p>
            <a:pPr algn="ctr"/>
            <a:r>
              <a:rPr lang="it-IT" b="1" dirty="0"/>
              <a:t>Model 2: Moving Average (MA)</a:t>
            </a:r>
            <a:endParaRPr lang="en-IN" b="1" dirty="0"/>
          </a:p>
        </p:txBody>
      </p:sp>
      <p:pic>
        <p:nvPicPr>
          <p:cNvPr id="7" name="Content Placeholder 6">
            <a:extLst>
              <a:ext uri="{FF2B5EF4-FFF2-40B4-BE49-F238E27FC236}">
                <a16:creationId xmlns:a16="http://schemas.microsoft.com/office/drawing/2014/main" id="{010167E9-AC9A-7C1E-F019-1567BF5427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675" y="787400"/>
            <a:ext cx="3500080" cy="1945993"/>
          </a:xfrm>
          <a:prstGeom prst="rect">
            <a:avLst/>
          </a:prstGeom>
        </p:spPr>
      </p:pic>
      <p:pic>
        <p:nvPicPr>
          <p:cNvPr id="3074" name="Picture 2">
            <a:extLst>
              <a:ext uri="{FF2B5EF4-FFF2-40B4-BE49-F238E27FC236}">
                <a16:creationId xmlns:a16="http://schemas.microsoft.com/office/drawing/2014/main" id="{A59445CC-E3E3-5761-CE27-8093D1DCD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8125" y="2816366"/>
            <a:ext cx="3328628" cy="1945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90D7F87-38AB-0D43-6401-F7F7486B2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6674" y="4762359"/>
            <a:ext cx="3500079"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4ED5E5FB-7AAF-74F9-CC28-249796ABB84B}"/>
              </a:ext>
            </a:extLst>
          </p:cNvPr>
          <p:cNvSpPr txBox="1">
            <a:spLocks noChangeArrowheads="1"/>
          </p:cNvSpPr>
          <p:nvPr/>
        </p:nvSpPr>
        <p:spPr bwMode="auto">
          <a:xfrm>
            <a:off x="3876674" y="986591"/>
            <a:ext cx="778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2200" dirty="0"/>
              <a:t>The Moving Average (MA) model effectively smoothed the time series and identified short-term trends.</a:t>
            </a:r>
          </a:p>
          <a:p>
            <a:pPr algn="just" eaLnBrk="0" fontAlgn="base" hangingPunct="0">
              <a:lnSpc>
                <a:spcPct val="100000"/>
              </a:lnSpc>
              <a:spcBef>
                <a:spcPct val="0"/>
              </a:spcBef>
              <a:spcAft>
                <a:spcPct val="0"/>
              </a:spcAft>
            </a:pPr>
            <a:r>
              <a:rPr lang="en-US" sz="2200" dirty="0"/>
              <a:t>The original series and predicted values demonstrated how well the MA model captured these trends with a rolling window.</a:t>
            </a:r>
            <a:endParaRPr lang="en-US" altLang="en-US" sz="2200" dirty="0">
              <a:latin typeface="Arial" panose="020B0604020202020204" pitchFamily="34" charset="0"/>
            </a:endParaRPr>
          </a:p>
        </p:txBody>
      </p:sp>
      <p:sp>
        <p:nvSpPr>
          <p:cNvPr id="9" name="Rectangle 1">
            <a:extLst>
              <a:ext uri="{FF2B5EF4-FFF2-40B4-BE49-F238E27FC236}">
                <a16:creationId xmlns:a16="http://schemas.microsoft.com/office/drawing/2014/main" id="{BC845C72-3A55-1BE4-6029-09AA4C0A4324}"/>
              </a:ext>
            </a:extLst>
          </p:cNvPr>
          <p:cNvSpPr txBox="1">
            <a:spLocks noChangeArrowheads="1"/>
          </p:cNvSpPr>
          <p:nvPr/>
        </p:nvSpPr>
        <p:spPr bwMode="auto">
          <a:xfrm>
            <a:off x="3876674" y="2808922"/>
            <a:ext cx="778192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2200" dirty="0"/>
              <a:t>The model was able to approximate long-term trends when aggregated to weekly values.</a:t>
            </a:r>
          </a:p>
          <a:p>
            <a:pPr algn="just" eaLnBrk="0" fontAlgn="base" hangingPunct="0">
              <a:lnSpc>
                <a:spcPct val="100000"/>
              </a:lnSpc>
              <a:spcBef>
                <a:spcPct val="0"/>
              </a:spcBef>
              <a:spcAft>
                <a:spcPct val="0"/>
              </a:spcAft>
            </a:pPr>
            <a:r>
              <a:rPr lang="en-US" sz="2200" dirty="0"/>
              <a:t>A clear comparison of the true and predicted weekly values showed how the MA model helped to smooth the variations in the data.</a:t>
            </a:r>
            <a:endParaRPr lang="en-US" altLang="en-US" sz="2200" dirty="0">
              <a:latin typeface="Arial" panose="020B0604020202020204" pitchFamily="34" charset="0"/>
            </a:endParaRPr>
          </a:p>
        </p:txBody>
      </p:sp>
      <p:sp>
        <p:nvSpPr>
          <p:cNvPr id="10" name="Rectangle 1">
            <a:extLst>
              <a:ext uri="{FF2B5EF4-FFF2-40B4-BE49-F238E27FC236}">
                <a16:creationId xmlns:a16="http://schemas.microsoft.com/office/drawing/2014/main" id="{9D2E87B3-7C7D-56FA-23CA-F00E30C2FD0A}"/>
              </a:ext>
            </a:extLst>
          </p:cNvPr>
          <p:cNvSpPr txBox="1">
            <a:spLocks noChangeArrowheads="1"/>
          </p:cNvSpPr>
          <p:nvPr/>
        </p:nvSpPr>
        <p:spPr bwMode="auto">
          <a:xfrm>
            <a:off x="3876674" y="4693038"/>
            <a:ext cx="778192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2200" dirty="0"/>
              <a:t>A clear comparison of the true and predicted weekly values showed how the MA model helped to smooth the variations in the data. </a:t>
            </a:r>
          </a:p>
          <a:p>
            <a:pPr algn="just" eaLnBrk="0" fontAlgn="base" hangingPunct="0">
              <a:lnSpc>
                <a:spcPct val="100000"/>
              </a:lnSpc>
              <a:spcBef>
                <a:spcPct val="0"/>
              </a:spcBef>
              <a:spcAft>
                <a:spcPct val="0"/>
              </a:spcAft>
            </a:pPr>
            <a:r>
              <a:rPr lang="en-US" sz="2200" dirty="0"/>
              <a:t>The residual plot showed some remaining patterns that the model did not capture, indicating areas where the model could be improved.</a:t>
            </a:r>
            <a:endParaRPr lang="en-US" altLang="en-US" sz="2200" dirty="0">
              <a:latin typeface="Arial" panose="020B0604020202020204" pitchFamily="34" charset="0"/>
            </a:endParaRPr>
          </a:p>
        </p:txBody>
      </p:sp>
    </p:spTree>
    <p:extLst>
      <p:ext uri="{BB962C8B-B14F-4D97-AF65-F5344CB8AC3E}">
        <p14:creationId xmlns:p14="http://schemas.microsoft.com/office/powerpoint/2010/main" val="229019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EC28-4D7A-82EE-42D1-F5E2C645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D1CC9-E648-5C1F-8ABA-810C7BE7FCF9}"/>
              </a:ext>
            </a:extLst>
          </p:cNvPr>
          <p:cNvSpPr>
            <a:spLocks noGrp="1"/>
          </p:cNvSpPr>
          <p:nvPr>
            <p:ph type="title"/>
          </p:nvPr>
        </p:nvSpPr>
        <p:spPr>
          <a:xfrm>
            <a:off x="628650" y="92413"/>
            <a:ext cx="10934700" cy="787400"/>
          </a:xfrm>
        </p:spPr>
        <p:txBody>
          <a:bodyPr>
            <a:normAutofit/>
          </a:bodyPr>
          <a:lstStyle/>
          <a:p>
            <a:pPr algn="ctr"/>
            <a:r>
              <a:rPr lang="en-IN" b="1" dirty="0"/>
              <a:t>Model 3: ARIMA (Autoregressive Integrated MA)</a:t>
            </a:r>
          </a:p>
        </p:txBody>
      </p:sp>
      <p:pic>
        <p:nvPicPr>
          <p:cNvPr id="7" name="Content Placeholder 6">
            <a:extLst>
              <a:ext uri="{FF2B5EF4-FFF2-40B4-BE49-F238E27FC236}">
                <a16:creationId xmlns:a16="http://schemas.microsoft.com/office/drawing/2014/main" id="{90A54CC3-5E5F-98A3-E55D-EBCD492A77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675" y="787400"/>
            <a:ext cx="3500080" cy="1945993"/>
          </a:xfrm>
          <a:prstGeom prst="rect">
            <a:avLst/>
          </a:prstGeom>
        </p:spPr>
      </p:pic>
      <p:pic>
        <p:nvPicPr>
          <p:cNvPr id="3074" name="Picture 2">
            <a:extLst>
              <a:ext uri="{FF2B5EF4-FFF2-40B4-BE49-F238E27FC236}">
                <a16:creationId xmlns:a16="http://schemas.microsoft.com/office/drawing/2014/main" id="{5C87806F-006A-41AE-2DCB-12C0B9305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52061" y="2816366"/>
            <a:ext cx="3314693" cy="1945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CC1E756-6856-FD07-599F-178561E43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4495" y="4762359"/>
            <a:ext cx="3482260"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54178A78-5C2A-51D4-8FF3-01D6D9D36E25}"/>
              </a:ext>
            </a:extLst>
          </p:cNvPr>
          <p:cNvSpPr txBox="1">
            <a:spLocks noChangeArrowheads="1"/>
          </p:cNvSpPr>
          <p:nvPr/>
        </p:nvSpPr>
        <p:spPr bwMode="auto">
          <a:xfrm>
            <a:off x="3876673" y="941288"/>
            <a:ext cx="806326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dirty="0"/>
              <a:t>The ARIMA model's hyperparameters were fine-tuned to find the optimal configuration for accurate forecasting.</a:t>
            </a:r>
          </a:p>
          <a:p>
            <a:pPr algn="just" eaLnBrk="0" fontAlgn="base" hangingPunct="0">
              <a:lnSpc>
                <a:spcPct val="100000"/>
              </a:lnSpc>
              <a:spcBef>
                <a:spcPct val="0"/>
              </a:spcBef>
              <a:spcAft>
                <a:spcPct val="0"/>
              </a:spcAft>
            </a:pPr>
            <a:r>
              <a:rPr lang="en-US" sz="1600" dirty="0"/>
              <a:t>After testing multiple combinations of parameters (p, d, q), the best model was identified with parameters </a:t>
            </a:r>
            <a:r>
              <a:rPr lang="en-US" sz="1600" b="1" dirty="0"/>
              <a:t>(p=1, d=1, q=2)</a:t>
            </a:r>
            <a:r>
              <a:rPr lang="en-US" sz="1600" dirty="0"/>
              <a:t>, resulting in the lowest </a:t>
            </a:r>
            <a:r>
              <a:rPr lang="en-US" sz="1600" b="1" dirty="0"/>
              <a:t>Root Mean Square Error (RMSE)</a:t>
            </a:r>
            <a:r>
              <a:rPr lang="en-US" sz="1600" dirty="0"/>
              <a:t> of </a:t>
            </a:r>
            <a:r>
              <a:rPr lang="en-US" sz="1600" b="1" dirty="0"/>
              <a:t>5.5470</a:t>
            </a:r>
          </a:p>
          <a:p>
            <a:pPr algn="just" eaLnBrk="0" fontAlgn="base" hangingPunct="0">
              <a:lnSpc>
                <a:spcPct val="100000"/>
              </a:lnSpc>
              <a:spcBef>
                <a:spcPct val="0"/>
              </a:spcBef>
              <a:spcAft>
                <a:spcPct val="0"/>
              </a:spcAft>
            </a:pPr>
            <a:r>
              <a:rPr lang="en-US" sz="1600" dirty="0"/>
              <a:t>The ARIMA model was used to predict daily values based on the optimized parameters.</a:t>
            </a:r>
          </a:p>
          <a:p>
            <a:pPr algn="just" eaLnBrk="0" fontAlgn="base" hangingPunct="0">
              <a:lnSpc>
                <a:spcPct val="100000"/>
              </a:lnSpc>
              <a:spcBef>
                <a:spcPct val="0"/>
              </a:spcBef>
              <a:spcAft>
                <a:spcPct val="0"/>
              </a:spcAft>
            </a:pPr>
            <a:r>
              <a:rPr lang="en-US" sz="1600" b="1" dirty="0"/>
              <a:t>Key Insight</a:t>
            </a:r>
            <a:r>
              <a:rPr lang="en-US" sz="1600" dirty="0"/>
              <a:t>: The ARIMA model accurately tracks daily trends and seasonal fluctuations, with some deviations between predicted and actual values.</a:t>
            </a:r>
            <a:endParaRPr lang="en-US" altLang="en-US" sz="1600" dirty="0"/>
          </a:p>
        </p:txBody>
      </p:sp>
      <p:sp>
        <p:nvSpPr>
          <p:cNvPr id="10" name="Rectangle 1">
            <a:extLst>
              <a:ext uri="{FF2B5EF4-FFF2-40B4-BE49-F238E27FC236}">
                <a16:creationId xmlns:a16="http://schemas.microsoft.com/office/drawing/2014/main" id="{41AEB64F-44ED-0916-75A9-2591E2F7E4BC}"/>
              </a:ext>
            </a:extLst>
          </p:cNvPr>
          <p:cNvSpPr txBox="1">
            <a:spLocks noChangeArrowheads="1"/>
          </p:cNvSpPr>
          <p:nvPr/>
        </p:nvSpPr>
        <p:spPr bwMode="auto">
          <a:xfrm>
            <a:off x="3876673" y="4947025"/>
            <a:ext cx="775335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800" dirty="0"/>
              <a:t>The residuals plot was used to check for randomness between actual and predicted values. A relatively random distribution around zero indicated that most patterns were captured by the model.</a:t>
            </a:r>
          </a:p>
          <a:p>
            <a:pPr algn="just" eaLnBrk="0" fontAlgn="base" hangingPunct="0">
              <a:lnSpc>
                <a:spcPct val="100000"/>
              </a:lnSpc>
              <a:spcBef>
                <a:spcPct val="0"/>
              </a:spcBef>
              <a:spcAft>
                <a:spcPct val="0"/>
              </a:spcAft>
            </a:pPr>
            <a:r>
              <a:rPr lang="en-US" sz="1800" b="1" dirty="0"/>
              <a:t>Key Insight</a:t>
            </a:r>
            <a:r>
              <a:rPr lang="en-US" sz="1800" dirty="0"/>
              <a:t>: While the model performed well, some small patterns remained unexplained, suggesting that more complex seasonality or external factors could improve the model.</a:t>
            </a:r>
            <a:endParaRPr lang="en-US" altLang="en-US" sz="1800" dirty="0">
              <a:latin typeface="Arial" panose="020B0604020202020204" pitchFamily="34" charset="0"/>
            </a:endParaRPr>
          </a:p>
        </p:txBody>
      </p:sp>
      <p:sp>
        <p:nvSpPr>
          <p:cNvPr id="5" name="Rectangle 1">
            <a:extLst>
              <a:ext uri="{FF2B5EF4-FFF2-40B4-BE49-F238E27FC236}">
                <a16:creationId xmlns:a16="http://schemas.microsoft.com/office/drawing/2014/main" id="{5F4774E7-26DC-377E-02BF-0A42A259A187}"/>
              </a:ext>
            </a:extLst>
          </p:cNvPr>
          <p:cNvSpPr txBox="1">
            <a:spLocks noChangeArrowheads="1"/>
          </p:cNvSpPr>
          <p:nvPr/>
        </p:nvSpPr>
        <p:spPr bwMode="auto">
          <a:xfrm>
            <a:off x="3876673" y="3050697"/>
            <a:ext cx="77533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800" dirty="0"/>
              <a:t>Predictions were aggregated on a weekly basis to capture longer-term trends. The ARIMA model displayed a reasonable fit, though some periodic divergences were observed.</a:t>
            </a:r>
          </a:p>
          <a:p>
            <a:pPr algn="just" eaLnBrk="0" fontAlgn="base" hangingPunct="0">
              <a:lnSpc>
                <a:spcPct val="100000"/>
              </a:lnSpc>
              <a:spcBef>
                <a:spcPct val="0"/>
              </a:spcBef>
              <a:spcAft>
                <a:spcPct val="0"/>
              </a:spcAft>
            </a:pPr>
            <a:r>
              <a:rPr lang="en-US" sz="1800" b="1" dirty="0"/>
              <a:t>Key Insight</a:t>
            </a:r>
            <a:r>
              <a:rPr lang="en-US" sz="1800" dirty="0"/>
              <a:t>: The ARIMA model successfully predicted general weekly trends, but minor discrepancies arose during certain periods.</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11388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478F-5BE9-89B7-E71A-8CEDC3305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AF118-50F3-063D-10B2-F4F956F93166}"/>
              </a:ext>
            </a:extLst>
          </p:cNvPr>
          <p:cNvSpPr>
            <a:spLocks noGrp="1"/>
          </p:cNvSpPr>
          <p:nvPr>
            <p:ph type="title"/>
          </p:nvPr>
        </p:nvSpPr>
        <p:spPr>
          <a:xfrm>
            <a:off x="628650" y="92413"/>
            <a:ext cx="10934700" cy="787400"/>
          </a:xfrm>
        </p:spPr>
        <p:txBody>
          <a:bodyPr>
            <a:normAutofit/>
          </a:bodyPr>
          <a:lstStyle/>
          <a:p>
            <a:pPr algn="ctr"/>
            <a:r>
              <a:rPr lang="en-IN" b="1" dirty="0"/>
              <a:t>Model 4: SARIMA (Seasonal ARIMA)</a:t>
            </a:r>
          </a:p>
        </p:txBody>
      </p:sp>
      <p:pic>
        <p:nvPicPr>
          <p:cNvPr id="7" name="Content Placeholder 6">
            <a:extLst>
              <a:ext uri="{FF2B5EF4-FFF2-40B4-BE49-F238E27FC236}">
                <a16:creationId xmlns:a16="http://schemas.microsoft.com/office/drawing/2014/main" id="{C3AF44B8-0C2A-4A5C-04A3-B49CC88495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675" y="787400"/>
            <a:ext cx="3500080" cy="1945993"/>
          </a:xfrm>
          <a:prstGeom prst="rect">
            <a:avLst/>
          </a:prstGeom>
        </p:spPr>
      </p:pic>
      <p:pic>
        <p:nvPicPr>
          <p:cNvPr id="3074" name="Picture 2">
            <a:extLst>
              <a:ext uri="{FF2B5EF4-FFF2-40B4-BE49-F238E27FC236}">
                <a16:creationId xmlns:a16="http://schemas.microsoft.com/office/drawing/2014/main" id="{50D560EB-C81D-CAC1-D64C-94DC5C270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00026" y="2816366"/>
            <a:ext cx="3366728" cy="1945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C71B7D3-4EDD-90F6-FB80-CA58CE5F4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4494" y="4762359"/>
            <a:ext cx="3482260"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DC7D0E78-4CCC-7161-DD70-9D1E8EB7473B}"/>
              </a:ext>
            </a:extLst>
          </p:cNvPr>
          <p:cNvSpPr txBox="1">
            <a:spLocks noChangeArrowheads="1"/>
          </p:cNvSpPr>
          <p:nvPr/>
        </p:nvSpPr>
        <p:spPr bwMode="auto">
          <a:xfrm>
            <a:off x="3876673" y="879813"/>
            <a:ext cx="7924802" cy="159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dirty="0"/>
              <a:t>Various combinations of seasonal and non-seasonal parameters (p, d, q) and (P, D, Q) were tested to find the optimal configuration. The best-performing model was identified with </a:t>
            </a:r>
            <a:r>
              <a:rPr lang="en-US" sz="1600" b="1" dirty="0"/>
              <a:t>parameters (p=2, d=1, q=2), (P=2, D=0, Q=2, s=12)</a:t>
            </a:r>
            <a:r>
              <a:rPr lang="en-US" sz="1600" dirty="0"/>
              <a:t>, yielding an </a:t>
            </a:r>
            <a:r>
              <a:rPr lang="en-US" sz="1600" b="1" dirty="0"/>
              <a:t>RMSE of 5.5235</a:t>
            </a:r>
            <a:r>
              <a:rPr lang="en-US" sz="1600" dirty="0"/>
              <a:t>. This fine-tuning process helped improve the model’s accuracy.</a:t>
            </a:r>
          </a:p>
          <a:p>
            <a:pPr algn="just" eaLnBrk="0" fontAlgn="base" hangingPunct="0">
              <a:lnSpc>
                <a:spcPct val="100000"/>
              </a:lnSpc>
              <a:spcBef>
                <a:spcPct val="0"/>
              </a:spcBef>
              <a:spcAft>
                <a:spcPct val="0"/>
              </a:spcAft>
            </a:pPr>
            <a:r>
              <a:rPr lang="en-US" sz="1600" dirty="0"/>
              <a:t>The SARIMA model successfully captures daily fluctuations and seasonal patterns, providing accurate forecasts with minor deviations between predicted and actual values.</a:t>
            </a:r>
            <a:endParaRPr lang="en-US" altLang="en-US" sz="1600" dirty="0">
              <a:latin typeface="Arial" panose="020B0604020202020204" pitchFamily="34" charset="0"/>
            </a:endParaRPr>
          </a:p>
        </p:txBody>
      </p:sp>
      <p:sp>
        <p:nvSpPr>
          <p:cNvPr id="10" name="Rectangle 1">
            <a:extLst>
              <a:ext uri="{FF2B5EF4-FFF2-40B4-BE49-F238E27FC236}">
                <a16:creationId xmlns:a16="http://schemas.microsoft.com/office/drawing/2014/main" id="{51E87E85-C69B-7F15-CBEB-3EE413935088}"/>
              </a:ext>
            </a:extLst>
          </p:cNvPr>
          <p:cNvSpPr txBox="1">
            <a:spLocks noChangeArrowheads="1"/>
          </p:cNvSpPr>
          <p:nvPr/>
        </p:nvSpPr>
        <p:spPr bwMode="auto">
          <a:xfrm>
            <a:off x="3876673" y="4899350"/>
            <a:ext cx="79248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2400" dirty="0"/>
              <a:t>The residual plot indicates that the model effectively captures most patterns with minimal systematic bias. There are no significant outliers, suggesting that the model has adequately explained the variance in the data.</a:t>
            </a:r>
            <a:endParaRPr lang="en-US" altLang="en-US" sz="2400" dirty="0">
              <a:latin typeface="Arial" panose="020B0604020202020204" pitchFamily="34" charset="0"/>
            </a:endParaRPr>
          </a:p>
        </p:txBody>
      </p:sp>
      <p:sp>
        <p:nvSpPr>
          <p:cNvPr id="5" name="Rectangle 1">
            <a:extLst>
              <a:ext uri="{FF2B5EF4-FFF2-40B4-BE49-F238E27FC236}">
                <a16:creationId xmlns:a16="http://schemas.microsoft.com/office/drawing/2014/main" id="{FB91A410-B03C-FC6C-BE6E-7C3D39A32FA7}"/>
              </a:ext>
            </a:extLst>
          </p:cNvPr>
          <p:cNvSpPr txBox="1">
            <a:spLocks noChangeArrowheads="1"/>
          </p:cNvSpPr>
          <p:nvPr/>
        </p:nvSpPr>
        <p:spPr bwMode="auto">
          <a:xfrm>
            <a:off x="3876673" y="2932917"/>
            <a:ext cx="79248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400" dirty="0"/>
              <a:t>The SARIMA model excels in capturing longer-term trends and seasonality in the weekly data, showing good alignment with actual values, though small discrepancies appear during specific periods.</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926692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26C7C-3BD2-521B-82E9-C2B3DF229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2EEBE-42EB-D123-514B-2C15EB938096}"/>
              </a:ext>
            </a:extLst>
          </p:cNvPr>
          <p:cNvSpPr>
            <a:spLocks noGrp="1"/>
          </p:cNvSpPr>
          <p:nvPr>
            <p:ph type="title"/>
          </p:nvPr>
        </p:nvSpPr>
        <p:spPr>
          <a:xfrm>
            <a:off x="628650" y="92413"/>
            <a:ext cx="10934700" cy="787400"/>
          </a:xfrm>
        </p:spPr>
        <p:txBody>
          <a:bodyPr>
            <a:normAutofit fontScale="90000"/>
          </a:bodyPr>
          <a:lstStyle/>
          <a:p>
            <a:pPr algn="ctr"/>
            <a:r>
              <a:rPr lang="en-US" b="1" dirty="0"/>
              <a:t>Model 5: ARIMAX (ARIMA with Exogenous Variables)</a:t>
            </a:r>
            <a:endParaRPr lang="en-IN" b="1" dirty="0"/>
          </a:p>
        </p:txBody>
      </p:sp>
      <p:pic>
        <p:nvPicPr>
          <p:cNvPr id="7" name="Content Placeholder 6">
            <a:extLst>
              <a:ext uri="{FF2B5EF4-FFF2-40B4-BE49-F238E27FC236}">
                <a16:creationId xmlns:a16="http://schemas.microsoft.com/office/drawing/2014/main" id="{9747189C-D946-DABE-60F9-1155D8690C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675" y="787400"/>
            <a:ext cx="3500080" cy="1945993"/>
          </a:xfrm>
          <a:prstGeom prst="rect">
            <a:avLst/>
          </a:prstGeom>
        </p:spPr>
      </p:pic>
      <p:pic>
        <p:nvPicPr>
          <p:cNvPr id="3074" name="Picture 2">
            <a:extLst>
              <a:ext uri="{FF2B5EF4-FFF2-40B4-BE49-F238E27FC236}">
                <a16:creationId xmlns:a16="http://schemas.microsoft.com/office/drawing/2014/main" id="{78E5D397-6C60-9DC7-839C-30990AFA6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3885" y="2816366"/>
            <a:ext cx="2813190" cy="1945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84CCEC6-C2D9-DB3A-C2CE-ACE90AFA1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95835" y="4762359"/>
            <a:ext cx="3059578"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E092A506-DD38-6212-0157-A63D88326C4D}"/>
              </a:ext>
            </a:extLst>
          </p:cNvPr>
          <p:cNvSpPr txBox="1">
            <a:spLocks noChangeArrowheads="1"/>
          </p:cNvSpPr>
          <p:nvPr/>
        </p:nvSpPr>
        <p:spPr bwMode="auto">
          <a:xfrm>
            <a:off x="3876673" y="879814"/>
            <a:ext cx="80632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dirty="0"/>
              <a:t>After testing various (p, d, q) combinations, the best parameters were (2, 1, 2) with an RMSE of 5.3600, resulting in the most accurate predictions. The SARIMA model successfully captures daily fluctuations and seasonal patterns, providing accurate forecasts with minor deviations between predicted and actual values.</a:t>
            </a:r>
          </a:p>
          <a:p>
            <a:pPr algn="just" eaLnBrk="0" fontAlgn="base" hangingPunct="0">
              <a:lnSpc>
                <a:spcPct val="100000"/>
              </a:lnSpc>
              <a:spcBef>
                <a:spcPct val="0"/>
              </a:spcBef>
              <a:spcAft>
                <a:spcPct val="0"/>
              </a:spcAft>
            </a:pPr>
            <a:r>
              <a:rPr lang="en-US" sz="1600" dirty="0"/>
              <a:t>The ARIMAX model closely tracks daily trends, though minor deviations appear during sharp fluctuations. The addition of exogenous variables helps the model adjust to these variations.</a:t>
            </a:r>
            <a:endParaRPr lang="en-US" altLang="en-US" sz="1600" dirty="0">
              <a:latin typeface="Arial" panose="020B0604020202020204" pitchFamily="34" charset="0"/>
            </a:endParaRPr>
          </a:p>
        </p:txBody>
      </p:sp>
      <p:sp>
        <p:nvSpPr>
          <p:cNvPr id="10" name="Rectangle 1">
            <a:extLst>
              <a:ext uri="{FF2B5EF4-FFF2-40B4-BE49-F238E27FC236}">
                <a16:creationId xmlns:a16="http://schemas.microsoft.com/office/drawing/2014/main" id="{1D3B9D13-70A0-D667-7495-3FCB2584351D}"/>
              </a:ext>
            </a:extLst>
          </p:cNvPr>
          <p:cNvSpPr txBox="1">
            <a:spLocks noChangeArrowheads="1"/>
          </p:cNvSpPr>
          <p:nvPr/>
        </p:nvSpPr>
        <p:spPr bwMode="auto">
          <a:xfrm>
            <a:off x="3876673" y="5050863"/>
            <a:ext cx="775335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dirty="0"/>
              <a:t>The residuals plot shows that the model has minimal systematic bias, indicating that it fits the data well with no significant error patterns.</a:t>
            </a:r>
            <a:endParaRPr lang="en-US" altLang="en-US" dirty="0">
              <a:latin typeface="Arial" panose="020B0604020202020204" pitchFamily="34" charset="0"/>
            </a:endParaRPr>
          </a:p>
        </p:txBody>
      </p:sp>
      <p:sp>
        <p:nvSpPr>
          <p:cNvPr id="5" name="Rectangle 1">
            <a:extLst>
              <a:ext uri="{FF2B5EF4-FFF2-40B4-BE49-F238E27FC236}">
                <a16:creationId xmlns:a16="http://schemas.microsoft.com/office/drawing/2014/main" id="{A1FBA48A-EC6D-26AE-5A66-76651135EECF}"/>
              </a:ext>
            </a:extLst>
          </p:cNvPr>
          <p:cNvSpPr txBox="1">
            <a:spLocks noChangeArrowheads="1"/>
          </p:cNvSpPr>
          <p:nvPr/>
        </p:nvSpPr>
        <p:spPr bwMode="auto">
          <a:xfrm>
            <a:off x="3876675" y="2881421"/>
            <a:ext cx="775334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dirty="0"/>
              <a:t>Weekly aggregation analysis shows that ARIMAX successfully captures larger trends, even in the presence of external factors influencing the target variable.</a:t>
            </a:r>
            <a:endParaRPr lang="en-US" altLang="en-US" dirty="0">
              <a:latin typeface="Arial" panose="020B0604020202020204" pitchFamily="34" charset="0"/>
            </a:endParaRPr>
          </a:p>
        </p:txBody>
      </p:sp>
    </p:spTree>
    <p:extLst>
      <p:ext uri="{BB962C8B-B14F-4D97-AF65-F5344CB8AC3E}">
        <p14:creationId xmlns:p14="http://schemas.microsoft.com/office/powerpoint/2010/main" val="429040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E1872-FB88-8077-A490-D49F003AE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519271-C330-706E-50E6-4203E41F86B2}"/>
              </a:ext>
            </a:extLst>
          </p:cNvPr>
          <p:cNvSpPr>
            <a:spLocks noGrp="1"/>
          </p:cNvSpPr>
          <p:nvPr>
            <p:ph type="title"/>
          </p:nvPr>
        </p:nvSpPr>
        <p:spPr>
          <a:xfrm>
            <a:off x="628650" y="92413"/>
            <a:ext cx="10934700" cy="787400"/>
          </a:xfrm>
        </p:spPr>
        <p:txBody>
          <a:bodyPr>
            <a:normAutofit/>
          </a:bodyPr>
          <a:lstStyle/>
          <a:p>
            <a:pPr algn="ctr"/>
            <a:r>
              <a:rPr lang="en-US" b="1" dirty="0"/>
              <a:t>Model 6: SARIMAX (Seasonal ARIMAX)</a:t>
            </a:r>
            <a:endParaRPr lang="en-IN" b="1" dirty="0"/>
          </a:p>
        </p:txBody>
      </p:sp>
      <p:pic>
        <p:nvPicPr>
          <p:cNvPr id="7" name="Content Placeholder 6">
            <a:extLst>
              <a:ext uri="{FF2B5EF4-FFF2-40B4-BE49-F238E27FC236}">
                <a16:creationId xmlns:a16="http://schemas.microsoft.com/office/drawing/2014/main" id="{34C58A75-FEBD-7B2E-D746-6E76B8945C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675" y="787400"/>
            <a:ext cx="3500080" cy="1945993"/>
          </a:xfrm>
          <a:prstGeom prst="rect">
            <a:avLst/>
          </a:prstGeom>
        </p:spPr>
      </p:pic>
      <p:pic>
        <p:nvPicPr>
          <p:cNvPr id="3074" name="Picture 2">
            <a:extLst>
              <a:ext uri="{FF2B5EF4-FFF2-40B4-BE49-F238E27FC236}">
                <a16:creationId xmlns:a16="http://schemas.microsoft.com/office/drawing/2014/main" id="{FAE8FEA3-C725-DB39-3AFF-82845878C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1600" y="2816365"/>
            <a:ext cx="3343275" cy="1945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F97AA1E-19AD-6564-FBA8-4D7BC386F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95835" y="4762359"/>
            <a:ext cx="3059578"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E4A620A4-1824-294C-356C-27923D9F5A4B}"/>
              </a:ext>
            </a:extLst>
          </p:cNvPr>
          <p:cNvSpPr txBox="1">
            <a:spLocks noChangeArrowheads="1"/>
          </p:cNvSpPr>
          <p:nvPr/>
        </p:nvSpPr>
        <p:spPr bwMode="auto">
          <a:xfrm>
            <a:off x="3876673" y="756704"/>
            <a:ext cx="806326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dirty="0"/>
              <a:t>After extensive testing, the best SARIMAX parameters were identified as (2, 1, 1, 2, 0, 1) with an RMSE of 5.3326.The ARIMAX model closely tracks daily trends, though minor deviations appear during sharp fluctuations. The addition of exogenous variables helps the model adjust to these variations.</a:t>
            </a:r>
          </a:p>
          <a:p>
            <a:pPr algn="just" eaLnBrk="0" fontAlgn="base" hangingPunct="0">
              <a:lnSpc>
                <a:spcPct val="100000"/>
              </a:lnSpc>
              <a:spcBef>
                <a:spcPct val="0"/>
              </a:spcBef>
              <a:spcAft>
                <a:spcPct val="0"/>
              </a:spcAft>
            </a:pPr>
            <a:r>
              <a:rPr lang="en-US" altLang="en-US" sz="1600" dirty="0"/>
              <a:t>After tuning, the SARIMAX model was refitted, and predictions for daily values were generated and compared to actual data. The SARIMAX model closely tracks daily fluctuations, with a minor lag during certain peak periods.</a:t>
            </a:r>
          </a:p>
        </p:txBody>
      </p:sp>
      <p:sp>
        <p:nvSpPr>
          <p:cNvPr id="10" name="Rectangle 1">
            <a:extLst>
              <a:ext uri="{FF2B5EF4-FFF2-40B4-BE49-F238E27FC236}">
                <a16:creationId xmlns:a16="http://schemas.microsoft.com/office/drawing/2014/main" id="{44615743-36C4-CFEF-C4FD-D56B4931CC6D}"/>
              </a:ext>
            </a:extLst>
          </p:cNvPr>
          <p:cNvSpPr txBox="1">
            <a:spLocks noChangeArrowheads="1"/>
          </p:cNvSpPr>
          <p:nvPr/>
        </p:nvSpPr>
        <p:spPr bwMode="auto">
          <a:xfrm>
            <a:off x="3876673" y="5020086"/>
            <a:ext cx="775335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200" dirty="0"/>
              <a:t>Residuals were calculated by subtracting the predicted values from the actual values and plotted to assess the model's accuracy. The analysis revealed minimal systematic errors and no significant biases, highlighting the robustness of the model.</a:t>
            </a:r>
            <a:endParaRPr lang="en-US" altLang="en-US" sz="2200" dirty="0">
              <a:latin typeface="Arial" panose="020B0604020202020204" pitchFamily="34" charset="0"/>
            </a:endParaRPr>
          </a:p>
        </p:txBody>
      </p:sp>
      <p:sp>
        <p:nvSpPr>
          <p:cNvPr id="5" name="Rectangle 1">
            <a:extLst>
              <a:ext uri="{FF2B5EF4-FFF2-40B4-BE49-F238E27FC236}">
                <a16:creationId xmlns:a16="http://schemas.microsoft.com/office/drawing/2014/main" id="{E79E5BB2-67F8-F15A-DD6A-400A5C02D39B}"/>
              </a:ext>
            </a:extLst>
          </p:cNvPr>
          <p:cNvSpPr txBox="1">
            <a:spLocks noChangeArrowheads="1"/>
          </p:cNvSpPr>
          <p:nvPr/>
        </p:nvSpPr>
        <p:spPr bwMode="auto">
          <a:xfrm>
            <a:off x="3876675" y="2973754"/>
            <a:ext cx="775334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000" dirty="0"/>
              <a:t>The weekly analysis involved aggregating both actual and predicted values to assess the model's performance over longer periods. The SARIMAX model successfully captured broader trends and seasonal variations, although it showed some limitations in predicting major spikes accurately.</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59388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6867A-4ED6-3356-E827-0021F7805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A5C84-380D-4E56-4A79-6CA574AE5EAA}"/>
              </a:ext>
            </a:extLst>
          </p:cNvPr>
          <p:cNvSpPr>
            <a:spLocks noGrp="1"/>
          </p:cNvSpPr>
          <p:nvPr>
            <p:ph type="title"/>
          </p:nvPr>
        </p:nvSpPr>
        <p:spPr>
          <a:xfrm>
            <a:off x="638937" y="188015"/>
            <a:ext cx="10515600" cy="1325563"/>
          </a:xfrm>
        </p:spPr>
        <p:txBody>
          <a:bodyPr/>
          <a:lstStyle/>
          <a:p>
            <a:pPr algn="ctr"/>
            <a:r>
              <a:rPr lang="en-IN" b="1" dirty="0"/>
              <a:t>Insights and Conclusion</a:t>
            </a:r>
          </a:p>
        </p:txBody>
      </p:sp>
      <p:sp>
        <p:nvSpPr>
          <p:cNvPr id="6" name="Rectangle 1">
            <a:extLst>
              <a:ext uri="{FF2B5EF4-FFF2-40B4-BE49-F238E27FC236}">
                <a16:creationId xmlns:a16="http://schemas.microsoft.com/office/drawing/2014/main" id="{CA7F67D0-3009-03C3-E99D-3CCDE9BA7A55}"/>
              </a:ext>
            </a:extLst>
          </p:cNvPr>
          <p:cNvSpPr>
            <a:spLocks noGrp="1" noChangeArrowheads="1"/>
          </p:cNvSpPr>
          <p:nvPr>
            <p:ph idx="1"/>
          </p:nvPr>
        </p:nvSpPr>
        <p:spPr bwMode="auto">
          <a:xfrm>
            <a:off x="638937" y="1716397"/>
            <a:ext cx="11085576" cy="3929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2400" dirty="0"/>
              <a:t>After evaluating all the models, the </a:t>
            </a:r>
            <a:r>
              <a:rPr lang="en-US" sz="2400" b="1" dirty="0"/>
              <a:t>SARIMAX model</a:t>
            </a:r>
            <a:r>
              <a:rPr lang="en-US" sz="2400" dirty="0"/>
              <a:t> emerged as the most suitable choice for this project:</a:t>
            </a:r>
          </a:p>
          <a:p>
            <a:pPr algn="just">
              <a:buFont typeface="Arial" panose="020B0604020202020204" pitchFamily="34" charset="0"/>
              <a:buChar char="•"/>
            </a:pPr>
            <a:r>
              <a:rPr lang="en-US" sz="2400" b="1" dirty="0"/>
              <a:t>Seasonality Capture:</a:t>
            </a:r>
            <a:r>
              <a:rPr lang="en-US" sz="2400" dirty="0"/>
              <a:t> It effectively captures seasonality, essential for predicting recurring demand patterns.</a:t>
            </a:r>
          </a:p>
          <a:p>
            <a:pPr algn="just">
              <a:buFont typeface="Arial" panose="020B0604020202020204" pitchFamily="34" charset="0"/>
              <a:buChar char="•"/>
            </a:pPr>
            <a:r>
              <a:rPr lang="en-US" sz="2400" b="1" dirty="0"/>
              <a:t>Incorporation of Exogenous Variables:</a:t>
            </a:r>
            <a:r>
              <a:rPr lang="en-US" sz="2400" dirty="0"/>
              <a:t> It integrates key external factors like </a:t>
            </a:r>
            <a:r>
              <a:rPr lang="en-US" sz="2400" b="1" dirty="0"/>
              <a:t>Clicks</a:t>
            </a:r>
            <a:r>
              <a:rPr lang="en-US" sz="2400" dirty="0"/>
              <a:t> and </a:t>
            </a:r>
            <a:r>
              <a:rPr lang="en-US" sz="2400" b="1" dirty="0"/>
              <a:t>Impressions</a:t>
            </a:r>
            <a:r>
              <a:rPr lang="en-US" sz="2400" dirty="0"/>
              <a:t>, which influence the target variable (Quantity).</a:t>
            </a:r>
          </a:p>
          <a:p>
            <a:pPr algn="just">
              <a:buFont typeface="Arial" panose="020B0604020202020204" pitchFamily="34" charset="0"/>
              <a:buChar char="•"/>
            </a:pPr>
            <a:r>
              <a:rPr lang="en-US" sz="2400" b="1" dirty="0"/>
              <a:t>Superior Accuracy:</a:t>
            </a:r>
            <a:r>
              <a:rPr lang="en-US" sz="2400" dirty="0"/>
              <a:t> Compared to simpler models (AR, MA), SARIMAX consistently showed higher accuracy and a more comprehensive data understanding.</a:t>
            </a:r>
          </a:p>
          <a:p>
            <a:pPr algn="just">
              <a:buFont typeface="Arial" panose="020B0604020202020204" pitchFamily="34" charset="0"/>
              <a:buChar char="•"/>
            </a:pPr>
            <a:r>
              <a:rPr lang="en-US" sz="2400" b="1" dirty="0"/>
              <a:t>Conclusion:</a:t>
            </a:r>
            <a:r>
              <a:rPr lang="en-US" sz="2400" dirty="0"/>
              <a:t> SARIMAX meets the project’s forecasting needs, making it the recommended approach for reliable time series analysis and demand prediction.</a:t>
            </a:r>
          </a:p>
        </p:txBody>
      </p:sp>
    </p:spTree>
    <p:extLst>
      <p:ext uri="{BB962C8B-B14F-4D97-AF65-F5344CB8AC3E}">
        <p14:creationId xmlns:p14="http://schemas.microsoft.com/office/powerpoint/2010/main" val="133522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5005-C3CF-1B8B-791E-EAA332742C35}"/>
              </a:ext>
            </a:extLst>
          </p:cNvPr>
          <p:cNvSpPr>
            <a:spLocks noGrp="1"/>
          </p:cNvSpPr>
          <p:nvPr>
            <p:ph type="title"/>
          </p:nvPr>
        </p:nvSpPr>
        <p:spPr/>
        <p:txBody>
          <a:bodyPr/>
          <a:lstStyle/>
          <a:p>
            <a:r>
              <a:rPr lang="en-IN"/>
              <a:t>Introduction to the Project</a:t>
            </a:r>
          </a:p>
        </p:txBody>
      </p:sp>
      <p:sp>
        <p:nvSpPr>
          <p:cNvPr id="3" name="Text Placeholder 2">
            <a:extLst>
              <a:ext uri="{FF2B5EF4-FFF2-40B4-BE49-F238E27FC236}">
                <a16:creationId xmlns:a16="http://schemas.microsoft.com/office/drawing/2014/main" id="{C0A82A03-7A4E-C1E6-164B-1DD794E155C1}"/>
              </a:ext>
            </a:extLst>
          </p:cNvPr>
          <p:cNvSpPr>
            <a:spLocks noGrp="1"/>
          </p:cNvSpPr>
          <p:nvPr>
            <p:ph type="body" idx="1"/>
          </p:nvPr>
        </p:nvSpPr>
        <p:spPr/>
        <p:txBody>
          <a:bodyPr>
            <a:normAutofit fontScale="92500" lnSpcReduction="10000"/>
          </a:bodyPr>
          <a:lstStyle/>
          <a:p>
            <a:r>
              <a:rPr lang="en-US"/>
              <a:t>Project Overview:</a:t>
            </a:r>
          </a:p>
          <a:p>
            <a:r>
              <a:rPr lang="en-US"/>
              <a:t>The AI-driven demand prediction project focuses on using advanced time series forecasting models to predict product demand for retail businesses, helping improve inventory management, optimize marketing efforts, and enhance customer satisfaction.</a:t>
            </a:r>
          </a:p>
          <a:p>
            <a:r>
              <a:rPr lang="en-US"/>
              <a:t>Objectives:</a:t>
            </a:r>
          </a:p>
          <a:p>
            <a:r>
              <a:rPr lang="en-US"/>
              <a:t>Using AI models to forecast demand for retail products based on historical sales data and external factors like Google Analytics.</a:t>
            </a:r>
          </a:p>
          <a:p>
            <a:r>
              <a:rPr lang="en-US"/>
              <a:t>Motivation:</a:t>
            </a:r>
          </a:p>
          <a:p>
            <a:r>
              <a:rPr lang="en-US"/>
              <a:t>Accurate forecasting allows businesses to manage stock levels more effectively, reduce overstock/stockouts, and improve customer satisfaction.</a:t>
            </a:r>
            <a:endParaRPr lang="en-IN"/>
          </a:p>
        </p:txBody>
      </p:sp>
    </p:spTree>
    <p:extLst>
      <p:ext uri="{BB962C8B-B14F-4D97-AF65-F5344CB8AC3E}">
        <p14:creationId xmlns:p14="http://schemas.microsoft.com/office/powerpoint/2010/main" val="1282636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261E6-F0C8-8B9D-5D97-45169A518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B2708-F54F-1FA2-9884-63CC3C918911}"/>
              </a:ext>
            </a:extLst>
          </p:cNvPr>
          <p:cNvSpPr>
            <a:spLocks noGrp="1"/>
          </p:cNvSpPr>
          <p:nvPr>
            <p:ph type="title"/>
          </p:nvPr>
        </p:nvSpPr>
        <p:spPr>
          <a:xfrm>
            <a:off x="159368" y="76774"/>
            <a:ext cx="11873264" cy="787400"/>
          </a:xfrm>
        </p:spPr>
        <p:txBody>
          <a:bodyPr>
            <a:noAutofit/>
          </a:bodyPr>
          <a:lstStyle/>
          <a:p>
            <a:pPr algn="ctr"/>
            <a:r>
              <a:rPr lang="en-US" sz="2800" b="1" dirty="0"/>
              <a:t>Final Step: Splitting Data and Running Multivariate Regression with Visualization</a:t>
            </a:r>
            <a:endParaRPr lang="en-IN" sz="2800" b="1" dirty="0"/>
          </a:p>
        </p:txBody>
      </p:sp>
      <p:pic>
        <p:nvPicPr>
          <p:cNvPr id="3074" name="Picture 2">
            <a:extLst>
              <a:ext uri="{FF2B5EF4-FFF2-40B4-BE49-F238E27FC236}">
                <a16:creationId xmlns:a16="http://schemas.microsoft.com/office/drawing/2014/main" id="{32A8E62C-55BB-928B-5197-C4815A4AF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5835" y="2058661"/>
            <a:ext cx="4561702" cy="23750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FD4C5A8-B264-6002-C5DC-102D8E486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17356" y="4587271"/>
            <a:ext cx="4561702" cy="213709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
            <a:extLst>
              <a:ext uri="{FF2B5EF4-FFF2-40B4-BE49-F238E27FC236}">
                <a16:creationId xmlns:a16="http://schemas.microsoft.com/office/drawing/2014/main" id="{C6A92411-5395-9F91-E4BC-3EF4C71D5122}"/>
              </a:ext>
            </a:extLst>
          </p:cNvPr>
          <p:cNvSpPr txBox="1">
            <a:spLocks noChangeArrowheads="1"/>
          </p:cNvSpPr>
          <p:nvPr/>
        </p:nvSpPr>
        <p:spPr bwMode="auto">
          <a:xfrm>
            <a:off x="5419725" y="4756548"/>
            <a:ext cx="621029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200" dirty="0"/>
              <a:t>Residuals were calculated by subtracting the predicted values from the actual values and plotted to assess the model's accuracy. The analysis revealed minimal systematic errors and no significant biases, highlighting the robustness of the model.</a:t>
            </a:r>
            <a:endParaRPr lang="en-US" altLang="en-US" sz="2200" dirty="0">
              <a:latin typeface="Arial" panose="020B0604020202020204" pitchFamily="34" charset="0"/>
            </a:endParaRPr>
          </a:p>
        </p:txBody>
      </p:sp>
      <p:sp>
        <p:nvSpPr>
          <p:cNvPr id="5" name="Rectangle 1">
            <a:extLst>
              <a:ext uri="{FF2B5EF4-FFF2-40B4-BE49-F238E27FC236}">
                <a16:creationId xmlns:a16="http://schemas.microsoft.com/office/drawing/2014/main" id="{07906B5E-BC17-EFCA-E103-791D37EB6563}"/>
              </a:ext>
            </a:extLst>
          </p:cNvPr>
          <p:cNvSpPr txBox="1">
            <a:spLocks noChangeArrowheads="1"/>
          </p:cNvSpPr>
          <p:nvPr/>
        </p:nvSpPr>
        <p:spPr bwMode="auto">
          <a:xfrm>
            <a:off x="5419725" y="2058661"/>
            <a:ext cx="621029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altLang="en-US" sz="2200" dirty="0">
                <a:latin typeface="Arial" panose="020B0604020202020204" pitchFamily="34" charset="0"/>
              </a:rPr>
              <a:t>The multivariate regression model was used to predict daily values based on the tuned parameters. Key Insight: The model captures daily fluctuations but struggles with significant spikes, leading to slight discrepancies between predicted and actual values. </a:t>
            </a:r>
          </a:p>
        </p:txBody>
      </p:sp>
      <p:sp>
        <p:nvSpPr>
          <p:cNvPr id="6" name="Rectangle 1">
            <a:extLst>
              <a:ext uri="{FF2B5EF4-FFF2-40B4-BE49-F238E27FC236}">
                <a16:creationId xmlns:a16="http://schemas.microsoft.com/office/drawing/2014/main" id="{3C9D5141-4913-245B-DABB-ACF87DE91F30}"/>
              </a:ext>
            </a:extLst>
          </p:cNvPr>
          <p:cNvSpPr txBox="1">
            <a:spLocks noChangeArrowheads="1"/>
          </p:cNvSpPr>
          <p:nvPr/>
        </p:nvSpPr>
        <p:spPr bwMode="auto">
          <a:xfrm>
            <a:off x="343180" y="771841"/>
            <a:ext cx="11505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altLang="en-US" sz="1800" b="1" u="sng" dirty="0">
                <a:latin typeface="Arial" panose="020B0604020202020204" pitchFamily="34" charset="0"/>
              </a:rPr>
              <a:t>Hyperparameter Tuning</a:t>
            </a:r>
            <a:r>
              <a:rPr lang="en-US" altLang="en-US" sz="1800" b="1" dirty="0">
                <a:latin typeface="Arial" panose="020B0604020202020204" pitchFamily="34" charset="0"/>
              </a:rPr>
              <a:t>:</a:t>
            </a:r>
            <a:r>
              <a:rPr lang="en-US" altLang="en-US" sz="1800" dirty="0">
                <a:latin typeface="Arial" panose="020B0604020202020204" pitchFamily="34" charset="0"/>
              </a:rPr>
              <a:t> The multivariate regression model's hyperparameters were fine-tuned using </a:t>
            </a:r>
            <a:r>
              <a:rPr lang="en-US" altLang="en-US" sz="1800" dirty="0" err="1">
                <a:latin typeface="Arial" panose="020B0604020202020204" pitchFamily="34" charset="0"/>
              </a:rPr>
              <a:t>GridSearchCV</a:t>
            </a:r>
            <a:r>
              <a:rPr lang="en-US" altLang="en-US" sz="1800" dirty="0">
                <a:latin typeface="Arial" panose="020B0604020202020204" pitchFamily="34" charset="0"/>
              </a:rPr>
              <a:t> to optimize parameters such as </a:t>
            </a:r>
            <a:r>
              <a:rPr lang="en-US" altLang="en-US" sz="1800" dirty="0" err="1">
                <a:latin typeface="Arial" panose="020B0604020202020204" pitchFamily="34" charset="0"/>
              </a:rPr>
              <a:t>fit_intercept</a:t>
            </a:r>
            <a:r>
              <a:rPr lang="en-US" altLang="en-US" sz="1800" dirty="0">
                <a:latin typeface="Arial" panose="020B0604020202020204" pitchFamily="34" charset="0"/>
              </a:rPr>
              <a:t> and </a:t>
            </a:r>
            <a:r>
              <a:rPr lang="en-US" altLang="en-US" sz="1800" dirty="0" err="1">
                <a:latin typeface="Arial" panose="020B0604020202020204" pitchFamily="34" charset="0"/>
              </a:rPr>
              <a:t>copy_X</a:t>
            </a:r>
            <a:r>
              <a:rPr lang="en-US" altLang="en-US" sz="1800" dirty="0">
                <a:latin typeface="Arial" panose="020B0604020202020204" pitchFamily="34" charset="0"/>
              </a:rPr>
              <a:t>. After testing multiple configurations, the best model was identified with parameters {'</a:t>
            </a:r>
            <a:r>
              <a:rPr lang="en-US" altLang="en-US" sz="1800" dirty="0" err="1">
                <a:latin typeface="Arial" panose="020B0604020202020204" pitchFamily="34" charset="0"/>
              </a:rPr>
              <a:t>copy_X</a:t>
            </a:r>
            <a:r>
              <a:rPr lang="en-US" altLang="en-US" sz="1800" dirty="0">
                <a:latin typeface="Arial" panose="020B0604020202020204" pitchFamily="34" charset="0"/>
              </a:rPr>
              <a:t>': True, '</a:t>
            </a:r>
            <a:r>
              <a:rPr lang="en-US" altLang="en-US" sz="1800" dirty="0" err="1">
                <a:latin typeface="Arial" panose="020B0604020202020204" pitchFamily="34" charset="0"/>
              </a:rPr>
              <a:t>fit_intercept</a:t>
            </a:r>
            <a:r>
              <a:rPr lang="en-US" altLang="en-US" sz="1800" dirty="0">
                <a:latin typeface="Arial" panose="020B0604020202020204" pitchFamily="34" charset="0"/>
              </a:rPr>
              <a:t>': True}. The evaluation metrics showed an RMSE of 30.13 and an R-squared value of 0.17.</a:t>
            </a:r>
          </a:p>
        </p:txBody>
      </p:sp>
    </p:spTree>
    <p:extLst>
      <p:ext uri="{BB962C8B-B14F-4D97-AF65-F5344CB8AC3E}">
        <p14:creationId xmlns:p14="http://schemas.microsoft.com/office/powerpoint/2010/main" val="416145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71F3F-9456-4C3B-AAD8-20DFB2CD8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16451-A6C4-68C8-3769-D9955B47F836}"/>
              </a:ext>
            </a:extLst>
          </p:cNvPr>
          <p:cNvSpPr>
            <a:spLocks noGrp="1"/>
          </p:cNvSpPr>
          <p:nvPr>
            <p:ph type="title"/>
          </p:nvPr>
        </p:nvSpPr>
        <p:spPr>
          <a:xfrm>
            <a:off x="159368" y="76774"/>
            <a:ext cx="11873264" cy="787400"/>
          </a:xfrm>
        </p:spPr>
        <p:txBody>
          <a:bodyPr>
            <a:noAutofit/>
          </a:bodyPr>
          <a:lstStyle/>
          <a:p>
            <a:pPr algn="ctr"/>
            <a:r>
              <a:rPr lang="en-US" sz="2800" b="1" dirty="0"/>
              <a:t>Final Step (Continued)</a:t>
            </a:r>
            <a:endParaRPr lang="en-IN" sz="2800" b="1" dirty="0"/>
          </a:p>
        </p:txBody>
      </p:sp>
      <p:pic>
        <p:nvPicPr>
          <p:cNvPr id="3074" name="Picture 2">
            <a:extLst>
              <a:ext uri="{FF2B5EF4-FFF2-40B4-BE49-F238E27FC236}">
                <a16:creationId xmlns:a16="http://schemas.microsoft.com/office/drawing/2014/main" id="{1BE2E0E6-7390-6D78-83EC-13631CC51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59367" y="864174"/>
            <a:ext cx="4562477" cy="29257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777B3E9-8BB4-E9CF-DB22-DE3147061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9367" y="3789936"/>
            <a:ext cx="4604506" cy="299128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
            <a:extLst>
              <a:ext uri="{FF2B5EF4-FFF2-40B4-BE49-F238E27FC236}">
                <a16:creationId xmlns:a16="http://schemas.microsoft.com/office/drawing/2014/main" id="{D0F85AB7-AA72-7BE0-29C7-053BCCF8475A}"/>
              </a:ext>
            </a:extLst>
          </p:cNvPr>
          <p:cNvSpPr txBox="1">
            <a:spLocks noChangeArrowheads="1"/>
          </p:cNvSpPr>
          <p:nvPr/>
        </p:nvSpPr>
        <p:spPr bwMode="auto">
          <a:xfrm>
            <a:off x="5369017" y="3887956"/>
            <a:ext cx="671431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altLang="en-US" sz="2200" dirty="0">
                <a:latin typeface="Arial" panose="020B0604020202020204" pitchFamily="34" charset="0"/>
              </a:rPr>
              <a:t>The model was used to generate predictions for the next six months based on simulated future values of exogenous variables (Clicks and Impressions). Key Insight: The model forecasts a significant increase in the predicted quantity during the initial months, followed by a stabilization. While the trend generally follows expected patterns, further refinement is needed for more precise forecasting. </a:t>
            </a:r>
          </a:p>
        </p:txBody>
      </p:sp>
      <p:sp>
        <p:nvSpPr>
          <p:cNvPr id="5" name="Rectangle 1">
            <a:extLst>
              <a:ext uri="{FF2B5EF4-FFF2-40B4-BE49-F238E27FC236}">
                <a16:creationId xmlns:a16="http://schemas.microsoft.com/office/drawing/2014/main" id="{C18C9131-6939-F9D6-A225-8CCD3C1CA7AD}"/>
              </a:ext>
            </a:extLst>
          </p:cNvPr>
          <p:cNvSpPr txBox="1">
            <a:spLocks noChangeArrowheads="1"/>
          </p:cNvSpPr>
          <p:nvPr/>
        </p:nvSpPr>
        <p:spPr bwMode="auto">
          <a:xfrm>
            <a:off x="5419724" y="1052496"/>
            <a:ext cx="661290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altLang="en-US" sz="2400" dirty="0">
                <a:latin typeface="Arial" panose="020B0604020202020204" pitchFamily="34" charset="0"/>
              </a:rPr>
              <a:t>Residual </a:t>
            </a:r>
            <a:r>
              <a:rPr lang="en-US" altLang="en-US" sz="2400" dirty="0" err="1">
                <a:latin typeface="Arial" panose="020B0604020202020204" pitchFamily="34" charset="0"/>
              </a:rPr>
              <a:t>Analysis:The</a:t>
            </a:r>
            <a:r>
              <a:rPr lang="en-US" altLang="en-US" sz="2400" dirty="0">
                <a:latin typeface="Arial" panose="020B0604020202020204" pitchFamily="34" charset="0"/>
              </a:rPr>
              <a:t> residuals plot was used to check for randomness between actual and predicted values. Key Insight: Residuals show minor biases, but no significant outliers, suggesting that the model largely captures patterns.</a:t>
            </a:r>
          </a:p>
        </p:txBody>
      </p:sp>
    </p:spTree>
    <p:extLst>
      <p:ext uri="{BB962C8B-B14F-4D97-AF65-F5344CB8AC3E}">
        <p14:creationId xmlns:p14="http://schemas.microsoft.com/office/powerpoint/2010/main" val="6635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D656-F76B-1822-9B34-D1999069023E}"/>
              </a:ext>
            </a:extLst>
          </p:cNvPr>
          <p:cNvSpPr>
            <a:spLocks noGrp="1"/>
          </p:cNvSpPr>
          <p:nvPr>
            <p:ph type="title"/>
          </p:nvPr>
        </p:nvSpPr>
        <p:spPr/>
        <p:txBody>
          <a:bodyPr/>
          <a:lstStyle/>
          <a:p>
            <a:r>
              <a:rPr lang="en-IN"/>
              <a:t>Data Sources &amp; Overview</a:t>
            </a:r>
          </a:p>
        </p:txBody>
      </p:sp>
      <p:sp>
        <p:nvSpPr>
          <p:cNvPr id="3" name="Text Placeholder 2">
            <a:extLst>
              <a:ext uri="{FF2B5EF4-FFF2-40B4-BE49-F238E27FC236}">
                <a16:creationId xmlns:a16="http://schemas.microsoft.com/office/drawing/2014/main" id="{C4F66E5E-EE8B-5C01-710A-CCB5A0B0E652}"/>
              </a:ext>
            </a:extLst>
          </p:cNvPr>
          <p:cNvSpPr>
            <a:spLocks noGrp="1"/>
          </p:cNvSpPr>
          <p:nvPr>
            <p:ph type="body" idx="1"/>
          </p:nvPr>
        </p:nvSpPr>
        <p:spPr/>
        <p:txBody>
          <a:bodyPr>
            <a:normAutofit lnSpcReduction="10000"/>
          </a:bodyPr>
          <a:lstStyle/>
          <a:p>
            <a:r>
              <a:rPr lang="en-IN"/>
              <a:t>Data Description:</a:t>
            </a:r>
          </a:p>
          <a:p>
            <a:r>
              <a:rPr lang="en-IN"/>
              <a:t>The dataset used includes historical sales data (target variable: Quantity) and external factors such as Clicks and Impressions (from Google Analytics and social media).</a:t>
            </a:r>
          </a:p>
          <a:p>
            <a:r>
              <a:rPr lang="en-IN"/>
              <a:t>Data Structure:</a:t>
            </a:r>
          </a:p>
          <a:p>
            <a:r>
              <a:rPr lang="en-IN"/>
              <a:t>Target Variable: Quantity (sales data)</a:t>
            </a:r>
          </a:p>
          <a:p>
            <a:r>
              <a:rPr lang="en-IN"/>
              <a:t>Exogenous Variables: Clicks, Impressions (external factors influencing demand)</a:t>
            </a:r>
          </a:p>
          <a:p>
            <a:r>
              <a:rPr lang="en-IN"/>
              <a:t>Data Quality:</a:t>
            </a:r>
          </a:p>
          <a:p>
            <a:r>
              <a:rPr lang="en-IN"/>
              <a:t>Challenges included handling missing values and data cleaning.</a:t>
            </a:r>
          </a:p>
        </p:txBody>
      </p:sp>
    </p:spTree>
    <p:extLst>
      <p:ext uri="{BB962C8B-B14F-4D97-AF65-F5344CB8AC3E}">
        <p14:creationId xmlns:p14="http://schemas.microsoft.com/office/powerpoint/2010/main" val="240450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59C16-8637-7DB4-8667-0DF97E8DC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724F1-DEB1-298B-0ACC-F63D4189B67B}"/>
              </a:ext>
            </a:extLst>
          </p:cNvPr>
          <p:cNvSpPr>
            <a:spLocks noGrp="1"/>
          </p:cNvSpPr>
          <p:nvPr>
            <p:ph type="title"/>
          </p:nvPr>
        </p:nvSpPr>
        <p:spPr>
          <a:xfrm>
            <a:off x="838200" y="160020"/>
            <a:ext cx="10515600" cy="654368"/>
          </a:xfrm>
        </p:spPr>
        <p:txBody>
          <a:bodyPr>
            <a:normAutofit fontScale="90000"/>
          </a:bodyPr>
          <a:lstStyle/>
          <a:p>
            <a:pPr algn="ctr"/>
            <a:r>
              <a:rPr lang="en-IN" b="1" dirty="0"/>
              <a:t>Step 1 : Data Pre Processing</a:t>
            </a:r>
          </a:p>
        </p:txBody>
      </p:sp>
      <p:sp>
        <p:nvSpPr>
          <p:cNvPr id="3" name="Text Placeholder 2">
            <a:extLst>
              <a:ext uri="{FF2B5EF4-FFF2-40B4-BE49-F238E27FC236}">
                <a16:creationId xmlns:a16="http://schemas.microsoft.com/office/drawing/2014/main" id="{E7CC94FB-91F0-BD3C-A86E-4FAB678EDED6}"/>
              </a:ext>
            </a:extLst>
          </p:cNvPr>
          <p:cNvSpPr>
            <a:spLocks noGrp="1"/>
          </p:cNvSpPr>
          <p:nvPr>
            <p:ph type="body" idx="1"/>
          </p:nvPr>
        </p:nvSpPr>
        <p:spPr>
          <a:xfrm>
            <a:off x="2910840" y="975360"/>
            <a:ext cx="9220200" cy="1572755"/>
          </a:xfrm>
        </p:spPr>
        <p:txBody>
          <a:bodyPr>
            <a:normAutofit fontScale="77500" lnSpcReduction="20000"/>
          </a:bodyPr>
          <a:lstStyle/>
          <a:p>
            <a:pPr marL="0" indent="0" algn="ctr">
              <a:buNone/>
            </a:pPr>
            <a:r>
              <a:rPr lang="en-US" b="1" dirty="0"/>
              <a:t>Step 1: Convert the 'Day Index' column to a proper datetime format</a:t>
            </a:r>
          </a:p>
          <a:p>
            <a:pPr marL="0" indent="0">
              <a:buNone/>
            </a:pPr>
            <a:r>
              <a:rPr lang="en-US" dirty="0"/>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p>
        </p:txBody>
      </p:sp>
      <p:pic>
        <p:nvPicPr>
          <p:cNvPr id="7" name="Picture 6">
            <a:extLst>
              <a:ext uri="{FF2B5EF4-FFF2-40B4-BE49-F238E27FC236}">
                <a16:creationId xmlns:a16="http://schemas.microsoft.com/office/drawing/2014/main" id="{AF6FA31C-6D64-7FFE-7349-71BB7479E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46074"/>
            <a:ext cx="2453640" cy="1870354"/>
          </a:xfrm>
          <a:prstGeom prst="rect">
            <a:avLst/>
          </a:prstGeom>
        </p:spPr>
      </p:pic>
      <p:sp>
        <p:nvSpPr>
          <p:cNvPr id="8" name="Text Placeholder 2">
            <a:extLst>
              <a:ext uri="{FF2B5EF4-FFF2-40B4-BE49-F238E27FC236}">
                <a16:creationId xmlns:a16="http://schemas.microsoft.com/office/drawing/2014/main" id="{E0A80DBA-CD36-D6FB-6D6C-FA3C0DE47770}"/>
              </a:ext>
            </a:extLst>
          </p:cNvPr>
          <p:cNvSpPr txBox="1">
            <a:spLocks/>
          </p:cNvSpPr>
          <p:nvPr/>
        </p:nvSpPr>
        <p:spPr>
          <a:xfrm>
            <a:off x="0" y="2460308"/>
            <a:ext cx="12192000" cy="2576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b="1" dirty="0"/>
              <a:t>Step 2: Remove duplicate rows</a:t>
            </a:r>
            <a:br>
              <a:rPr lang="en-US" sz="2200" dirty="0"/>
            </a:br>
            <a:r>
              <a:rPr lang="en-US" sz="2200" dirty="0"/>
              <a:t>There were no duplicate rows in the dataset, so this step was not necessary.</a:t>
            </a:r>
          </a:p>
          <a:p>
            <a:pPr marL="0" indent="0" algn="ctr">
              <a:buFont typeface="Arial" panose="020B0604020202020204" pitchFamily="34" charset="0"/>
              <a:buNone/>
            </a:pPr>
            <a:r>
              <a:rPr lang="en-US" sz="2200" b="1" dirty="0"/>
              <a:t>Step 3: Fill any missing values using forward fill</a:t>
            </a:r>
            <a:br>
              <a:rPr lang="en-US" sz="2200" dirty="0"/>
            </a:br>
            <a:r>
              <a:rPr lang="en-US" sz="2200" dirty="0"/>
              <a:t>There were no missing values in the dataset, so this step was not needed.</a:t>
            </a:r>
          </a:p>
          <a:p>
            <a:pPr marL="0" indent="0" algn="ctr">
              <a:buFont typeface="Arial" panose="020B0604020202020204" pitchFamily="34" charset="0"/>
              <a:buNone/>
            </a:pPr>
            <a:r>
              <a:rPr lang="en-US" sz="2200" b="1" dirty="0"/>
              <a:t>Final Step :Output Data </a:t>
            </a:r>
          </a:p>
          <a:p>
            <a:pPr marL="0" indent="0" algn="ctr">
              <a:buFont typeface="Arial" panose="020B0604020202020204" pitchFamily="34" charset="0"/>
              <a:buNone/>
            </a:pPr>
            <a:r>
              <a:rPr lang="en-US" sz="2200" dirty="0"/>
              <a:t>Cleaned datasets are saved into the </a:t>
            </a:r>
            <a:r>
              <a:rPr lang="en-US" sz="2200" dirty="0" err="1"/>
              <a:t>pre_processed_datasets</a:t>
            </a:r>
            <a:r>
              <a:rPr lang="en-US" sz="2200" dirty="0"/>
              <a:t> folder, ready for merging.</a:t>
            </a:r>
          </a:p>
        </p:txBody>
      </p:sp>
      <p:pic>
        <p:nvPicPr>
          <p:cNvPr id="11" name="Picture 10">
            <a:extLst>
              <a:ext uri="{FF2B5EF4-FFF2-40B4-BE49-F238E27FC236}">
                <a16:creationId xmlns:a16="http://schemas.microsoft.com/office/drawing/2014/main" id="{AFD5FBB2-316B-A6E3-0778-DC1A2BDB1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737" y="4914834"/>
            <a:ext cx="4964525" cy="1943166"/>
          </a:xfrm>
          <a:prstGeom prst="rect">
            <a:avLst/>
          </a:prstGeom>
        </p:spPr>
      </p:pic>
    </p:spTree>
    <p:extLst>
      <p:ext uri="{BB962C8B-B14F-4D97-AF65-F5344CB8AC3E}">
        <p14:creationId xmlns:p14="http://schemas.microsoft.com/office/powerpoint/2010/main" val="145568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106E-BB85-D371-98A4-8F6D188C28CB}"/>
              </a:ext>
            </a:extLst>
          </p:cNvPr>
          <p:cNvSpPr>
            <a:spLocks noGrp="1"/>
          </p:cNvSpPr>
          <p:nvPr>
            <p:ph type="title"/>
          </p:nvPr>
        </p:nvSpPr>
        <p:spPr>
          <a:xfrm>
            <a:off x="838200" y="223836"/>
            <a:ext cx="10515600" cy="699529"/>
          </a:xfrm>
        </p:spPr>
        <p:txBody>
          <a:bodyPr/>
          <a:lstStyle/>
          <a:p>
            <a:pPr algn="ctr"/>
            <a:r>
              <a:rPr lang="en-IN" b="1" dirty="0"/>
              <a:t>Step 2 : Dataset Merging</a:t>
            </a:r>
          </a:p>
        </p:txBody>
      </p:sp>
      <p:sp>
        <p:nvSpPr>
          <p:cNvPr id="3" name="Text Placeholder 2">
            <a:extLst>
              <a:ext uri="{FF2B5EF4-FFF2-40B4-BE49-F238E27FC236}">
                <a16:creationId xmlns:a16="http://schemas.microsoft.com/office/drawing/2014/main" id="{70965929-AE40-5CF2-2133-4BD6533DBC16}"/>
              </a:ext>
            </a:extLst>
          </p:cNvPr>
          <p:cNvSpPr>
            <a:spLocks noGrp="1"/>
          </p:cNvSpPr>
          <p:nvPr>
            <p:ph type="body" idx="1"/>
          </p:nvPr>
        </p:nvSpPr>
        <p:spPr>
          <a:xfrm>
            <a:off x="62753" y="1027766"/>
            <a:ext cx="12048565" cy="1464422"/>
          </a:xfrm>
        </p:spPr>
        <p:txBody>
          <a:bodyPr/>
          <a:lstStyle/>
          <a:p>
            <a:pPr marL="0" indent="0">
              <a:buNone/>
            </a:pPr>
            <a:r>
              <a:rPr lang="en-US" dirty="0"/>
              <a:t>The process involves loading preprocessed datasets from the </a:t>
            </a:r>
            <a:r>
              <a:rPr lang="en-US" b="1" dirty="0" err="1"/>
              <a:t>pre_processed_datasets</a:t>
            </a:r>
            <a:r>
              <a:rPr lang="en-US" dirty="0"/>
              <a:t> folder, merging them based on the common column </a:t>
            </a:r>
            <a:r>
              <a:rPr lang="en-US" b="1" dirty="0"/>
              <a:t>Day Index</a:t>
            </a:r>
            <a:r>
              <a:rPr lang="en-US" dirty="0"/>
              <a:t>, and saving the final merged dataset to the </a:t>
            </a:r>
            <a:r>
              <a:rPr lang="en-US" b="1" dirty="0" err="1"/>
              <a:t>master_dataset</a:t>
            </a:r>
            <a:r>
              <a:rPr lang="en-US" dirty="0"/>
              <a:t> folder.</a:t>
            </a:r>
            <a:endParaRPr lang="en-IN" dirty="0"/>
          </a:p>
        </p:txBody>
      </p:sp>
      <p:pic>
        <p:nvPicPr>
          <p:cNvPr id="6" name="Picture 5">
            <a:extLst>
              <a:ext uri="{FF2B5EF4-FFF2-40B4-BE49-F238E27FC236}">
                <a16:creationId xmlns:a16="http://schemas.microsoft.com/office/drawing/2014/main" id="{CC3C9D5C-E7B9-7308-B82D-6F10998CD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89" y="2748990"/>
            <a:ext cx="10544493" cy="3233645"/>
          </a:xfrm>
          <a:prstGeom prst="rect">
            <a:avLst/>
          </a:prstGeom>
        </p:spPr>
      </p:pic>
    </p:spTree>
    <p:extLst>
      <p:ext uri="{BB962C8B-B14F-4D97-AF65-F5344CB8AC3E}">
        <p14:creationId xmlns:p14="http://schemas.microsoft.com/office/powerpoint/2010/main" val="325317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7874-1E05-FCB5-A768-973D0A4C0087}"/>
              </a:ext>
            </a:extLst>
          </p:cNvPr>
          <p:cNvSpPr>
            <a:spLocks noGrp="1"/>
          </p:cNvSpPr>
          <p:nvPr>
            <p:ph type="title"/>
          </p:nvPr>
        </p:nvSpPr>
        <p:spPr>
          <a:xfrm>
            <a:off x="2076450" y="268287"/>
            <a:ext cx="8039100" cy="558800"/>
          </a:xfrm>
        </p:spPr>
        <p:txBody>
          <a:bodyPr>
            <a:normAutofit fontScale="90000"/>
          </a:bodyPr>
          <a:lstStyle/>
          <a:p>
            <a:pPr algn="ctr"/>
            <a:r>
              <a:rPr lang="en-IN" b="1" dirty="0"/>
              <a:t>Step 3: Data Analysis and Visualization</a:t>
            </a:r>
          </a:p>
        </p:txBody>
      </p:sp>
      <p:sp>
        <p:nvSpPr>
          <p:cNvPr id="3" name="Text Placeholder 2">
            <a:extLst>
              <a:ext uri="{FF2B5EF4-FFF2-40B4-BE49-F238E27FC236}">
                <a16:creationId xmlns:a16="http://schemas.microsoft.com/office/drawing/2014/main" id="{214BD68C-4A18-C12E-5925-A6DCC0C64CE9}"/>
              </a:ext>
            </a:extLst>
          </p:cNvPr>
          <p:cNvSpPr>
            <a:spLocks noGrp="1"/>
          </p:cNvSpPr>
          <p:nvPr>
            <p:ph type="body" idx="1"/>
          </p:nvPr>
        </p:nvSpPr>
        <p:spPr>
          <a:xfrm>
            <a:off x="838199" y="1054099"/>
            <a:ext cx="10734675" cy="5402263"/>
          </a:xfrm>
        </p:spPr>
        <p:txBody>
          <a:bodyPr>
            <a:normAutofit fontScale="85000" lnSpcReduction="10000"/>
          </a:bodyPr>
          <a:lstStyle/>
          <a:p>
            <a:pPr marL="0" indent="0" algn="just">
              <a:buNone/>
            </a:pPr>
            <a:r>
              <a:rPr lang="en-US" b="1" dirty="0"/>
              <a:t>Why We Need This Code:</a:t>
            </a:r>
            <a:r>
              <a:rPr lang="en-US" dirty="0"/>
              <a:t> The code is essential for analyzing the Master Dataset, as it transforms raw data into actionable insights. It helps uncover trends, correlations, and key metrics crucial for making informed decisions in the project.</a:t>
            </a:r>
          </a:p>
          <a:p>
            <a:pPr marL="0" indent="0" algn="just">
              <a:buNone/>
            </a:pPr>
            <a:r>
              <a:rPr lang="en-US" b="1" dirty="0"/>
              <a:t>Purpose of this code:</a:t>
            </a:r>
            <a:endParaRPr lang="en-US" dirty="0"/>
          </a:p>
          <a:p>
            <a:pPr algn="just">
              <a:buFont typeface="Arial" panose="020B0604020202020204" pitchFamily="34" charset="0"/>
              <a:buChar char="•"/>
            </a:pPr>
            <a:r>
              <a:rPr lang="en-US" b="1" dirty="0"/>
              <a:t>Feature Engineering:</a:t>
            </a:r>
            <a:r>
              <a:rPr lang="en-US" dirty="0"/>
              <a:t> It calculates vital metrics such as Click-Through Rate (CTR), Conversion Rate, and Sales per Click, which enhance data comprehension.</a:t>
            </a:r>
          </a:p>
          <a:p>
            <a:pPr algn="just">
              <a:buFont typeface="Arial" panose="020B0604020202020204" pitchFamily="34" charset="0"/>
              <a:buChar char="•"/>
            </a:pPr>
            <a:r>
              <a:rPr lang="en-US" b="1" dirty="0"/>
              <a:t>Data Cleaning:</a:t>
            </a:r>
            <a:r>
              <a:rPr lang="en-US" dirty="0"/>
              <a:t> The code addresses missing values and infinities, ensuring that calculations and visualizations are robust and reliable.</a:t>
            </a:r>
          </a:p>
          <a:p>
            <a:pPr algn="just">
              <a:buFont typeface="Arial" panose="020B0604020202020204" pitchFamily="34" charset="0"/>
              <a:buChar char="•"/>
            </a:pPr>
            <a:r>
              <a:rPr lang="en-US" b="1" dirty="0"/>
              <a:t>Visualizations:</a:t>
            </a:r>
            <a:r>
              <a:rPr lang="en-US" dirty="0"/>
              <a:t> A series of plots and charts are generated to highlight relationships, growth patterns, and insights in the data, making it easier to identify trends over time.</a:t>
            </a:r>
          </a:p>
          <a:p>
            <a:pPr algn="just"/>
            <a:r>
              <a:rPr lang="en-US" b="1" dirty="0"/>
              <a:t>Key Takeaways and Conclusion:</a:t>
            </a:r>
            <a:r>
              <a:rPr lang="en-US" dirty="0"/>
              <a:t> This code allows us to analyze and visualize key performance metrics, track trends over time, and identify factors influencing sales. It is a crucial step in understanding data, making it more actionable, and supporting better decision-making for demand prediction and business planning.</a:t>
            </a:r>
          </a:p>
        </p:txBody>
      </p:sp>
    </p:spTree>
    <p:extLst>
      <p:ext uri="{BB962C8B-B14F-4D97-AF65-F5344CB8AC3E}">
        <p14:creationId xmlns:p14="http://schemas.microsoft.com/office/powerpoint/2010/main" val="388285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9C08-F1D4-FB8F-CE06-625ED954DA7C}"/>
              </a:ext>
            </a:extLst>
          </p:cNvPr>
          <p:cNvSpPr>
            <a:spLocks noGrp="1"/>
          </p:cNvSpPr>
          <p:nvPr>
            <p:ph type="title"/>
          </p:nvPr>
        </p:nvSpPr>
        <p:spPr>
          <a:xfrm>
            <a:off x="838200" y="88901"/>
            <a:ext cx="10515600" cy="920750"/>
          </a:xfrm>
        </p:spPr>
        <p:txBody>
          <a:bodyPr/>
          <a:lstStyle/>
          <a:p>
            <a:pPr algn="ctr"/>
            <a:r>
              <a:rPr lang="en-US" b="0" i="0" dirty="0">
                <a:effectLst/>
                <a:latin typeface="+mn-lt"/>
              </a:rPr>
              <a:t>Visual 1: Viewing CTR over Time</a:t>
            </a:r>
            <a:endParaRPr lang="en-IN" dirty="0">
              <a:latin typeface="+mn-lt"/>
            </a:endParaRPr>
          </a:p>
        </p:txBody>
      </p:sp>
      <p:sp>
        <p:nvSpPr>
          <p:cNvPr id="5" name="Content Placeholder 4">
            <a:extLst>
              <a:ext uri="{FF2B5EF4-FFF2-40B4-BE49-F238E27FC236}">
                <a16:creationId xmlns:a16="http://schemas.microsoft.com/office/drawing/2014/main" id="{F5906033-A9DC-7285-E925-2B97F9BB9BFE}"/>
              </a:ext>
            </a:extLst>
          </p:cNvPr>
          <p:cNvSpPr>
            <a:spLocks noGrp="1"/>
          </p:cNvSpPr>
          <p:nvPr>
            <p:ph sz="half" idx="2"/>
          </p:nvPr>
        </p:nvSpPr>
        <p:spPr>
          <a:xfrm>
            <a:off x="6172199" y="1009651"/>
            <a:ext cx="5781675" cy="5572124"/>
          </a:xfrm>
        </p:spPr>
        <p:txBody>
          <a:bodyPr>
            <a:noAutofit/>
          </a:bodyPr>
          <a:lstStyle/>
          <a:p>
            <a:pPr marL="0" indent="0">
              <a:buNone/>
            </a:pPr>
            <a:r>
              <a:rPr lang="en-US" sz="2200" b="1" u="sng" dirty="0"/>
              <a:t>Objective</a:t>
            </a:r>
            <a:r>
              <a:rPr lang="en-US" sz="2200" b="1" dirty="0"/>
              <a:t>:</a:t>
            </a:r>
            <a:r>
              <a:rPr lang="en-US" sz="2200" dirty="0"/>
              <a:t> To see how CTR changes over time and also to check how clicks perform in different times.</a:t>
            </a:r>
          </a:p>
          <a:p>
            <a:pPr marL="0" indent="0">
              <a:buNone/>
            </a:pPr>
            <a:r>
              <a:rPr lang="en-US" sz="2200" b="1" u="sng" dirty="0"/>
              <a:t>Key Insights</a:t>
            </a:r>
            <a:r>
              <a:rPr lang="en-US" sz="2200" b="1" dirty="0"/>
              <a:t>:</a:t>
            </a:r>
            <a:endParaRPr lang="en-US" sz="2200" dirty="0"/>
          </a:p>
          <a:p>
            <a:r>
              <a:rPr lang="en-US" sz="2200" dirty="0"/>
              <a:t>We observed big variations in CTR, with abrupt spikes showing high efficiency on certain days.</a:t>
            </a:r>
          </a:p>
          <a:p>
            <a:r>
              <a:rPr lang="en-US" sz="2200" dirty="0"/>
              <a:t>The trend line indicates a general downward trend over time, suggesting less user engagement or perhaps the campaign became less effective over time.</a:t>
            </a:r>
          </a:p>
          <a:p>
            <a:r>
              <a:rPr lang="en-US" sz="2200" dirty="0"/>
              <a:t>The plot shows times of growth and decline, giving helpful ideas to improve strategies.</a:t>
            </a:r>
            <a:endParaRPr lang="en-US" sz="2200" b="1" dirty="0"/>
          </a:p>
          <a:p>
            <a:pPr marL="0" indent="0">
              <a:buNone/>
            </a:pPr>
            <a:r>
              <a:rPr lang="en-US" sz="2200" b="1" u="sng" dirty="0"/>
              <a:t>Conclusion</a:t>
            </a:r>
            <a:r>
              <a:rPr lang="en-US" sz="2200" b="1" dirty="0"/>
              <a:t>: </a:t>
            </a:r>
            <a:r>
              <a:rPr lang="en-US" sz="2200" dirty="0"/>
              <a:t>By looking at the CTR trends, we can find exact times that led to better engagement, allowing for more focused changes to marketing efforts.</a:t>
            </a:r>
          </a:p>
          <a:p>
            <a:pPr marL="514350" indent="-514350">
              <a:buFont typeface="+mj-lt"/>
              <a:buAutoNum type="arabicPeriod"/>
            </a:pPr>
            <a:endParaRPr lang="en-IN" sz="2200" dirty="0"/>
          </a:p>
        </p:txBody>
      </p:sp>
      <p:pic>
        <p:nvPicPr>
          <p:cNvPr id="11266" name="Picture 2">
            <a:extLst>
              <a:ext uri="{FF2B5EF4-FFF2-40B4-BE49-F238E27FC236}">
                <a16:creationId xmlns:a16="http://schemas.microsoft.com/office/drawing/2014/main" id="{F0B495CB-4CA8-9C16-0247-96B7ECFDE63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602581"/>
            <a:ext cx="6030774" cy="365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1235-02A4-97A4-774C-7AB1C3B84A8A}"/>
              </a:ext>
            </a:extLst>
          </p:cNvPr>
          <p:cNvSpPr>
            <a:spLocks noGrp="1"/>
          </p:cNvSpPr>
          <p:nvPr>
            <p:ph type="title"/>
          </p:nvPr>
        </p:nvSpPr>
        <p:spPr>
          <a:xfrm>
            <a:off x="824580" y="238125"/>
            <a:ext cx="10515600" cy="796925"/>
          </a:xfrm>
        </p:spPr>
        <p:txBody>
          <a:bodyPr/>
          <a:lstStyle/>
          <a:p>
            <a:r>
              <a:rPr lang="en-US" b="1" dirty="0"/>
              <a:t>Visual 2: Viewing Conversion Rate over Time</a:t>
            </a:r>
            <a:endParaRPr lang="en-IN" b="1" dirty="0"/>
          </a:p>
        </p:txBody>
      </p:sp>
      <p:sp>
        <p:nvSpPr>
          <p:cNvPr id="4" name="Content Placeholder 3">
            <a:extLst>
              <a:ext uri="{FF2B5EF4-FFF2-40B4-BE49-F238E27FC236}">
                <a16:creationId xmlns:a16="http://schemas.microsoft.com/office/drawing/2014/main" id="{FEBD0130-D037-D728-5D2A-8F9C195D4483}"/>
              </a:ext>
            </a:extLst>
          </p:cNvPr>
          <p:cNvSpPr>
            <a:spLocks noGrp="1"/>
          </p:cNvSpPr>
          <p:nvPr>
            <p:ph sz="half" idx="2"/>
          </p:nvPr>
        </p:nvSpPr>
        <p:spPr>
          <a:xfrm>
            <a:off x="6172200" y="1035050"/>
            <a:ext cx="5695950" cy="5299075"/>
          </a:xfrm>
        </p:spPr>
        <p:txBody>
          <a:bodyPr>
            <a:noAutofit/>
          </a:bodyPr>
          <a:lstStyle/>
          <a:p>
            <a:pPr marL="0" indent="0">
              <a:buNone/>
            </a:pPr>
            <a:r>
              <a:rPr lang="en-US" sz="1800" b="1" u="sng" dirty="0"/>
              <a:t>Objective</a:t>
            </a:r>
            <a:r>
              <a:rPr lang="en-US" sz="1800" b="1" dirty="0"/>
              <a:t>: </a:t>
            </a:r>
            <a:r>
              <a:rPr lang="en-US" sz="1800" dirty="0"/>
              <a:t>Time-series analysis of the trend of Conversion Rate, understand customer behavior and the impression's effectiveness.</a:t>
            </a:r>
          </a:p>
          <a:p>
            <a:pPr marL="0" indent="0">
              <a:buNone/>
            </a:pPr>
            <a:r>
              <a:rPr lang="en-US" sz="1800" b="1" u="sng" dirty="0"/>
              <a:t>Key Findings</a:t>
            </a:r>
            <a:r>
              <a:rPr lang="en-US" sz="1800" b="1" dirty="0"/>
              <a:t>:</a:t>
            </a:r>
            <a:endParaRPr lang="en-US" sz="1800" dirty="0"/>
          </a:p>
          <a:p>
            <a:r>
              <a:rPr lang="en-US" sz="1800" dirty="0"/>
              <a:t>Conversion Rate time-series has spikes at some intervals and thus reflects certain time periods that were more conversion-efficient.</a:t>
            </a:r>
          </a:p>
          <a:p>
            <a:r>
              <a:rPr lang="en-US" sz="1800" dirty="0"/>
              <a:t>There is generally a pattern in the Conversion Rate; it goes up in some months and goes down in other months, probably because of seasonality or the effect of losing the effectiveness of campaigns.</a:t>
            </a:r>
          </a:p>
          <a:p>
            <a:r>
              <a:rPr lang="en-US" sz="1800" dirty="0"/>
              <a:t>We know now because of the plot that there were instances when conversion efficiency was great, giving useful ideas for future marketing strategies.</a:t>
            </a:r>
          </a:p>
          <a:p>
            <a:pPr marL="0" indent="0">
              <a:buNone/>
            </a:pPr>
            <a:r>
              <a:rPr lang="en-US" sz="1800" b="1" u="sng" dirty="0"/>
              <a:t>Conclusion</a:t>
            </a:r>
            <a:r>
              <a:rPr lang="en-US" sz="1800" b="1" dirty="0"/>
              <a:t>:</a:t>
            </a:r>
            <a:r>
              <a:rPr lang="en-US" sz="1800" dirty="0"/>
              <a:t> From Conversion Rate trends, we can track successful periods that help to adjust marketing efforts according to customer engagement and craft even better campaign strategies in the future.</a:t>
            </a:r>
          </a:p>
          <a:p>
            <a:endParaRPr lang="en-IN" sz="1800" dirty="0"/>
          </a:p>
        </p:txBody>
      </p:sp>
      <p:pic>
        <p:nvPicPr>
          <p:cNvPr id="13314" name="Picture 2">
            <a:extLst>
              <a:ext uri="{FF2B5EF4-FFF2-40B4-BE49-F238E27FC236}">
                <a16:creationId xmlns:a16="http://schemas.microsoft.com/office/drawing/2014/main" id="{2DD5C1D8-91F8-0A98-0969-5DE708415EF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825625"/>
            <a:ext cx="6082381" cy="33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86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94B-0292-0DE9-631A-2A3F23ED6474}"/>
              </a:ext>
            </a:extLst>
          </p:cNvPr>
          <p:cNvSpPr>
            <a:spLocks noGrp="1"/>
          </p:cNvSpPr>
          <p:nvPr>
            <p:ph type="title"/>
          </p:nvPr>
        </p:nvSpPr>
        <p:spPr>
          <a:xfrm>
            <a:off x="1790700" y="77787"/>
            <a:ext cx="8610600" cy="730250"/>
          </a:xfrm>
        </p:spPr>
        <p:txBody>
          <a:bodyPr/>
          <a:lstStyle/>
          <a:p>
            <a:pPr algn="ctr"/>
            <a:r>
              <a:rPr lang="en-US" b="1" dirty="0"/>
              <a:t>Visual 3: Distribution of Sales Per Click</a:t>
            </a:r>
            <a:endParaRPr lang="en-IN" b="1" dirty="0"/>
          </a:p>
        </p:txBody>
      </p:sp>
      <p:sp>
        <p:nvSpPr>
          <p:cNvPr id="4" name="Content Placeholder 3">
            <a:extLst>
              <a:ext uri="{FF2B5EF4-FFF2-40B4-BE49-F238E27FC236}">
                <a16:creationId xmlns:a16="http://schemas.microsoft.com/office/drawing/2014/main" id="{1D12EFB3-3AFB-56BA-A5A5-9F58BB348B93}"/>
              </a:ext>
            </a:extLst>
          </p:cNvPr>
          <p:cNvSpPr>
            <a:spLocks noGrp="1"/>
          </p:cNvSpPr>
          <p:nvPr>
            <p:ph sz="half" idx="2"/>
          </p:nvPr>
        </p:nvSpPr>
        <p:spPr>
          <a:xfrm>
            <a:off x="6677025" y="808037"/>
            <a:ext cx="5334000" cy="5821363"/>
          </a:xfrm>
        </p:spPr>
        <p:txBody>
          <a:bodyPr>
            <a:noAutofit/>
          </a:bodyPr>
          <a:lstStyle/>
          <a:p>
            <a:pPr marL="0" indent="0">
              <a:buNone/>
            </a:pPr>
            <a:r>
              <a:rPr lang="en-US" sz="1600" b="1" u="sng" dirty="0"/>
              <a:t>Goal</a:t>
            </a:r>
            <a:r>
              <a:rPr lang="en-US" sz="1600" b="1" dirty="0"/>
              <a:t>: </a:t>
            </a:r>
            <a:r>
              <a:rPr lang="en-US" sz="1600" dirty="0"/>
              <a:t>Use visualizations to show Sales Per Click that contributes to each click effectively for determining the best possible sales outcomes.</a:t>
            </a:r>
          </a:p>
          <a:p>
            <a:pPr marL="0" indent="0">
              <a:buNone/>
            </a:pPr>
            <a:r>
              <a:rPr lang="en-US" sz="1600" b="1" u="sng" dirty="0"/>
              <a:t>Main Points</a:t>
            </a:r>
            <a:r>
              <a:rPr lang="en-US" sz="1600" b="1" dirty="0"/>
              <a:t>:</a:t>
            </a:r>
          </a:p>
          <a:p>
            <a:r>
              <a:rPr lang="en-US" sz="1600" dirty="0"/>
              <a:t>The histogram has a giant peak at about 0.05 Sales Per Click—meaning most sales happen through rather low efficiency for each click; this would indicate improvements required in marketing efforts to help push clicks into actually going into sales.</a:t>
            </a:r>
          </a:p>
          <a:p>
            <a:r>
              <a:rPr lang="en-US" sz="1600" dirty="0"/>
              <a:t>There is also a tail of lower frequency that emerges when values of Sales Per Click become too high. The reason is that all the clicks are not turning into substantive sales. This can be a result of misaligned targeting and messaging, which doesn't always turn clicks into meaningful sales.</a:t>
            </a:r>
          </a:p>
          <a:p>
            <a:r>
              <a:rPr lang="en-US" sz="1600" dirty="0"/>
              <a:t>Spreads in the wide indicate that not all clicks are equal. Thus, there may be room for differentiation by segmentation of strategies to take more days or patterns on a higher conversion.</a:t>
            </a:r>
          </a:p>
          <a:p>
            <a:pPr marL="0" indent="0">
              <a:buNone/>
            </a:pPr>
            <a:r>
              <a:rPr lang="en-US" sz="1600" b="1" u="sng" dirty="0"/>
              <a:t>Conclusion</a:t>
            </a:r>
            <a:r>
              <a:rPr lang="en-US" sz="1600" dirty="0"/>
              <a:t> </a:t>
            </a:r>
            <a:r>
              <a:rPr lang="en-US" sz="1600" b="1" dirty="0"/>
              <a:t>:</a:t>
            </a:r>
            <a:r>
              <a:rPr lang="en-US" sz="1600" dirty="0"/>
              <a:t>The data on Sales Per Click reveals that some clicks work really well, but most sales come from less effective clicks. Thus, finding and focusing on the more effective groups of clicks will allow marketing plans to be adjusted to boost overall sales and cut down on wasted efforts.</a:t>
            </a:r>
            <a:endParaRPr lang="en-IN" sz="1600" dirty="0"/>
          </a:p>
        </p:txBody>
      </p:sp>
      <p:pic>
        <p:nvPicPr>
          <p:cNvPr id="14338" name="Picture 2">
            <a:extLst>
              <a:ext uri="{FF2B5EF4-FFF2-40B4-BE49-F238E27FC236}">
                <a16:creationId xmlns:a16="http://schemas.microsoft.com/office/drawing/2014/main" id="{742872D1-F313-446A-65BD-A0226B65456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825625"/>
            <a:ext cx="6591300" cy="363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15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2707</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AI-Driven Demand Prediction for Smarter Retail</vt:lpstr>
      <vt:lpstr>Introduction to the Project</vt:lpstr>
      <vt:lpstr>Data Sources &amp; Overview</vt:lpstr>
      <vt:lpstr>Step 1 : Data Pre Processing</vt:lpstr>
      <vt:lpstr>Step 2 : Dataset Merging</vt:lpstr>
      <vt:lpstr>Step 3: Data Analysis and Visualization</vt:lpstr>
      <vt:lpstr>Visual 1: Viewing CTR over Time</vt:lpstr>
      <vt:lpstr>Visual 2: Viewing Conversion Rate over Time</vt:lpstr>
      <vt:lpstr>Visual 3: Distribution of Sales Per Click</vt:lpstr>
      <vt:lpstr> Step 4 : Dataset Loading and Preparation</vt:lpstr>
      <vt:lpstr>Stationarity Check and Data Preparation</vt:lpstr>
      <vt:lpstr>Implementing Time Series Models</vt:lpstr>
      <vt:lpstr>Model 1: Autoregression (AR)</vt:lpstr>
      <vt:lpstr>Model 2: Moving Average (MA)</vt:lpstr>
      <vt:lpstr>Model 3: ARIMA (Autoregressive Integrated MA)</vt:lpstr>
      <vt:lpstr>Model 4: SARIMA (Seasonal ARIMA)</vt:lpstr>
      <vt:lpstr>Model 5: ARIMAX (ARIMA with Exogenous Variables)</vt:lpstr>
      <vt:lpstr>Model 6: SARIMAX (Seasonal ARIMAX)</vt:lpstr>
      <vt:lpstr>Insights and Conclusion</vt:lpstr>
      <vt:lpstr>Final Step: Splitting Data and Running Multivariate Regression with Visualization</vt:lpstr>
      <vt:lpstr>Final Step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Mishra</dc:creator>
  <cp:lastModifiedBy>Nitin Mishra</cp:lastModifiedBy>
  <cp:revision>32</cp:revision>
  <dcterms:created xsi:type="dcterms:W3CDTF">2024-12-16T14:38:18Z</dcterms:created>
  <dcterms:modified xsi:type="dcterms:W3CDTF">2024-12-24T13:25:56Z</dcterms:modified>
</cp:coreProperties>
</file>