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57" r:id="rId3"/>
    <p:sldId id="256" r:id="rId4"/>
    <p:sldId id="274" r:id="rId5"/>
    <p:sldId id="273" r:id="rId6"/>
    <p:sldId id="258" r:id="rId7"/>
    <p:sldId id="262" r:id="rId8"/>
    <p:sldId id="261" r:id="rId9"/>
    <p:sldId id="270" r:id="rId10"/>
    <p:sldId id="259" r:id="rId11"/>
    <p:sldId id="272" r:id="rId12"/>
    <p:sldId id="263" r:id="rId13"/>
    <p:sldId id="265" r:id="rId14"/>
    <p:sldId id="266" r:id="rId15"/>
    <p:sldId id="267" r:id="rId16"/>
    <p:sldId id="27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29" autoAdjust="0"/>
  </p:normalViewPr>
  <p:slideViewPr>
    <p:cSldViewPr snapToGrid="0">
      <p:cViewPr varScale="1">
        <p:scale>
          <a:sx n="119" d="100"/>
          <a:sy n="119" d="100"/>
        </p:scale>
        <p:origin x="18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GoogleDrive\Syracuse\MBC638\Project\Project.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GoogleDrive\Syracuse\MBC638\Project\Projec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GoogleDrive\Syracuse\MBC638\Project\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r>
              <a:rPr lang="en-US" sz="800" b="0" dirty="0"/>
              <a:t>Minutes late to office(Y) Trend. After 13th day reduction</a:t>
            </a:r>
            <a:r>
              <a:rPr lang="en-US" sz="800" b="0" baseline="0" dirty="0"/>
              <a:t> observed</a:t>
            </a:r>
            <a:endParaRPr lang="en-US" sz="800" b="0" dirty="0"/>
          </a:p>
        </c:rich>
      </c:tx>
      <c:overlay val="0"/>
      <c:spPr>
        <a:noFill/>
        <a:ln>
          <a:noFill/>
        </a:ln>
        <a:effectLst/>
      </c:spPr>
      <c:txPr>
        <a:bodyPr rot="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TrendLine!$F$9</c:f>
              <c:strCache>
                <c:ptCount val="1"/>
                <c:pt idx="0">
                  <c:v>Y = Minutes late to office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TrendLine!$F$10:$F$35</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F40-4EEC-B74D-3BC35086A867}"/>
            </c:ext>
          </c:extLst>
        </c:ser>
        <c:dLbls>
          <c:showLegendKey val="0"/>
          <c:showVal val="0"/>
          <c:showCatName val="0"/>
          <c:showSerName val="0"/>
          <c:showPercent val="0"/>
          <c:showBubbleSize val="0"/>
        </c:dLbls>
        <c:marker val="1"/>
        <c:smooth val="0"/>
        <c:axId val="990448736"/>
        <c:axId val="990445456"/>
      </c:lineChart>
      <c:catAx>
        <c:axId val="990448736"/>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990445456"/>
        <c:crosses val="autoZero"/>
        <c:auto val="1"/>
        <c:lblAlgn val="ctr"/>
        <c:lblOffset val="100"/>
        <c:noMultiLvlLbl val="0"/>
      </c:catAx>
      <c:valAx>
        <c:axId val="9904454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448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50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r>
              <a:rPr lang="en-US" sz="1000"/>
              <a:t>Moving Range chart</a:t>
            </a:r>
          </a:p>
        </c:rich>
      </c:tx>
      <c:layout>
        <c:manualLayout>
          <c:xMode val="edge"/>
          <c:yMode val="edge"/>
          <c:x val="0.32296122722077686"/>
          <c:y val="0.11048334287639468"/>
        </c:manualLayout>
      </c:layout>
      <c:overlay val="0"/>
      <c:spPr>
        <a:noFill/>
        <a:ln>
          <a:noFill/>
        </a:ln>
        <a:effectLst/>
      </c:spPr>
      <c:txPr>
        <a:bodyPr rot="0" spcFirstLastPara="1" vertOverflow="ellipsis" vert="horz" wrap="square" anchor="ctr" anchorCtr="1"/>
        <a:lstStyle/>
        <a:p>
          <a:pPr>
            <a:defRPr sz="10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AfterData)'!$X$6</c:f>
              <c:strCache>
                <c:ptCount val="1"/>
                <c:pt idx="0">
                  <c:v>mR</c:v>
                </c:pt>
              </c:strCache>
            </c:strRef>
          </c:tx>
          <c:spPr>
            <a:ln w="22225" cap="rnd" cmpd="sng" algn="ctr">
              <a:solidFill>
                <a:schemeClr val="accent1"/>
              </a:solidFill>
              <a:round/>
            </a:ln>
            <a:effectLst/>
          </c:spPr>
          <c:marker>
            <c:symbol val="none"/>
          </c:marker>
          <c:val>
            <c:numRef>
              <c:f>'XMRChart(include AfterData)'!$X$7:$X$19</c:f>
              <c:numCache>
                <c:formatCode>General</c:formatCode>
                <c:ptCount val="13"/>
                <c:pt idx="1">
                  <c:v>15</c:v>
                </c:pt>
                <c:pt idx="2">
                  <c:v>10</c:v>
                </c:pt>
                <c:pt idx="3">
                  <c:v>10</c:v>
                </c:pt>
                <c:pt idx="4">
                  <c:v>3</c:v>
                </c:pt>
                <c:pt idx="5">
                  <c:v>2</c:v>
                </c:pt>
                <c:pt idx="6">
                  <c:v>5</c:v>
                </c:pt>
                <c:pt idx="7">
                  <c:v>5</c:v>
                </c:pt>
                <c:pt idx="8">
                  <c:v>8</c:v>
                </c:pt>
                <c:pt idx="9">
                  <c:v>12</c:v>
                </c:pt>
                <c:pt idx="10">
                  <c:v>15</c:v>
                </c:pt>
                <c:pt idx="11">
                  <c:v>3</c:v>
                </c:pt>
                <c:pt idx="12">
                  <c:v>7</c:v>
                </c:pt>
              </c:numCache>
            </c:numRef>
          </c:val>
          <c:smooth val="0"/>
          <c:extLst>
            <c:ext xmlns:c16="http://schemas.microsoft.com/office/drawing/2014/chart" uri="{C3380CC4-5D6E-409C-BE32-E72D297353CC}">
              <c16:uniqueId val="{00000000-3F4F-429D-A00B-85BD3CEBBC4D}"/>
            </c:ext>
          </c:extLst>
        </c:ser>
        <c:ser>
          <c:idx val="1"/>
          <c:order val="1"/>
          <c:tx>
            <c:strRef>
              <c:f>'XMRChart(include AfterData)'!$Y$6</c:f>
              <c:strCache>
                <c:ptCount val="1"/>
                <c:pt idx="0">
                  <c:v>mRbar</c:v>
                </c:pt>
              </c:strCache>
            </c:strRef>
          </c:tx>
          <c:spPr>
            <a:ln w="22225" cap="rnd" cmpd="sng" algn="ctr">
              <a:solidFill>
                <a:schemeClr val="accent2"/>
              </a:solidFill>
              <a:round/>
            </a:ln>
            <a:effectLst/>
          </c:spPr>
          <c:marker>
            <c:symbol val="none"/>
          </c:marker>
          <c:val>
            <c:numRef>
              <c:f>'XMRChart(include AfterData)'!$Y$7:$Y$19</c:f>
              <c:numCache>
                <c:formatCode>General</c:formatCode>
                <c:ptCount val="13"/>
                <c:pt idx="0">
                  <c:v>7.916666666666667</c:v>
                </c:pt>
                <c:pt idx="1">
                  <c:v>7.916666666666667</c:v>
                </c:pt>
                <c:pt idx="2">
                  <c:v>7.916666666666667</c:v>
                </c:pt>
                <c:pt idx="3">
                  <c:v>7.916666666666667</c:v>
                </c:pt>
                <c:pt idx="4">
                  <c:v>7.916666666666667</c:v>
                </c:pt>
                <c:pt idx="5">
                  <c:v>7.916666666666667</c:v>
                </c:pt>
                <c:pt idx="6">
                  <c:v>7.916666666666667</c:v>
                </c:pt>
                <c:pt idx="7">
                  <c:v>7.916666666666667</c:v>
                </c:pt>
                <c:pt idx="8">
                  <c:v>7.916666666666667</c:v>
                </c:pt>
                <c:pt idx="9">
                  <c:v>7.916666666666667</c:v>
                </c:pt>
                <c:pt idx="10">
                  <c:v>7.916666666666667</c:v>
                </c:pt>
                <c:pt idx="11">
                  <c:v>7.916666666666667</c:v>
                </c:pt>
                <c:pt idx="12">
                  <c:v>7.916666666666667</c:v>
                </c:pt>
              </c:numCache>
            </c:numRef>
          </c:val>
          <c:smooth val="0"/>
          <c:extLst>
            <c:ext xmlns:c16="http://schemas.microsoft.com/office/drawing/2014/chart" uri="{C3380CC4-5D6E-409C-BE32-E72D297353CC}">
              <c16:uniqueId val="{00000001-3F4F-429D-A00B-85BD3CEBBC4D}"/>
            </c:ext>
          </c:extLst>
        </c:ser>
        <c:ser>
          <c:idx val="2"/>
          <c:order val="2"/>
          <c:tx>
            <c:strRef>
              <c:f>'XMRChart(include AfterData)'!$Z$6</c:f>
              <c:strCache>
                <c:ptCount val="1"/>
                <c:pt idx="0">
                  <c:v>UCL</c:v>
                </c:pt>
              </c:strCache>
            </c:strRef>
          </c:tx>
          <c:spPr>
            <a:ln w="22225" cap="rnd" cmpd="sng" algn="ctr">
              <a:solidFill>
                <a:schemeClr val="accent3"/>
              </a:solidFill>
              <a:round/>
            </a:ln>
            <a:effectLst/>
          </c:spPr>
          <c:marker>
            <c:symbol val="none"/>
          </c:marker>
          <c:val>
            <c:numRef>
              <c:f>'XMRChart(include AfterData)'!$Z$7:$Z$19</c:f>
              <c:numCache>
                <c:formatCode>General</c:formatCode>
                <c:ptCount val="13"/>
                <c:pt idx="0">
                  <c:v>25.887500000000003</c:v>
                </c:pt>
                <c:pt idx="1">
                  <c:v>25.887500000000003</c:v>
                </c:pt>
                <c:pt idx="2">
                  <c:v>25.887500000000003</c:v>
                </c:pt>
                <c:pt idx="3">
                  <c:v>25.887500000000003</c:v>
                </c:pt>
                <c:pt idx="4">
                  <c:v>25.887500000000003</c:v>
                </c:pt>
                <c:pt idx="5">
                  <c:v>25.887500000000003</c:v>
                </c:pt>
                <c:pt idx="6">
                  <c:v>25.887500000000003</c:v>
                </c:pt>
                <c:pt idx="7">
                  <c:v>25.887500000000003</c:v>
                </c:pt>
                <c:pt idx="8">
                  <c:v>25.887500000000003</c:v>
                </c:pt>
                <c:pt idx="9">
                  <c:v>25.887500000000003</c:v>
                </c:pt>
                <c:pt idx="10">
                  <c:v>25.887500000000003</c:v>
                </c:pt>
                <c:pt idx="11">
                  <c:v>25.887500000000003</c:v>
                </c:pt>
                <c:pt idx="12">
                  <c:v>25.887500000000003</c:v>
                </c:pt>
              </c:numCache>
            </c:numRef>
          </c:val>
          <c:smooth val="0"/>
          <c:extLst>
            <c:ext xmlns:c16="http://schemas.microsoft.com/office/drawing/2014/chart" uri="{C3380CC4-5D6E-409C-BE32-E72D297353CC}">
              <c16:uniqueId val="{00000002-3F4F-429D-A00B-85BD3CEBBC4D}"/>
            </c:ext>
          </c:extLst>
        </c:ser>
        <c:ser>
          <c:idx val="3"/>
          <c:order val="3"/>
          <c:tx>
            <c:strRef>
              <c:f>'XMRChart(include AfterData)'!$AA$6</c:f>
              <c:strCache>
                <c:ptCount val="1"/>
                <c:pt idx="0">
                  <c:v>LCL</c:v>
                </c:pt>
              </c:strCache>
            </c:strRef>
          </c:tx>
          <c:spPr>
            <a:ln w="22225" cap="rnd" cmpd="sng" algn="ctr">
              <a:solidFill>
                <a:schemeClr val="accent4"/>
              </a:solidFill>
              <a:round/>
            </a:ln>
            <a:effectLst/>
          </c:spPr>
          <c:marker>
            <c:symbol val="none"/>
          </c:marker>
          <c:val>
            <c:numRef>
              <c:f>'XMRChart(include AfterData)'!$AA$7:$AA$19</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mooth val="0"/>
          <c:extLst>
            <c:ext xmlns:c16="http://schemas.microsoft.com/office/drawing/2014/chart" uri="{C3380CC4-5D6E-409C-BE32-E72D297353CC}">
              <c16:uniqueId val="{00000003-3F4F-429D-A00B-85BD3CEBBC4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99780872"/>
        <c:axId val="1099783496"/>
      </c:lineChart>
      <c:catAx>
        <c:axId val="10997808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3496"/>
        <c:crosses val="autoZero"/>
        <c:auto val="1"/>
        <c:lblAlgn val="ctr"/>
        <c:lblOffset val="100"/>
        <c:noMultiLvlLbl val="0"/>
      </c:catAx>
      <c:valAx>
        <c:axId val="1099783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099780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solidFill>
        <a:schemeClr val="accent6"/>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aseline="0"/>
              <a:t>x-bar chart</a:t>
            </a:r>
            <a:endParaRPr lang="en-US" sz="1200"/>
          </a:p>
        </c:rich>
      </c:tx>
      <c:layout>
        <c:manualLayout>
          <c:xMode val="edge"/>
          <c:yMode val="edge"/>
          <c:x val="0.35083660339702727"/>
          <c:y val="6.947068916834994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57885393328236"/>
          <c:y val="0.21978045143906264"/>
          <c:w val="0.81849650060880386"/>
          <c:h val="0.61897324251913588"/>
        </c:manualLayout>
      </c:layout>
      <c:lineChart>
        <c:grouping val="standard"/>
        <c:varyColors val="0"/>
        <c:ser>
          <c:idx val="0"/>
          <c:order val="0"/>
          <c:tx>
            <c:strRef>
              <c:f>'XMRChart(include AfterData)'!$AC$6</c:f>
              <c:strCache>
                <c:ptCount val="1"/>
                <c:pt idx="0">
                  <c:v>X</c:v>
                </c:pt>
              </c:strCache>
            </c:strRef>
          </c:tx>
          <c:spPr>
            <a:ln w="28575" cap="rnd">
              <a:solidFill>
                <a:schemeClr val="accent1"/>
              </a:solidFill>
              <a:round/>
            </a:ln>
            <a:effectLst/>
          </c:spPr>
          <c:marker>
            <c:symbol val="none"/>
          </c:marker>
          <c:val>
            <c:numRef>
              <c:f>'XMRChart(include AfterData)'!$AC$7:$AC$19</c:f>
              <c:numCache>
                <c:formatCode>General</c:formatCode>
                <c:ptCount val="13"/>
                <c:pt idx="0">
                  <c:v>0</c:v>
                </c:pt>
                <c:pt idx="1">
                  <c:v>15</c:v>
                </c:pt>
                <c:pt idx="2">
                  <c:v>25</c:v>
                </c:pt>
                <c:pt idx="3">
                  <c:v>15</c:v>
                </c:pt>
                <c:pt idx="4">
                  <c:v>12</c:v>
                </c:pt>
                <c:pt idx="5">
                  <c:v>10</c:v>
                </c:pt>
                <c:pt idx="6">
                  <c:v>15</c:v>
                </c:pt>
                <c:pt idx="7">
                  <c:v>20</c:v>
                </c:pt>
                <c:pt idx="8">
                  <c:v>12</c:v>
                </c:pt>
                <c:pt idx="9">
                  <c:v>0</c:v>
                </c:pt>
                <c:pt idx="10">
                  <c:v>15</c:v>
                </c:pt>
                <c:pt idx="11">
                  <c:v>12</c:v>
                </c:pt>
                <c:pt idx="12">
                  <c:v>5</c:v>
                </c:pt>
              </c:numCache>
            </c:numRef>
          </c:val>
          <c:smooth val="0"/>
          <c:extLst>
            <c:ext xmlns:c16="http://schemas.microsoft.com/office/drawing/2014/chart" uri="{C3380CC4-5D6E-409C-BE32-E72D297353CC}">
              <c16:uniqueId val="{00000000-9A73-4442-BBA2-590B721F66CE}"/>
            </c:ext>
          </c:extLst>
        </c:ser>
        <c:ser>
          <c:idx val="1"/>
          <c:order val="1"/>
          <c:tx>
            <c:strRef>
              <c:f>'XMRChart(include AfterData)'!$AD$6</c:f>
              <c:strCache>
                <c:ptCount val="1"/>
                <c:pt idx="0">
                  <c:v>x bar</c:v>
                </c:pt>
              </c:strCache>
            </c:strRef>
          </c:tx>
          <c:spPr>
            <a:ln w="28575" cap="rnd">
              <a:solidFill>
                <a:schemeClr val="accent2"/>
              </a:solidFill>
              <a:round/>
            </a:ln>
            <a:effectLst/>
          </c:spPr>
          <c:marker>
            <c:symbol val="none"/>
          </c:marker>
          <c:val>
            <c:numRef>
              <c:f>'XMRChart(include AfterData)'!$AD$7:$AD$19</c:f>
              <c:numCache>
                <c:formatCode>General</c:formatCode>
                <c:ptCount val="13"/>
                <c:pt idx="0">
                  <c:v>12</c:v>
                </c:pt>
                <c:pt idx="1">
                  <c:v>12</c:v>
                </c:pt>
                <c:pt idx="2">
                  <c:v>12</c:v>
                </c:pt>
                <c:pt idx="3">
                  <c:v>12</c:v>
                </c:pt>
                <c:pt idx="4">
                  <c:v>12</c:v>
                </c:pt>
                <c:pt idx="5">
                  <c:v>12</c:v>
                </c:pt>
                <c:pt idx="6">
                  <c:v>12</c:v>
                </c:pt>
                <c:pt idx="7">
                  <c:v>12</c:v>
                </c:pt>
                <c:pt idx="8">
                  <c:v>12</c:v>
                </c:pt>
                <c:pt idx="9">
                  <c:v>12</c:v>
                </c:pt>
                <c:pt idx="10">
                  <c:v>12</c:v>
                </c:pt>
                <c:pt idx="11">
                  <c:v>12</c:v>
                </c:pt>
                <c:pt idx="12">
                  <c:v>12</c:v>
                </c:pt>
              </c:numCache>
            </c:numRef>
          </c:val>
          <c:smooth val="0"/>
          <c:extLst>
            <c:ext xmlns:c16="http://schemas.microsoft.com/office/drawing/2014/chart" uri="{C3380CC4-5D6E-409C-BE32-E72D297353CC}">
              <c16:uniqueId val="{00000001-9A73-4442-BBA2-590B721F66CE}"/>
            </c:ext>
          </c:extLst>
        </c:ser>
        <c:ser>
          <c:idx val="2"/>
          <c:order val="2"/>
          <c:tx>
            <c:strRef>
              <c:f>'XMRChart(include AfterData)'!$AE$6</c:f>
              <c:strCache>
                <c:ptCount val="1"/>
                <c:pt idx="0">
                  <c:v>UCL</c:v>
                </c:pt>
              </c:strCache>
            </c:strRef>
          </c:tx>
          <c:spPr>
            <a:ln w="28575" cap="rnd">
              <a:solidFill>
                <a:schemeClr val="accent3"/>
              </a:solidFill>
              <a:round/>
            </a:ln>
            <a:effectLst/>
          </c:spPr>
          <c:marker>
            <c:symbol val="none"/>
          </c:marker>
          <c:val>
            <c:numRef>
              <c:f>'XMRChart(include AfterData)'!$AE$7:$AE$19</c:f>
              <c:numCache>
                <c:formatCode>General</c:formatCode>
                <c:ptCount val="13"/>
                <c:pt idx="0">
                  <c:v>33.058333333333337</c:v>
                </c:pt>
                <c:pt idx="1">
                  <c:v>33.058333333333337</c:v>
                </c:pt>
                <c:pt idx="2">
                  <c:v>33.058333333333337</c:v>
                </c:pt>
                <c:pt idx="3">
                  <c:v>33.058333333333337</c:v>
                </c:pt>
                <c:pt idx="4">
                  <c:v>33.058333333333337</c:v>
                </c:pt>
                <c:pt idx="5">
                  <c:v>33.058333333333337</c:v>
                </c:pt>
                <c:pt idx="6">
                  <c:v>33.058333333333337</c:v>
                </c:pt>
                <c:pt idx="7">
                  <c:v>33.058333333333337</c:v>
                </c:pt>
                <c:pt idx="8">
                  <c:v>33.058333333333337</c:v>
                </c:pt>
                <c:pt idx="9">
                  <c:v>33.058333333333337</c:v>
                </c:pt>
                <c:pt idx="10">
                  <c:v>33.058333333333337</c:v>
                </c:pt>
                <c:pt idx="11">
                  <c:v>33.058333333333337</c:v>
                </c:pt>
                <c:pt idx="12">
                  <c:v>33.058333333333337</c:v>
                </c:pt>
              </c:numCache>
            </c:numRef>
          </c:val>
          <c:smooth val="0"/>
          <c:extLst>
            <c:ext xmlns:c16="http://schemas.microsoft.com/office/drawing/2014/chart" uri="{C3380CC4-5D6E-409C-BE32-E72D297353CC}">
              <c16:uniqueId val="{00000002-9A73-4442-BBA2-590B721F66CE}"/>
            </c:ext>
          </c:extLst>
        </c:ser>
        <c:ser>
          <c:idx val="3"/>
          <c:order val="3"/>
          <c:tx>
            <c:strRef>
              <c:f>'XMRChart(include AfterData)'!$AF$6</c:f>
              <c:strCache>
                <c:ptCount val="1"/>
                <c:pt idx="0">
                  <c:v>LCL</c:v>
                </c:pt>
              </c:strCache>
            </c:strRef>
          </c:tx>
          <c:spPr>
            <a:ln w="28575" cap="rnd">
              <a:solidFill>
                <a:schemeClr val="accent4"/>
              </a:solidFill>
              <a:round/>
            </a:ln>
            <a:effectLst/>
          </c:spPr>
          <c:marker>
            <c:symbol val="none"/>
          </c:marker>
          <c:val>
            <c:numRef>
              <c:f>'XMRChart(include AfterData)'!$AF$7:$AF$19</c:f>
              <c:numCache>
                <c:formatCode>General</c:formatCode>
                <c:ptCount val="13"/>
                <c:pt idx="0">
                  <c:v>-9.0583333333333336</c:v>
                </c:pt>
                <c:pt idx="1">
                  <c:v>-9.0583333333333336</c:v>
                </c:pt>
                <c:pt idx="2">
                  <c:v>-9.0583333333333336</c:v>
                </c:pt>
                <c:pt idx="3">
                  <c:v>-9.0583333333333336</c:v>
                </c:pt>
                <c:pt idx="4">
                  <c:v>-9.0583333333333336</c:v>
                </c:pt>
                <c:pt idx="5">
                  <c:v>-9.0583333333333336</c:v>
                </c:pt>
                <c:pt idx="6">
                  <c:v>-9.0583333333333336</c:v>
                </c:pt>
                <c:pt idx="7">
                  <c:v>-9.0583333333333336</c:v>
                </c:pt>
                <c:pt idx="8">
                  <c:v>-9.0583333333333336</c:v>
                </c:pt>
                <c:pt idx="9">
                  <c:v>-9.0583333333333336</c:v>
                </c:pt>
                <c:pt idx="10">
                  <c:v>-9.0583333333333336</c:v>
                </c:pt>
                <c:pt idx="11">
                  <c:v>-9.0583333333333336</c:v>
                </c:pt>
                <c:pt idx="12">
                  <c:v>-9.0583333333333336</c:v>
                </c:pt>
              </c:numCache>
            </c:numRef>
          </c:val>
          <c:smooth val="0"/>
          <c:extLst>
            <c:ext xmlns:c16="http://schemas.microsoft.com/office/drawing/2014/chart" uri="{C3380CC4-5D6E-409C-BE32-E72D297353CC}">
              <c16:uniqueId val="{00000003-9A73-4442-BBA2-590B721F66CE}"/>
            </c:ext>
          </c:extLst>
        </c:ser>
        <c:dLbls>
          <c:showLegendKey val="0"/>
          <c:showVal val="0"/>
          <c:showCatName val="0"/>
          <c:showSerName val="0"/>
          <c:showPercent val="0"/>
          <c:showBubbleSize val="0"/>
        </c:dLbls>
        <c:smooth val="0"/>
        <c:axId val="1050514648"/>
        <c:axId val="1050509728"/>
      </c:lineChart>
      <c:catAx>
        <c:axId val="10505146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09728"/>
        <c:crosses val="autoZero"/>
        <c:auto val="1"/>
        <c:lblAlgn val="ctr"/>
        <c:lblOffset val="100"/>
        <c:noMultiLvlLbl val="0"/>
      </c:catAx>
      <c:valAx>
        <c:axId val="105050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51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X</a:t>
            </a:r>
            <a:r>
              <a:rPr lang="en-US" baseline="0"/>
              <a:t>-bar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AfterData)'!$H$6</c:f>
              <c:strCache>
                <c:ptCount val="1"/>
                <c:pt idx="0">
                  <c:v>X</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'XMRChart(include AfterData)'!$H$7:$H$32</c:f>
              <c:numCache>
                <c:formatCode>General</c:formatCode>
                <c:ptCount val="26"/>
                <c:pt idx="0">
                  <c:v>50</c:v>
                </c:pt>
                <c:pt idx="1">
                  <c:v>40</c:v>
                </c:pt>
                <c:pt idx="2">
                  <c:v>35</c:v>
                </c:pt>
                <c:pt idx="3">
                  <c:v>38</c:v>
                </c:pt>
                <c:pt idx="4">
                  <c:v>50</c:v>
                </c:pt>
                <c:pt idx="5">
                  <c:v>35</c:v>
                </c:pt>
                <c:pt idx="6">
                  <c:v>29</c:v>
                </c:pt>
                <c:pt idx="7">
                  <c:v>32</c:v>
                </c:pt>
                <c:pt idx="8">
                  <c:v>28</c:v>
                </c:pt>
                <c:pt idx="9">
                  <c:v>41</c:v>
                </c:pt>
                <c:pt idx="10">
                  <c:v>30</c:v>
                </c:pt>
                <c:pt idx="11">
                  <c:v>55</c:v>
                </c:pt>
                <c:pt idx="12">
                  <c:v>24</c:v>
                </c:pt>
                <c:pt idx="13">
                  <c:v>0</c:v>
                </c:pt>
                <c:pt idx="14">
                  <c:v>15</c:v>
                </c:pt>
                <c:pt idx="15">
                  <c:v>25</c:v>
                </c:pt>
                <c:pt idx="16">
                  <c:v>15</c:v>
                </c:pt>
                <c:pt idx="17">
                  <c:v>12</c:v>
                </c:pt>
                <c:pt idx="18">
                  <c:v>10</c:v>
                </c:pt>
                <c:pt idx="19">
                  <c:v>15</c:v>
                </c:pt>
                <c:pt idx="20">
                  <c:v>20</c:v>
                </c:pt>
                <c:pt idx="21">
                  <c:v>12</c:v>
                </c:pt>
                <c:pt idx="22">
                  <c:v>0</c:v>
                </c:pt>
                <c:pt idx="23">
                  <c:v>15</c:v>
                </c:pt>
                <c:pt idx="24">
                  <c:v>12</c:v>
                </c:pt>
                <c:pt idx="25">
                  <c:v>5</c:v>
                </c:pt>
              </c:numCache>
            </c:numRef>
          </c:val>
          <c:smooth val="0"/>
          <c:extLst>
            <c:ext xmlns:c16="http://schemas.microsoft.com/office/drawing/2014/chart" uri="{C3380CC4-5D6E-409C-BE32-E72D297353CC}">
              <c16:uniqueId val="{00000000-0C2D-429D-AA64-8AAC53453E1C}"/>
            </c:ext>
          </c:extLst>
        </c:ser>
        <c:ser>
          <c:idx val="1"/>
          <c:order val="1"/>
          <c:tx>
            <c:strRef>
              <c:f>'XMRChart(include AfterData)'!$I$6</c:f>
              <c:strCache>
                <c:ptCount val="1"/>
                <c:pt idx="0">
                  <c:v>x bar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'XMRChart(include AfterData)'!$I$7:$I$32</c:f>
              <c:numCache>
                <c:formatCode>General</c:formatCode>
                <c:ptCount val="26"/>
                <c:pt idx="0">
                  <c:v>37.46153846153846</c:v>
                </c:pt>
                <c:pt idx="1">
                  <c:v>37.46153846153846</c:v>
                </c:pt>
                <c:pt idx="2">
                  <c:v>37.46153846153846</c:v>
                </c:pt>
                <c:pt idx="3">
                  <c:v>37.46153846153846</c:v>
                </c:pt>
                <c:pt idx="4">
                  <c:v>37.46153846153846</c:v>
                </c:pt>
                <c:pt idx="5">
                  <c:v>37.46153846153846</c:v>
                </c:pt>
                <c:pt idx="6">
                  <c:v>37.46153846153846</c:v>
                </c:pt>
                <c:pt idx="7">
                  <c:v>37.46153846153846</c:v>
                </c:pt>
                <c:pt idx="8">
                  <c:v>37.46153846153846</c:v>
                </c:pt>
                <c:pt idx="9">
                  <c:v>37.46153846153846</c:v>
                </c:pt>
                <c:pt idx="10">
                  <c:v>37.46153846153846</c:v>
                </c:pt>
                <c:pt idx="11">
                  <c:v>37.46153846153846</c:v>
                </c:pt>
                <c:pt idx="12">
                  <c:v>37.46153846153846</c:v>
                </c:pt>
                <c:pt idx="13">
                  <c:v>37.46153846153846</c:v>
                </c:pt>
                <c:pt idx="14">
                  <c:v>37.46153846153846</c:v>
                </c:pt>
                <c:pt idx="15">
                  <c:v>37.46153846153846</c:v>
                </c:pt>
                <c:pt idx="16">
                  <c:v>37.46153846153846</c:v>
                </c:pt>
                <c:pt idx="17">
                  <c:v>37.46153846153846</c:v>
                </c:pt>
                <c:pt idx="18">
                  <c:v>37.46153846153846</c:v>
                </c:pt>
                <c:pt idx="19">
                  <c:v>37.46153846153846</c:v>
                </c:pt>
                <c:pt idx="20">
                  <c:v>37.46153846153846</c:v>
                </c:pt>
                <c:pt idx="21">
                  <c:v>37.46153846153846</c:v>
                </c:pt>
                <c:pt idx="22">
                  <c:v>37.46153846153846</c:v>
                </c:pt>
                <c:pt idx="23">
                  <c:v>37.46153846153846</c:v>
                </c:pt>
                <c:pt idx="24">
                  <c:v>37.46153846153846</c:v>
                </c:pt>
                <c:pt idx="25">
                  <c:v>37.46153846153846</c:v>
                </c:pt>
              </c:numCache>
            </c:numRef>
          </c:val>
          <c:smooth val="0"/>
          <c:extLst>
            <c:ext xmlns:c16="http://schemas.microsoft.com/office/drawing/2014/chart" uri="{C3380CC4-5D6E-409C-BE32-E72D297353CC}">
              <c16:uniqueId val="{00000001-0C2D-429D-AA64-8AAC53453E1C}"/>
            </c:ext>
          </c:extLst>
        </c:ser>
        <c:ser>
          <c:idx val="2"/>
          <c:order val="2"/>
          <c:tx>
            <c:strRef>
              <c:f>'XMRChart(include AfterData)'!$J$6</c:f>
              <c:strCache>
                <c:ptCount val="1"/>
                <c:pt idx="0">
                  <c:v>UCL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'XMRChart(include AfterData)'!$J$7:$J$32</c:f>
              <c:numCache>
                <c:formatCode>General</c:formatCode>
                <c:ptCount val="26"/>
                <c:pt idx="0">
                  <c:v>68.051538461538456</c:v>
                </c:pt>
                <c:pt idx="1">
                  <c:v>68.051538461538456</c:v>
                </c:pt>
                <c:pt idx="2">
                  <c:v>68.051538461538456</c:v>
                </c:pt>
                <c:pt idx="3">
                  <c:v>68.051538461538456</c:v>
                </c:pt>
                <c:pt idx="4">
                  <c:v>68.051538461538456</c:v>
                </c:pt>
                <c:pt idx="5">
                  <c:v>68.051538461538456</c:v>
                </c:pt>
                <c:pt idx="6">
                  <c:v>68.051538461538456</c:v>
                </c:pt>
                <c:pt idx="7">
                  <c:v>68.051538461538456</c:v>
                </c:pt>
                <c:pt idx="8">
                  <c:v>68.051538461538456</c:v>
                </c:pt>
                <c:pt idx="9">
                  <c:v>68.051538461538456</c:v>
                </c:pt>
                <c:pt idx="10">
                  <c:v>68.051538461538456</c:v>
                </c:pt>
                <c:pt idx="11">
                  <c:v>68.051538461538456</c:v>
                </c:pt>
                <c:pt idx="12">
                  <c:v>68.051538461538456</c:v>
                </c:pt>
                <c:pt idx="13">
                  <c:v>68.051538461538456</c:v>
                </c:pt>
                <c:pt idx="14">
                  <c:v>68.051538461538456</c:v>
                </c:pt>
                <c:pt idx="15">
                  <c:v>68.051538461538456</c:v>
                </c:pt>
                <c:pt idx="16">
                  <c:v>68.051538461538456</c:v>
                </c:pt>
                <c:pt idx="17">
                  <c:v>68.051538461538456</c:v>
                </c:pt>
                <c:pt idx="18">
                  <c:v>68.051538461538456</c:v>
                </c:pt>
                <c:pt idx="19">
                  <c:v>68.051538461538456</c:v>
                </c:pt>
                <c:pt idx="20">
                  <c:v>68.051538461538456</c:v>
                </c:pt>
                <c:pt idx="21">
                  <c:v>68.051538461538456</c:v>
                </c:pt>
                <c:pt idx="22">
                  <c:v>68.051538461538456</c:v>
                </c:pt>
                <c:pt idx="23">
                  <c:v>68.051538461538456</c:v>
                </c:pt>
                <c:pt idx="24">
                  <c:v>68.051538461538456</c:v>
                </c:pt>
                <c:pt idx="25">
                  <c:v>68.051538461538456</c:v>
                </c:pt>
              </c:numCache>
            </c:numRef>
          </c:val>
          <c:smooth val="0"/>
          <c:extLst>
            <c:ext xmlns:c16="http://schemas.microsoft.com/office/drawing/2014/chart" uri="{C3380CC4-5D6E-409C-BE32-E72D297353CC}">
              <c16:uniqueId val="{00000002-0C2D-429D-AA64-8AAC53453E1C}"/>
            </c:ext>
          </c:extLst>
        </c:ser>
        <c:ser>
          <c:idx val="3"/>
          <c:order val="3"/>
          <c:tx>
            <c:strRef>
              <c:f>'XMRChart(include AfterData)'!$K$6</c:f>
              <c:strCache>
                <c:ptCount val="1"/>
                <c:pt idx="0">
                  <c:v>LCL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'XMRChart(include AfterData)'!$K$7:$K$32</c:f>
              <c:numCache>
                <c:formatCode>General</c:formatCode>
                <c:ptCount val="26"/>
                <c:pt idx="0">
                  <c:v>6.8715384615384565</c:v>
                </c:pt>
                <c:pt idx="1">
                  <c:v>6.8715384615384565</c:v>
                </c:pt>
                <c:pt idx="2">
                  <c:v>6.8715384615384565</c:v>
                </c:pt>
                <c:pt idx="3">
                  <c:v>6.8715384615384565</c:v>
                </c:pt>
                <c:pt idx="4">
                  <c:v>6.8715384615384565</c:v>
                </c:pt>
                <c:pt idx="5">
                  <c:v>6.8715384615384565</c:v>
                </c:pt>
                <c:pt idx="6">
                  <c:v>6.8715384615384565</c:v>
                </c:pt>
                <c:pt idx="7">
                  <c:v>6.8715384615384565</c:v>
                </c:pt>
                <c:pt idx="8">
                  <c:v>6.8715384615384565</c:v>
                </c:pt>
                <c:pt idx="9">
                  <c:v>6.8715384615384565</c:v>
                </c:pt>
                <c:pt idx="10">
                  <c:v>6.8715384615384565</c:v>
                </c:pt>
                <c:pt idx="11">
                  <c:v>6.8715384615384565</c:v>
                </c:pt>
                <c:pt idx="12">
                  <c:v>6.8715384615384565</c:v>
                </c:pt>
                <c:pt idx="13">
                  <c:v>6.8715384615384565</c:v>
                </c:pt>
                <c:pt idx="14">
                  <c:v>6.8715384615384565</c:v>
                </c:pt>
                <c:pt idx="15">
                  <c:v>6.8715384615384565</c:v>
                </c:pt>
                <c:pt idx="16">
                  <c:v>6.8715384615384565</c:v>
                </c:pt>
                <c:pt idx="17">
                  <c:v>6.8715384615384565</c:v>
                </c:pt>
                <c:pt idx="18">
                  <c:v>6.8715384615384565</c:v>
                </c:pt>
                <c:pt idx="19">
                  <c:v>6.8715384615384565</c:v>
                </c:pt>
                <c:pt idx="20">
                  <c:v>6.8715384615384565</c:v>
                </c:pt>
                <c:pt idx="21">
                  <c:v>6.8715384615384565</c:v>
                </c:pt>
                <c:pt idx="22">
                  <c:v>6.8715384615384565</c:v>
                </c:pt>
                <c:pt idx="23">
                  <c:v>6.8715384615384565</c:v>
                </c:pt>
                <c:pt idx="24">
                  <c:v>6.8715384615384565</c:v>
                </c:pt>
                <c:pt idx="25">
                  <c:v>6.8715384615384565</c:v>
                </c:pt>
              </c:numCache>
            </c:numRef>
          </c:val>
          <c:smooth val="0"/>
          <c:extLst>
            <c:ext xmlns:c16="http://schemas.microsoft.com/office/drawing/2014/chart" uri="{C3380CC4-5D6E-409C-BE32-E72D297353CC}">
              <c16:uniqueId val="{00000003-0C2D-429D-AA64-8AAC53453E1C}"/>
            </c:ext>
          </c:extLst>
        </c:ser>
        <c:dLbls>
          <c:showLegendKey val="0"/>
          <c:showVal val="0"/>
          <c:showCatName val="0"/>
          <c:showSerName val="0"/>
          <c:showPercent val="0"/>
          <c:showBubbleSize val="0"/>
        </c:dLbls>
        <c:marker val="1"/>
        <c:smooth val="0"/>
        <c:axId val="963562984"/>
        <c:axId val="896641816"/>
      </c:lineChart>
      <c:catAx>
        <c:axId val="9635629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641816"/>
        <c:crosses val="autoZero"/>
        <c:auto val="1"/>
        <c:lblAlgn val="ctr"/>
        <c:lblOffset val="100"/>
        <c:noMultiLvlLbl val="0"/>
      </c:catAx>
      <c:valAx>
        <c:axId val="896641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3562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Moving</a:t>
            </a:r>
            <a:r>
              <a:rPr lang="en-US" baseline="0"/>
              <a:t> Range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'XMRChart(include AfterData)'!$C$6</c:f>
              <c:strCache>
                <c:ptCount val="1"/>
                <c:pt idx="0">
                  <c:v>mR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'XMRChart(include AfterData)'!$C$7:$C$32</c:f>
              <c:numCache>
                <c:formatCode>General</c:formatCode>
                <c:ptCount val="26"/>
                <c:pt idx="1">
                  <c:v>10</c:v>
                </c:pt>
                <c:pt idx="2">
                  <c:v>5</c:v>
                </c:pt>
                <c:pt idx="3">
                  <c:v>3</c:v>
                </c:pt>
                <c:pt idx="4">
                  <c:v>12</c:v>
                </c:pt>
                <c:pt idx="5">
                  <c:v>15</c:v>
                </c:pt>
                <c:pt idx="6">
                  <c:v>6</c:v>
                </c:pt>
                <c:pt idx="7">
                  <c:v>3</c:v>
                </c:pt>
                <c:pt idx="8">
                  <c:v>4</c:v>
                </c:pt>
                <c:pt idx="9">
                  <c:v>13</c:v>
                </c:pt>
                <c:pt idx="10">
                  <c:v>11</c:v>
                </c:pt>
                <c:pt idx="11">
                  <c:v>25</c:v>
                </c:pt>
                <c:pt idx="12">
                  <c:v>31</c:v>
                </c:pt>
                <c:pt idx="13">
                  <c:v>24</c:v>
                </c:pt>
                <c:pt idx="14">
                  <c:v>15</c:v>
                </c:pt>
                <c:pt idx="15">
                  <c:v>10</c:v>
                </c:pt>
                <c:pt idx="16">
                  <c:v>10</c:v>
                </c:pt>
                <c:pt idx="17">
                  <c:v>3</c:v>
                </c:pt>
                <c:pt idx="18">
                  <c:v>2</c:v>
                </c:pt>
                <c:pt idx="19">
                  <c:v>5</c:v>
                </c:pt>
                <c:pt idx="20">
                  <c:v>5</c:v>
                </c:pt>
                <c:pt idx="21">
                  <c:v>8</c:v>
                </c:pt>
                <c:pt idx="22">
                  <c:v>12</c:v>
                </c:pt>
                <c:pt idx="23">
                  <c:v>15</c:v>
                </c:pt>
                <c:pt idx="24">
                  <c:v>3</c:v>
                </c:pt>
                <c:pt idx="25">
                  <c:v>7</c:v>
                </c:pt>
              </c:numCache>
            </c:numRef>
          </c:val>
          <c:smooth val="0"/>
          <c:extLst>
            <c:ext xmlns:c16="http://schemas.microsoft.com/office/drawing/2014/chart" uri="{C3380CC4-5D6E-409C-BE32-E72D297353CC}">
              <c16:uniqueId val="{00000000-119A-43EE-ADA4-6716F9BE5817}"/>
            </c:ext>
          </c:extLst>
        </c:ser>
        <c:ser>
          <c:idx val="1"/>
          <c:order val="1"/>
          <c:tx>
            <c:strRef>
              <c:f>'XMRChart(include AfterData)'!$D$6</c:f>
              <c:strCache>
                <c:ptCount val="1"/>
                <c:pt idx="0">
                  <c:v>mRbar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'XMRChart(include AfterData)'!$D$7:$D$32</c:f>
              <c:numCache>
                <c:formatCode>General</c:formatCode>
                <c:ptCount val="26"/>
                <c:pt idx="0">
                  <c:v>11.5</c:v>
                </c:pt>
                <c:pt idx="1">
                  <c:v>11.5</c:v>
                </c:pt>
                <c:pt idx="2">
                  <c:v>11.5</c:v>
                </c:pt>
                <c:pt idx="3">
                  <c:v>11.5</c:v>
                </c:pt>
                <c:pt idx="4">
                  <c:v>11.5</c:v>
                </c:pt>
                <c:pt idx="5">
                  <c:v>11.5</c:v>
                </c:pt>
                <c:pt idx="6">
                  <c:v>11.5</c:v>
                </c:pt>
                <c:pt idx="7">
                  <c:v>11.5</c:v>
                </c:pt>
                <c:pt idx="8">
                  <c:v>11.5</c:v>
                </c:pt>
                <c:pt idx="9">
                  <c:v>11.5</c:v>
                </c:pt>
                <c:pt idx="10">
                  <c:v>11.5</c:v>
                </c:pt>
                <c:pt idx="11">
                  <c:v>11.5</c:v>
                </c:pt>
                <c:pt idx="12">
                  <c:v>11.5</c:v>
                </c:pt>
                <c:pt idx="13">
                  <c:v>11.5</c:v>
                </c:pt>
                <c:pt idx="14">
                  <c:v>11.5</c:v>
                </c:pt>
                <c:pt idx="15">
                  <c:v>11.5</c:v>
                </c:pt>
                <c:pt idx="16">
                  <c:v>11.5</c:v>
                </c:pt>
                <c:pt idx="17">
                  <c:v>11.5</c:v>
                </c:pt>
                <c:pt idx="18">
                  <c:v>11.5</c:v>
                </c:pt>
                <c:pt idx="19">
                  <c:v>11.5</c:v>
                </c:pt>
                <c:pt idx="20">
                  <c:v>11.5</c:v>
                </c:pt>
                <c:pt idx="21">
                  <c:v>11.5</c:v>
                </c:pt>
                <c:pt idx="22">
                  <c:v>11.5</c:v>
                </c:pt>
                <c:pt idx="23">
                  <c:v>11.5</c:v>
                </c:pt>
                <c:pt idx="24">
                  <c:v>11.5</c:v>
                </c:pt>
                <c:pt idx="25">
                  <c:v>11.5</c:v>
                </c:pt>
              </c:numCache>
            </c:numRef>
          </c:val>
          <c:smooth val="0"/>
          <c:extLst>
            <c:ext xmlns:c16="http://schemas.microsoft.com/office/drawing/2014/chart" uri="{C3380CC4-5D6E-409C-BE32-E72D297353CC}">
              <c16:uniqueId val="{00000001-119A-43EE-ADA4-6716F9BE5817}"/>
            </c:ext>
          </c:extLst>
        </c:ser>
        <c:ser>
          <c:idx val="2"/>
          <c:order val="2"/>
          <c:tx>
            <c:strRef>
              <c:f>'XMRChart(include AfterData)'!$E$6</c:f>
              <c:strCache>
                <c:ptCount val="1"/>
                <c:pt idx="0">
                  <c:v>UCL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'XMRChart(include AfterData)'!$E$7:$E$32</c:f>
              <c:numCache>
                <c:formatCode>General</c:formatCode>
                <c:ptCount val="26"/>
                <c:pt idx="0">
                  <c:v>37.604999999999997</c:v>
                </c:pt>
                <c:pt idx="1">
                  <c:v>37.604999999999997</c:v>
                </c:pt>
                <c:pt idx="2">
                  <c:v>37.604999999999997</c:v>
                </c:pt>
                <c:pt idx="3">
                  <c:v>37.604999999999997</c:v>
                </c:pt>
                <c:pt idx="4">
                  <c:v>37.604999999999997</c:v>
                </c:pt>
                <c:pt idx="5">
                  <c:v>37.604999999999997</c:v>
                </c:pt>
                <c:pt idx="6">
                  <c:v>37.604999999999997</c:v>
                </c:pt>
                <c:pt idx="7">
                  <c:v>37.604999999999997</c:v>
                </c:pt>
                <c:pt idx="8">
                  <c:v>37.604999999999997</c:v>
                </c:pt>
                <c:pt idx="9">
                  <c:v>37.604999999999997</c:v>
                </c:pt>
                <c:pt idx="10">
                  <c:v>37.604999999999997</c:v>
                </c:pt>
                <c:pt idx="11">
                  <c:v>37.604999999999997</c:v>
                </c:pt>
                <c:pt idx="12">
                  <c:v>37.604999999999997</c:v>
                </c:pt>
                <c:pt idx="13">
                  <c:v>37.604999999999997</c:v>
                </c:pt>
                <c:pt idx="14">
                  <c:v>37.604999999999997</c:v>
                </c:pt>
                <c:pt idx="15">
                  <c:v>37.604999999999997</c:v>
                </c:pt>
                <c:pt idx="16">
                  <c:v>37.604999999999997</c:v>
                </c:pt>
                <c:pt idx="17">
                  <c:v>37.604999999999997</c:v>
                </c:pt>
                <c:pt idx="18">
                  <c:v>37.604999999999997</c:v>
                </c:pt>
                <c:pt idx="19">
                  <c:v>37.604999999999997</c:v>
                </c:pt>
                <c:pt idx="20">
                  <c:v>37.604999999999997</c:v>
                </c:pt>
                <c:pt idx="21">
                  <c:v>37.604999999999997</c:v>
                </c:pt>
                <c:pt idx="22">
                  <c:v>37.604999999999997</c:v>
                </c:pt>
                <c:pt idx="23">
                  <c:v>37.604999999999997</c:v>
                </c:pt>
                <c:pt idx="24">
                  <c:v>37.604999999999997</c:v>
                </c:pt>
                <c:pt idx="25">
                  <c:v>37.604999999999997</c:v>
                </c:pt>
              </c:numCache>
            </c:numRef>
          </c:val>
          <c:smooth val="0"/>
          <c:extLst>
            <c:ext xmlns:c16="http://schemas.microsoft.com/office/drawing/2014/chart" uri="{C3380CC4-5D6E-409C-BE32-E72D297353CC}">
              <c16:uniqueId val="{00000002-119A-43EE-ADA4-6716F9BE5817}"/>
            </c:ext>
          </c:extLst>
        </c:ser>
        <c:ser>
          <c:idx val="3"/>
          <c:order val="3"/>
          <c:tx>
            <c:strRef>
              <c:f>'XMRChart(include AfterData)'!$F$6</c:f>
              <c:strCache>
                <c:ptCount val="1"/>
                <c:pt idx="0">
                  <c:v>LCL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'XMRChart(include AfterData)'!$F$7:$F$32</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smooth val="0"/>
          <c:extLst>
            <c:ext xmlns:c16="http://schemas.microsoft.com/office/drawing/2014/chart" uri="{C3380CC4-5D6E-409C-BE32-E72D297353CC}">
              <c16:uniqueId val="{00000003-119A-43EE-ADA4-6716F9BE5817}"/>
            </c:ext>
          </c:extLst>
        </c:ser>
        <c:dLbls>
          <c:showLegendKey val="0"/>
          <c:showVal val="0"/>
          <c:showCatName val="0"/>
          <c:showSerName val="0"/>
          <c:showPercent val="0"/>
          <c:showBubbleSize val="0"/>
        </c:dLbls>
        <c:marker val="1"/>
        <c:smooth val="0"/>
        <c:axId val="896642472"/>
        <c:axId val="896640504"/>
      </c:lineChart>
      <c:catAx>
        <c:axId val="8966424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640504"/>
        <c:crosses val="autoZero"/>
        <c:auto val="1"/>
        <c:lblAlgn val="ctr"/>
        <c:lblOffset val="100"/>
        <c:noMultiLvlLbl val="0"/>
      </c:catAx>
      <c:valAx>
        <c:axId val="896640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642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'Pareto Chart(Before Data)'!$D$3:$M$3</cx:f>
        <cx:lvl ptCount="10">
          <cx:pt idx="0">Time to get out of bed(X1)</cx:pt>
          <cx:pt idx="1">morning bathroom break(X2)</cx:pt>
          <cx:pt idx="2">News /Email check up time(X3)</cx:pt>
          <cx:pt idx="3">Workout time(X4)</cx:pt>
          <cx:pt idx="4">Shower/ dress up time(X5)</cx:pt>
          <cx:pt idx="5">Breakfast time(mobile)(X6)</cx:pt>
          <cx:pt idx="6">Commute time(X7)</cx:pt>
          <cx:pt idx="7">Parking time(X8)</cx:pt>
          <cx:pt idx="8">Time to pick up coffe(X9)</cx:pt>
          <cx:pt idx="9">Parking to office walk time(X10)</cx:pt>
        </cx:lvl>
      </cx:strDim>
      <cx:numDim type="val">
        <cx:f dir="row">'Pareto Chart(Before Data)'!$D$17:$M$17</cx:f>
        <cx:lvl ptCount="10" formatCode="0">
          <cx:pt idx="0">162</cx:pt>
          <cx:pt idx="1">321</cx:pt>
          <cx:pt idx="2">240</cx:pt>
          <cx:pt idx="3">275</cx:pt>
          <cx:pt idx="4">263</cx:pt>
          <cx:pt idx="5">321</cx:pt>
          <cx:pt idx="6">535</cx:pt>
          <cx:pt idx="7">72</cx:pt>
          <cx:pt idx="8">120</cx:pt>
          <cx:pt idx="9">113</cx:pt>
        </cx:lvl>
      </cx:numDim>
    </cx:data>
  </cx:chartData>
  <cx:chart>
    <cx:title pos="t" align="ctr" overlay="0">
      <cx:tx>
        <cx:txData>
          <cx:v>Activities vs Total minutes spent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Activities vs Total minutes spent</a:t>
          </a:r>
        </a:p>
      </cx:txPr>
    </cx:title>
    <cx:plotArea>
      <cx:plotAreaRegion>
        <cx:series layoutId="clusteredColumn" uniqueId="{10AD991B-903B-4C87-87A2-547914BA3C21}">
          <cx:dataId val="0"/>
          <cx:layoutPr>
            <cx:aggregation/>
          </cx:layoutPr>
          <cx:axisId val="1"/>
        </cx:series>
        <cx:series layoutId="paretoLine" ownerIdx="0" uniqueId="{29579693-7D86-416C-9162-BF851EBF221D}">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0518F-C034-412F-B220-519AA7468C41}" type="doc">
      <dgm:prSet loTypeId="urn:microsoft.com/office/officeart/2005/8/layout/chevron1" loCatId="process" qsTypeId="urn:microsoft.com/office/officeart/2005/8/quickstyle/simple1" qsCatId="simple" csTypeId="urn:microsoft.com/office/officeart/2005/8/colors/accent1_2" csCatId="accent1" phldr="1"/>
      <dgm:spPr/>
    </dgm:pt>
    <dgm:pt modelId="{0D0EE7D1-3822-4F36-88A5-7F59E7898853}">
      <dgm:prSet phldrT="[Text]" custT="1"/>
      <dgm:spPr/>
      <dgm:t>
        <a:bodyPr/>
        <a:lstStyle/>
        <a:p>
          <a:r>
            <a:rPr lang="en-US" sz="1200" dirty="0"/>
            <a:t>Launch 7/9/2019</a:t>
          </a:r>
        </a:p>
      </dgm:t>
    </dgm:pt>
    <dgm:pt modelId="{5E005CB2-C2D3-4DB8-9B3A-0A397EF69363}" type="parTrans" cxnId="{97F60900-0220-425C-BBF8-21EF22CCD99E}">
      <dgm:prSet/>
      <dgm:spPr/>
      <dgm:t>
        <a:bodyPr/>
        <a:lstStyle/>
        <a:p>
          <a:endParaRPr lang="en-US" sz="1200"/>
        </a:p>
      </dgm:t>
    </dgm:pt>
    <dgm:pt modelId="{87A95D80-BD87-4D7A-9DA4-D71EA34E4D79}" type="sibTrans" cxnId="{97F60900-0220-425C-BBF8-21EF22CCD99E}">
      <dgm:prSet/>
      <dgm:spPr/>
      <dgm:t>
        <a:bodyPr/>
        <a:lstStyle/>
        <a:p>
          <a:endParaRPr lang="en-US" sz="1200"/>
        </a:p>
      </dgm:t>
    </dgm:pt>
    <dgm:pt modelId="{DC66B05D-1ABA-4955-9714-8333DD9E85CD}">
      <dgm:prSet phldrT="[Text]" custT="1"/>
      <dgm:spPr/>
      <dgm:t>
        <a:bodyPr/>
        <a:lstStyle/>
        <a:p>
          <a:r>
            <a:rPr lang="en-US" sz="1200" b="1" dirty="0"/>
            <a:t>Define: 7/15/2019</a:t>
          </a:r>
          <a:endParaRPr lang="en-US" sz="1200" dirty="0"/>
        </a:p>
      </dgm:t>
    </dgm:pt>
    <dgm:pt modelId="{DE010007-8BC5-4F05-957D-041F181ACA34}" type="parTrans" cxnId="{A2F860B4-F445-4BF8-BF21-F9ADC64A4038}">
      <dgm:prSet/>
      <dgm:spPr/>
      <dgm:t>
        <a:bodyPr/>
        <a:lstStyle/>
        <a:p>
          <a:endParaRPr lang="en-US" sz="1200"/>
        </a:p>
      </dgm:t>
    </dgm:pt>
    <dgm:pt modelId="{5A8527C9-A94A-41D3-AFFE-256A8F500C4B}" type="sibTrans" cxnId="{A2F860B4-F445-4BF8-BF21-F9ADC64A4038}">
      <dgm:prSet/>
      <dgm:spPr/>
      <dgm:t>
        <a:bodyPr/>
        <a:lstStyle/>
        <a:p>
          <a:endParaRPr lang="en-US" sz="1200"/>
        </a:p>
      </dgm:t>
    </dgm:pt>
    <dgm:pt modelId="{9778A8C3-941D-4597-B094-8A2A29819DD0}">
      <dgm:prSet phldrT="[Text]" custT="1"/>
      <dgm:spPr/>
      <dgm:t>
        <a:bodyPr/>
        <a:lstStyle/>
        <a:p>
          <a:r>
            <a:rPr lang="en-US" sz="1200" b="1" dirty="0"/>
            <a:t>Measure: 7/30/2019 (start)</a:t>
          </a:r>
          <a:endParaRPr lang="en-US" sz="1200" dirty="0"/>
        </a:p>
      </dgm:t>
    </dgm:pt>
    <dgm:pt modelId="{5A3A4672-3946-472B-8365-E09702FCA970}" type="parTrans" cxnId="{E7F48B67-3B67-4611-AE7C-2C73B22F2904}">
      <dgm:prSet/>
      <dgm:spPr/>
      <dgm:t>
        <a:bodyPr/>
        <a:lstStyle/>
        <a:p>
          <a:endParaRPr lang="en-US" sz="1200"/>
        </a:p>
      </dgm:t>
    </dgm:pt>
    <dgm:pt modelId="{04110A65-FA43-45FE-BB42-78D5C0FD1EF4}" type="sibTrans" cxnId="{E7F48B67-3B67-4611-AE7C-2C73B22F2904}">
      <dgm:prSet/>
      <dgm:spPr/>
      <dgm:t>
        <a:bodyPr/>
        <a:lstStyle/>
        <a:p>
          <a:endParaRPr lang="en-US" sz="1200"/>
        </a:p>
      </dgm:t>
    </dgm:pt>
    <dgm:pt modelId="{528F81CA-FDDC-4ADE-B272-80912F8A3043}">
      <dgm:prSet phldrT="[Text]" custT="1"/>
      <dgm:spPr/>
      <dgm:t>
        <a:bodyPr/>
        <a:lstStyle/>
        <a:p>
          <a:r>
            <a:rPr lang="en-US" sz="1200" b="1" dirty="0"/>
            <a:t>Analyze: 8/17/2019</a:t>
          </a:r>
          <a:endParaRPr lang="en-US" sz="1200" dirty="0"/>
        </a:p>
      </dgm:t>
    </dgm:pt>
    <dgm:pt modelId="{D94D7ADF-35BB-499E-994C-417165D78872}" type="parTrans" cxnId="{E910B5E8-59D4-4456-BF7E-BAC015CFFDB5}">
      <dgm:prSet/>
      <dgm:spPr/>
      <dgm:t>
        <a:bodyPr/>
        <a:lstStyle/>
        <a:p>
          <a:endParaRPr lang="en-US" sz="1200"/>
        </a:p>
      </dgm:t>
    </dgm:pt>
    <dgm:pt modelId="{F127974F-D252-49A5-AACA-BB5C25EA35B9}" type="sibTrans" cxnId="{E910B5E8-59D4-4456-BF7E-BAC015CFFDB5}">
      <dgm:prSet/>
      <dgm:spPr/>
      <dgm:t>
        <a:bodyPr/>
        <a:lstStyle/>
        <a:p>
          <a:endParaRPr lang="en-US" sz="1200"/>
        </a:p>
      </dgm:t>
    </dgm:pt>
    <dgm:pt modelId="{67F61218-1089-4E8B-B920-C2F5E4E97064}">
      <dgm:prSet phldrT="[Text]" custT="1"/>
      <dgm:spPr/>
      <dgm:t>
        <a:bodyPr/>
        <a:lstStyle/>
        <a:p>
          <a:r>
            <a:rPr lang="en-US" sz="1200" b="1" dirty="0"/>
            <a:t>Improve: 8/19/2019</a:t>
          </a:r>
          <a:endParaRPr lang="en-US" sz="1200" dirty="0"/>
        </a:p>
      </dgm:t>
    </dgm:pt>
    <dgm:pt modelId="{89AE513D-17A6-45F8-B71C-EBF57D665B51}" type="parTrans" cxnId="{0EFC5046-1453-45C1-BEAB-196D4819520D}">
      <dgm:prSet/>
      <dgm:spPr/>
      <dgm:t>
        <a:bodyPr/>
        <a:lstStyle/>
        <a:p>
          <a:endParaRPr lang="en-US" sz="1200"/>
        </a:p>
      </dgm:t>
    </dgm:pt>
    <dgm:pt modelId="{A58A795C-250C-464F-B75A-0F410CC4FBA9}" type="sibTrans" cxnId="{0EFC5046-1453-45C1-BEAB-196D4819520D}">
      <dgm:prSet/>
      <dgm:spPr/>
      <dgm:t>
        <a:bodyPr/>
        <a:lstStyle/>
        <a:p>
          <a:endParaRPr lang="en-US" sz="1200"/>
        </a:p>
      </dgm:t>
    </dgm:pt>
    <dgm:pt modelId="{2AC030BF-CBD0-486D-83F6-397B3A5E81CE}">
      <dgm:prSet phldrT="[Text]" custT="1"/>
      <dgm:spPr/>
      <dgm:t>
        <a:bodyPr/>
        <a:lstStyle/>
        <a:p>
          <a:r>
            <a:rPr lang="en-US" sz="1200" b="1"/>
            <a:t>Control: 9/9/2019</a:t>
          </a:r>
          <a:endParaRPr lang="en-US" sz="1200" dirty="0"/>
        </a:p>
      </dgm:t>
    </dgm:pt>
    <dgm:pt modelId="{70FDD4AC-BB13-4E3E-B9D2-6911285EE88B}" type="parTrans" cxnId="{B0A03094-D54F-4012-9134-ECB6BF88E765}">
      <dgm:prSet/>
      <dgm:spPr/>
      <dgm:t>
        <a:bodyPr/>
        <a:lstStyle/>
        <a:p>
          <a:endParaRPr lang="en-US" sz="1200"/>
        </a:p>
      </dgm:t>
    </dgm:pt>
    <dgm:pt modelId="{0DAF2C8E-3812-4BD7-843F-E57D1D4B4605}" type="sibTrans" cxnId="{B0A03094-D54F-4012-9134-ECB6BF88E765}">
      <dgm:prSet/>
      <dgm:spPr/>
      <dgm:t>
        <a:bodyPr/>
        <a:lstStyle/>
        <a:p>
          <a:endParaRPr lang="en-US" sz="1200"/>
        </a:p>
      </dgm:t>
    </dgm:pt>
    <dgm:pt modelId="{E5E04464-4BC6-418E-A47A-BAC3AA57BDA7}" type="pres">
      <dgm:prSet presAssocID="{2900518F-C034-412F-B220-519AA7468C41}" presName="Name0" presStyleCnt="0">
        <dgm:presLayoutVars>
          <dgm:dir/>
          <dgm:animLvl val="lvl"/>
          <dgm:resizeHandles val="exact"/>
        </dgm:presLayoutVars>
      </dgm:prSet>
      <dgm:spPr/>
    </dgm:pt>
    <dgm:pt modelId="{2FFB34FA-13C1-421A-A79B-83B9E7947D44}" type="pres">
      <dgm:prSet presAssocID="{0D0EE7D1-3822-4F36-88A5-7F59E7898853}" presName="parTxOnly" presStyleLbl="node1" presStyleIdx="0" presStyleCnt="6">
        <dgm:presLayoutVars>
          <dgm:chMax val="0"/>
          <dgm:chPref val="0"/>
          <dgm:bulletEnabled val="1"/>
        </dgm:presLayoutVars>
      </dgm:prSet>
      <dgm:spPr/>
    </dgm:pt>
    <dgm:pt modelId="{833D02B3-2EA7-467B-BC4C-AC885EAE7AA8}" type="pres">
      <dgm:prSet presAssocID="{87A95D80-BD87-4D7A-9DA4-D71EA34E4D79}" presName="parTxOnlySpace" presStyleCnt="0"/>
      <dgm:spPr/>
    </dgm:pt>
    <dgm:pt modelId="{EDE65F16-9510-466E-B39A-A9DA23F52A31}" type="pres">
      <dgm:prSet presAssocID="{DC66B05D-1ABA-4955-9714-8333DD9E85CD}" presName="parTxOnly" presStyleLbl="node1" presStyleIdx="1" presStyleCnt="6">
        <dgm:presLayoutVars>
          <dgm:chMax val="0"/>
          <dgm:chPref val="0"/>
          <dgm:bulletEnabled val="1"/>
        </dgm:presLayoutVars>
      </dgm:prSet>
      <dgm:spPr/>
    </dgm:pt>
    <dgm:pt modelId="{F077DAD5-16B6-48CA-A37A-F419A613C6D2}" type="pres">
      <dgm:prSet presAssocID="{5A8527C9-A94A-41D3-AFFE-256A8F500C4B}" presName="parTxOnlySpace" presStyleCnt="0"/>
      <dgm:spPr/>
    </dgm:pt>
    <dgm:pt modelId="{7CEB0BED-0E84-4A57-AC49-4DC8C6A0AA93}" type="pres">
      <dgm:prSet presAssocID="{9778A8C3-941D-4597-B094-8A2A29819DD0}" presName="parTxOnly" presStyleLbl="node1" presStyleIdx="2" presStyleCnt="6">
        <dgm:presLayoutVars>
          <dgm:chMax val="0"/>
          <dgm:chPref val="0"/>
          <dgm:bulletEnabled val="1"/>
        </dgm:presLayoutVars>
      </dgm:prSet>
      <dgm:spPr/>
    </dgm:pt>
    <dgm:pt modelId="{5E7ABB0E-2594-4E65-9EFF-28F863D2F2BB}" type="pres">
      <dgm:prSet presAssocID="{04110A65-FA43-45FE-BB42-78D5C0FD1EF4}" presName="parTxOnlySpace" presStyleCnt="0"/>
      <dgm:spPr/>
    </dgm:pt>
    <dgm:pt modelId="{8473ADEF-8A95-40AF-8B9E-BABF6C8FAFE2}" type="pres">
      <dgm:prSet presAssocID="{528F81CA-FDDC-4ADE-B272-80912F8A3043}" presName="parTxOnly" presStyleLbl="node1" presStyleIdx="3" presStyleCnt="6">
        <dgm:presLayoutVars>
          <dgm:chMax val="0"/>
          <dgm:chPref val="0"/>
          <dgm:bulletEnabled val="1"/>
        </dgm:presLayoutVars>
      </dgm:prSet>
      <dgm:spPr/>
    </dgm:pt>
    <dgm:pt modelId="{698914B5-F568-4E61-878D-0C718107FCC9}" type="pres">
      <dgm:prSet presAssocID="{F127974F-D252-49A5-AACA-BB5C25EA35B9}" presName="parTxOnlySpace" presStyleCnt="0"/>
      <dgm:spPr/>
    </dgm:pt>
    <dgm:pt modelId="{ACAA3FC2-2DD0-483E-96F3-A0D326F09F0E}" type="pres">
      <dgm:prSet presAssocID="{67F61218-1089-4E8B-B920-C2F5E4E97064}" presName="parTxOnly" presStyleLbl="node1" presStyleIdx="4" presStyleCnt="6">
        <dgm:presLayoutVars>
          <dgm:chMax val="0"/>
          <dgm:chPref val="0"/>
          <dgm:bulletEnabled val="1"/>
        </dgm:presLayoutVars>
      </dgm:prSet>
      <dgm:spPr/>
    </dgm:pt>
    <dgm:pt modelId="{FCC7BF8C-CAF6-4CD7-8448-C830E7C5D01C}" type="pres">
      <dgm:prSet presAssocID="{A58A795C-250C-464F-B75A-0F410CC4FBA9}" presName="parTxOnlySpace" presStyleCnt="0"/>
      <dgm:spPr/>
    </dgm:pt>
    <dgm:pt modelId="{D4B4BCC0-FF78-4B4B-A77F-4760443E5D53}" type="pres">
      <dgm:prSet presAssocID="{2AC030BF-CBD0-486D-83F6-397B3A5E81CE}" presName="parTxOnly" presStyleLbl="node1" presStyleIdx="5" presStyleCnt="6">
        <dgm:presLayoutVars>
          <dgm:chMax val="0"/>
          <dgm:chPref val="0"/>
          <dgm:bulletEnabled val="1"/>
        </dgm:presLayoutVars>
      </dgm:prSet>
      <dgm:spPr/>
    </dgm:pt>
  </dgm:ptLst>
  <dgm:cxnLst>
    <dgm:cxn modelId="{97F60900-0220-425C-BBF8-21EF22CCD99E}" srcId="{2900518F-C034-412F-B220-519AA7468C41}" destId="{0D0EE7D1-3822-4F36-88A5-7F59E7898853}" srcOrd="0" destOrd="0" parTransId="{5E005CB2-C2D3-4DB8-9B3A-0A397EF69363}" sibTransId="{87A95D80-BD87-4D7A-9DA4-D71EA34E4D79}"/>
    <dgm:cxn modelId="{F3FC0513-90A6-49E1-B95F-70303251BEF4}" type="presOf" srcId="{528F81CA-FDDC-4ADE-B272-80912F8A3043}" destId="{8473ADEF-8A95-40AF-8B9E-BABF6C8FAFE2}" srcOrd="0" destOrd="0" presId="urn:microsoft.com/office/officeart/2005/8/layout/chevron1"/>
    <dgm:cxn modelId="{5B74695F-8D2B-4D51-9B8D-52ECC2BF440E}" type="presOf" srcId="{2900518F-C034-412F-B220-519AA7468C41}" destId="{E5E04464-4BC6-418E-A47A-BAC3AA57BDA7}" srcOrd="0" destOrd="0" presId="urn:microsoft.com/office/officeart/2005/8/layout/chevron1"/>
    <dgm:cxn modelId="{0EFC5046-1453-45C1-BEAB-196D4819520D}" srcId="{2900518F-C034-412F-B220-519AA7468C41}" destId="{67F61218-1089-4E8B-B920-C2F5E4E97064}" srcOrd="4" destOrd="0" parTransId="{89AE513D-17A6-45F8-B71C-EBF57D665B51}" sibTransId="{A58A795C-250C-464F-B75A-0F410CC4FBA9}"/>
    <dgm:cxn modelId="{E7F48B67-3B67-4611-AE7C-2C73B22F2904}" srcId="{2900518F-C034-412F-B220-519AA7468C41}" destId="{9778A8C3-941D-4597-B094-8A2A29819DD0}" srcOrd="2" destOrd="0" parTransId="{5A3A4672-3946-472B-8365-E09702FCA970}" sibTransId="{04110A65-FA43-45FE-BB42-78D5C0FD1EF4}"/>
    <dgm:cxn modelId="{E6E91853-411F-4D79-B37D-4BBA394D6B63}" type="presOf" srcId="{0D0EE7D1-3822-4F36-88A5-7F59E7898853}" destId="{2FFB34FA-13C1-421A-A79B-83B9E7947D44}" srcOrd="0" destOrd="0" presId="urn:microsoft.com/office/officeart/2005/8/layout/chevron1"/>
    <dgm:cxn modelId="{BD7B4077-6D33-48A5-B055-BFFA3A97D1EC}" type="presOf" srcId="{2AC030BF-CBD0-486D-83F6-397B3A5E81CE}" destId="{D4B4BCC0-FF78-4B4B-A77F-4760443E5D53}" srcOrd="0" destOrd="0" presId="urn:microsoft.com/office/officeart/2005/8/layout/chevron1"/>
    <dgm:cxn modelId="{B0A03094-D54F-4012-9134-ECB6BF88E765}" srcId="{2900518F-C034-412F-B220-519AA7468C41}" destId="{2AC030BF-CBD0-486D-83F6-397B3A5E81CE}" srcOrd="5" destOrd="0" parTransId="{70FDD4AC-BB13-4E3E-B9D2-6911285EE88B}" sibTransId="{0DAF2C8E-3812-4BD7-843F-E57D1D4B4605}"/>
    <dgm:cxn modelId="{A2F860B4-F445-4BF8-BF21-F9ADC64A4038}" srcId="{2900518F-C034-412F-B220-519AA7468C41}" destId="{DC66B05D-1ABA-4955-9714-8333DD9E85CD}" srcOrd="1" destOrd="0" parTransId="{DE010007-8BC5-4F05-957D-041F181ACA34}" sibTransId="{5A8527C9-A94A-41D3-AFFE-256A8F500C4B}"/>
    <dgm:cxn modelId="{86971CBA-C4B3-458A-ACDB-06A4B66C0690}" type="presOf" srcId="{67F61218-1089-4E8B-B920-C2F5E4E97064}" destId="{ACAA3FC2-2DD0-483E-96F3-A0D326F09F0E}" srcOrd="0" destOrd="0" presId="urn:microsoft.com/office/officeart/2005/8/layout/chevron1"/>
    <dgm:cxn modelId="{E910B5E8-59D4-4456-BF7E-BAC015CFFDB5}" srcId="{2900518F-C034-412F-B220-519AA7468C41}" destId="{528F81CA-FDDC-4ADE-B272-80912F8A3043}" srcOrd="3" destOrd="0" parTransId="{D94D7ADF-35BB-499E-994C-417165D78872}" sibTransId="{F127974F-D252-49A5-AACA-BB5C25EA35B9}"/>
    <dgm:cxn modelId="{90B8B2F2-DEE5-4694-9011-59CFFFF8C7F5}" type="presOf" srcId="{DC66B05D-1ABA-4955-9714-8333DD9E85CD}" destId="{EDE65F16-9510-466E-B39A-A9DA23F52A31}" srcOrd="0" destOrd="0" presId="urn:microsoft.com/office/officeart/2005/8/layout/chevron1"/>
    <dgm:cxn modelId="{20F2DDFD-1B2B-42C1-90C0-281D14CAA5FD}" type="presOf" srcId="{9778A8C3-941D-4597-B094-8A2A29819DD0}" destId="{7CEB0BED-0E84-4A57-AC49-4DC8C6A0AA93}" srcOrd="0" destOrd="0" presId="urn:microsoft.com/office/officeart/2005/8/layout/chevron1"/>
    <dgm:cxn modelId="{0A97EDE6-F9DD-4CB2-8D65-3DF97069CFCE}" type="presParOf" srcId="{E5E04464-4BC6-418E-A47A-BAC3AA57BDA7}" destId="{2FFB34FA-13C1-421A-A79B-83B9E7947D44}" srcOrd="0" destOrd="0" presId="urn:microsoft.com/office/officeart/2005/8/layout/chevron1"/>
    <dgm:cxn modelId="{308047E7-7EF7-4819-A6A0-AEF028B4480C}" type="presParOf" srcId="{E5E04464-4BC6-418E-A47A-BAC3AA57BDA7}" destId="{833D02B3-2EA7-467B-BC4C-AC885EAE7AA8}" srcOrd="1" destOrd="0" presId="urn:microsoft.com/office/officeart/2005/8/layout/chevron1"/>
    <dgm:cxn modelId="{234FC312-E669-437A-916F-D9F964F2692F}" type="presParOf" srcId="{E5E04464-4BC6-418E-A47A-BAC3AA57BDA7}" destId="{EDE65F16-9510-466E-B39A-A9DA23F52A31}" srcOrd="2" destOrd="0" presId="urn:microsoft.com/office/officeart/2005/8/layout/chevron1"/>
    <dgm:cxn modelId="{55234A99-6B5F-46DF-9599-8BB5A4D4F79D}" type="presParOf" srcId="{E5E04464-4BC6-418E-A47A-BAC3AA57BDA7}" destId="{F077DAD5-16B6-48CA-A37A-F419A613C6D2}" srcOrd="3" destOrd="0" presId="urn:microsoft.com/office/officeart/2005/8/layout/chevron1"/>
    <dgm:cxn modelId="{490C8F6F-73E0-4DCD-919C-65351F920648}" type="presParOf" srcId="{E5E04464-4BC6-418E-A47A-BAC3AA57BDA7}" destId="{7CEB0BED-0E84-4A57-AC49-4DC8C6A0AA93}" srcOrd="4" destOrd="0" presId="urn:microsoft.com/office/officeart/2005/8/layout/chevron1"/>
    <dgm:cxn modelId="{EBEF1046-0F8E-455B-9FB5-4980CF791252}" type="presParOf" srcId="{E5E04464-4BC6-418E-A47A-BAC3AA57BDA7}" destId="{5E7ABB0E-2594-4E65-9EFF-28F863D2F2BB}" srcOrd="5" destOrd="0" presId="urn:microsoft.com/office/officeart/2005/8/layout/chevron1"/>
    <dgm:cxn modelId="{31A4B0CB-CBE0-4A49-BA7A-B95C20533ADE}" type="presParOf" srcId="{E5E04464-4BC6-418E-A47A-BAC3AA57BDA7}" destId="{8473ADEF-8A95-40AF-8B9E-BABF6C8FAFE2}" srcOrd="6" destOrd="0" presId="urn:microsoft.com/office/officeart/2005/8/layout/chevron1"/>
    <dgm:cxn modelId="{3417455F-DC48-4F37-977A-9061652088C9}" type="presParOf" srcId="{E5E04464-4BC6-418E-A47A-BAC3AA57BDA7}" destId="{698914B5-F568-4E61-878D-0C718107FCC9}" srcOrd="7" destOrd="0" presId="urn:microsoft.com/office/officeart/2005/8/layout/chevron1"/>
    <dgm:cxn modelId="{CF5D5482-9CB0-43A0-8FB2-140DA88EDC61}" type="presParOf" srcId="{E5E04464-4BC6-418E-A47A-BAC3AA57BDA7}" destId="{ACAA3FC2-2DD0-483E-96F3-A0D326F09F0E}" srcOrd="8" destOrd="0" presId="urn:microsoft.com/office/officeart/2005/8/layout/chevron1"/>
    <dgm:cxn modelId="{5FBC8C31-93D5-46F8-BBBD-5D6589765A66}" type="presParOf" srcId="{E5E04464-4BC6-418E-A47A-BAC3AA57BDA7}" destId="{FCC7BF8C-CAF6-4CD7-8448-C830E7C5D01C}" srcOrd="9" destOrd="0" presId="urn:microsoft.com/office/officeart/2005/8/layout/chevron1"/>
    <dgm:cxn modelId="{335916FA-A11B-469C-8B2A-4D0DC065CD1D}" type="presParOf" srcId="{E5E04464-4BC6-418E-A47A-BAC3AA57BDA7}" destId="{D4B4BCC0-FF78-4B4B-A77F-4760443E5D5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B34FA-13C1-421A-A79B-83B9E7947D44}">
      <dsp:nvSpPr>
        <dsp:cNvPr id="0" name=""/>
        <dsp:cNvSpPr/>
      </dsp:nvSpPr>
      <dsp:spPr>
        <a:xfrm>
          <a:off x="5888"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Launch 7/9/2019</a:t>
          </a:r>
        </a:p>
      </dsp:txBody>
      <dsp:txXfrm>
        <a:off x="190554" y="0"/>
        <a:ext cx="1821007" cy="369332"/>
      </dsp:txXfrm>
    </dsp:sp>
    <dsp:sp modelId="{EDE65F16-9510-466E-B39A-A9DA23F52A31}">
      <dsp:nvSpPr>
        <dsp:cNvPr id="0" name=""/>
        <dsp:cNvSpPr/>
      </dsp:nvSpPr>
      <dsp:spPr>
        <a:xfrm>
          <a:off x="1977194"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7/15/2019</a:t>
          </a:r>
          <a:endParaRPr lang="en-US" sz="1200" kern="1200" dirty="0"/>
        </a:p>
      </dsp:txBody>
      <dsp:txXfrm>
        <a:off x="2161860" y="0"/>
        <a:ext cx="1821007" cy="369332"/>
      </dsp:txXfrm>
    </dsp:sp>
    <dsp:sp modelId="{7CEB0BED-0E84-4A57-AC49-4DC8C6A0AA93}">
      <dsp:nvSpPr>
        <dsp:cNvPr id="0" name=""/>
        <dsp:cNvSpPr/>
      </dsp:nvSpPr>
      <dsp:spPr>
        <a:xfrm>
          <a:off x="3948500"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 7/30/2019 (start)</a:t>
          </a:r>
          <a:endParaRPr lang="en-US" sz="1200" kern="1200" dirty="0"/>
        </a:p>
      </dsp:txBody>
      <dsp:txXfrm>
        <a:off x="4133166" y="0"/>
        <a:ext cx="1821007" cy="369332"/>
      </dsp:txXfrm>
    </dsp:sp>
    <dsp:sp modelId="{8473ADEF-8A95-40AF-8B9E-BABF6C8FAFE2}">
      <dsp:nvSpPr>
        <dsp:cNvPr id="0" name=""/>
        <dsp:cNvSpPr/>
      </dsp:nvSpPr>
      <dsp:spPr>
        <a:xfrm>
          <a:off x="5919806"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Analyze: 8/17/2019</a:t>
          </a:r>
          <a:endParaRPr lang="en-US" sz="1200" kern="1200" dirty="0"/>
        </a:p>
      </dsp:txBody>
      <dsp:txXfrm>
        <a:off x="6104472" y="0"/>
        <a:ext cx="1821007" cy="369332"/>
      </dsp:txXfrm>
    </dsp:sp>
    <dsp:sp modelId="{ACAA3FC2-2DD0-483E-96F3-A0D326F09F0E}">
      <dsp:nvSpPr>
        <dsp:cNvPr id="0" name=""/>
        <dsp:cNvSpPr/>
      </dsp:nvSpPr>
      <dsp:spPr>
        <a:xfrm>
          <a:off x="7891111"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Improve: 8/19/2019</a:t>
          </a:r>
          <a:endParaRPr lang="en-US" sz="1200" kern="1200" dirty="0"/>
        </a:p>
      </dsp:txBody>
      <dsp:txXfrm>
        <a:off x="8075777" y="0"/>
        <a:ext cx="1821007" cy="369332"/>
      </dsp:txXfrm>
    </dsp:sp>
    <dsp:sp modelId="{D4B4BCC0-FF78-4B4B-A77F-4760443E5D53}">
      <dsp:nvSpPr>
        <dsp:cNvPr id="0" name=""/>
        <dsp:cNvSpPr/>
      </dsp:nvSpPr>
      <dsp:spPr>
        <a:xfrm>
          <a:off x="9862417" y="0"/>
          <a:ext cx="2190339" cy="3693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Control: 9/9/2019</a:t>
          </a:r>
          <a:endParaRPr lang="en-US" sz="1200" kern="1200" dirty="0"/>
        </a:p>
      </dsp:txBody>
      <dsp:txXfrm>
        <a:off x="10047083" y="0"/>
        <a:ext cx="1821007" cy="3693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1037E-3731-409D-842A-771CCB0026B5}" type="datetimeFigureOut">
              <a:rPr lang="en-US" smtClean="0"/>
              <a:t>9/8/2019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70985-28B5-4324-BF29-2B012D606A41}" type="slidenum">
              <a:rPr lang="en-US" smtClean="0"/>
              <a:t>‹#›</a:t>
            </a:fld>
            <a:endParaRPr lang="en-US"/>
          </a:p>
        </p:txBody>
      </p:sp>
    </p:spTree>
    <p:extLst>
      <p:ext uri="{BB962C8B-B14F-4D97-AF65-F5344CB8AC3E}">
        <p14:creationId xmlns:p14="http://schemas.microsoft.com/office/powerpoint/2010/main" val="113972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“problem definition worksheet” I have outlined that being late to office and subsequently missing meetings. I got a feedback that these 2 may be 2 different problems, based on the feedback now this project is scoped only about being late to office. Impact of the problem is specified as spending double need to be spent to cover the missing time.</a:t>
            </a:r>
          </a:p>
        </p:txBody>
      </p:sp>
      <p:sp>
        <p:nvSpPr>
          <p:cNvPr id="4" name="Slide Number Placeholder 3"/>
          <p:cNvSpPr>
            <a:spLocks noGrp="1"/>
          </p:cNvSpPr>
          <p:nvPr>
            <p:ph type="sldNum" sz="quarter" idx="5"/>
          </p:nvPr>
        </p:nvSpPr>
        <p:spPr/>
        <p:txBody>
          <a:bodyPr/>
          <a:lstStyle/>
          <a:p>
            <a:fld id="{15870985-28B5-4324-BF29-2B012D606A41}" type="slidenum">
              <a:rPr lang="en-US" smtClean="0"/>
              <a:t>1</a:t>
            </a:fld>
            <a:endParaRPr lang="en-US"/>
          </a:p>
        </p:txBody>
      </p:sp>
    </p:spTree>
    <p:extLst>
      <p:ext uri="{BB962C8B-B14F-4D97-AF65-F5344CB8AC3E}">
        <p14:creationId xmlns:p14="http://schemas.microsoft.com/office/powerpoint/2010/main" val="379011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the project is chosen and what is the goal.</a:t>
            </a:r>
          </a:p>
        </p:txBody>
      </p:sp>
      <p:sp>
        <p:nvSpPr>
          <p:cNvPr id="4" name="Slide Number Placeholder 3"/>
          <p:cNvSpPr>
            <a:spLocks noGrp="1"/>
          </p:cNvSpPr>
          <p:nvPr>
            <p:ph type="sldNum" sz="quarter" idx="5"/>
          </p:nvPr>
        </p:nvSpPr>
        <p:spPr/>
        <p:txBody>
          <a:bodyPr/>
          <a:lstStyle/>
          <a:p>
            <a:fld id="{15870985-28B5-4324-BF29-2B012D606A41}" type="slidenum">
              <a:rPr lang="en-US" smtClean="0"/>
              <a:t>2</a:t>
            </a:fld>
            <a:endParaRPr lang="en-US"/>
          </a:p>
        </p:txBody>
      </p:sp>
    </p:spTree>
    <p:extLst>
      <p:ext uri="{BB962C8B-B14F-4D97-AF65-F5344CB8AC3E}">
        <p14:creationId xmlns:p14="http://schemas.microsoft.com/office/powerpoint/2010/main" val="146490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870985-28B5-4324-BF29-2B012D606A41}" type="slidenum">
              <a:rPr lang="en-US" smtClean="0"/>
              <a:t>3</a:t>
            </a:fld>
            <a:endParaRPr lang="en-US"/>
          </a:p>
        </p:txBody>
      </p:sp>
    </p:spTree>
    <p:extLst>
      <p:ext uri="{BB962C8B-B14F-4D97-AF65-F5344CB8AC3E}">
        <p14:creationId xmlns:p14="http://schemas.microsoft.com/office/powerpoint/2010/main" val="99044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step process</a:t>
            </a:r>
          </a:p>
          <a:p>
            <a:r>
              <a:rPr lang="en-US" dirty="0"/>
              <a:t>Fist capture in HH:MM format on the spreadsheet.</a:t>
            </a:r>
          </a:p>
          <a:p>
            <a:r>
              <a:rPr lang="en-US" dirty="0"/>
              <a:t>Later the day convert it to “MM” based on previous activity value.</a:t>
            </a:r>
          </a:p>
        </p:txBody>
      </p:sp>
      <p:sp>
        <p:nvSpPr>
          <p:cNvPr id="4" name="Slide Number Placeholder 3"/>
          <p:cNvSpPr>
            <a:spLocks noGrp="1"/>
          </p:cNvSpPr>
          <p:nvPr>
            <p:ph type="sldNum" sz="quarter" idx="5"/>
          </p:nvPr>
        </p:nvSpPr>
        <p:spPr/>
        <p:txBody>
          <a:bodyPr/>
          <a:lstStyle/>
          <a:p>
            <a:fld id="{15870985-28B5-4324-BF29-2B012D606A41}" type="slidenum">
              <a:rPr lang="en-US" smtClean="0"/>
              <a:t>5</a:t>
            </a:fld>
            <a:endParaRPr lang="en-US"/>
          </a:p>
        </p:txBody>
      </p:sp>
    </p:spTree>
    <p:extLst>
      <p:ext uri="{BB962C8B-B14F-4D97-AF65-F5344CB8AC3E}">
        <p14:creationId xmlns:p14="http://schemas.microsoft.com/office/powerpoint/2010/main" val="400673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CF6A-6384-45B5-A370-791BC2D78B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B24B50-AF1B-4D44-8587-B7A4CF070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CBDCF2-4A71-4D6C-BB53-35F3CB2626BC}"/>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5" name="Footer Placeholder 4">
            <a:extLst>
              <a:ext uri="{FF2B5EF4-FFF2-40B4-BE49-F238E27FC236}">
                <a16:creationId xmlns:a16="http://schemas.microsoft.com/office/drawing/2014/main" id="{5CD4FFCD-5245-4A25-B10A-9C14B73B3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03CB7-F5C8-4606-B15A-E91F0506BF0C}"/>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354742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83E3-0E56-405C-B2B1-692D27D97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281C1-E824-4413-887A-9058A406F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E340F-4DBC-4A8C-BAAE-FE8DB7E3997A}"/>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5" name="Footer Placeholder 4">
            <a:extLst>
              <a:ext uri="{FF2B5EF4-FFF2-40B4-BE49-F238E27FC236}">
                <a16:creationId xmlns:a16="http://schemas.microsoft.com/office/drawing/2014/main" id="{BD01F58F-46B0-472A-BB29-77D86873E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141E2-349B-4BC0-8354-4EEA1DD1011F}"/>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10521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DE93F-DD87-45B6-9C36-EA09E883A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82E42-B6F0-4049-96CB-ED7462C66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1C1FD-ABCE-4D0A-A2D2-007594D03FB6}"/>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5" name="Footer Placeholder 4">
            <a:extLst>
              <a:ext uri="{FF2B5EF4-FFF2-40B4-BE49-F238E27FC236}">
                <a16:creationId xmlns:a16="http://schemas.microsoft.com/office/drawing/2014/main" id="{1B9EAAE3-6379-45CE-9BEF-BE8211CC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D915F-5CC2-4013-90FB-C595620A7802}"/>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79434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7AA8-A86D-4C52-A91A-67AE2D5C5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EA526-AB17-4C42-ACC1-F8882172C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CF50B-EF0D-47DF-BE7B-BBF3E848B8E0}"/>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5" name="Footer Placeholder 4">
            <a:extLst>
              <a:ext uri="{FF2B5EF4-FFF2-40B4-BE49-F238E27FC236}">
                <a16:creationId xmlns:a16="http://schemas.microsoft.com/office/drawing/2014/main" id="{0C3E33C8-E51D-4E48-B1EA-7C776EF03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75FA6-A3E1-442A-BA23-35E1C576AEB7}"/>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262172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3FE9-1F85-4875-8DF5-68E09FFB3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8AF66-0600-4125-989E-B38C6697E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F4EB1-A4DE-4BB6-B72D-CBC55EDFB6EE}"/>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5" name="Footer Placeholder 4">
            <a:extLst>
              <a:ext uri="{FF2B5EF4-FFF2-40B4-BE49-F238E27FC236}">
                <a16:creationId xmlns:a16="http://schemas.microsoft.com/office/drawing/2014/main" id="{36071935-42BD-40E1-8E8F-3ED1E0AFB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CCFA3-C9A7-4464-BCE9-1C54C1613CA7}"/>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6865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D636-8B46-4382-973F-2F9248772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7F7BA-3973-4425-A609-631A8BF12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F9951-38B6-4409-BA51-882A0F0F2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CA7AA3-80A4-4559-B278-1F12C28D5E1D}"/>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6" name="Footer Placeholder 5">
            <a:extLst>
              <a:ext uri="{FF2B5EF4-FFF2-40B4-BE49-F238E27FC236}">
                <a16:creationId xmlns:a16="http://schemas.microsoft.com/office/drawing/2014/main" id="{73F50BD0-6ACE-4394-BFDD-839B847A8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F6AC9-A7D4-45A6-B2B9-4581232DB077}"/>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361693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CA7C-EE7F-49D3-8BC5-0D2F22BF23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092DAF-858B-4F72-8792-0AAEEEDEB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FDE9C-B369-436B-9002-345DA1DDC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95DDB7-C33A-4550-B60E-8FACC54FC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DBBD1-1D52-4855-8B3B-DC9A7652C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4E74D-C009-43BB-B6AE-A87742392486}"/>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8" name="Footer Placeholder 7">
            <a:extLst>
              <a:ext uri="{FF2B5EF4-FFF2-40B4-BE49-F238E27FC236}">
                <a16:creationId xmlns:a16="http://schemas.microsoft.com/office/drawing/2014/main" id="{A507DF47-677E-4BCD-81AF-47BBEECA2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8E6C3-FA8A-4FAD-9591-3A5E1F4D79C1}"/>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71162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3093-432A-4421-B346-75C2D78399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37B89-5B52-4DBF-ADD8-71696C7312E4}"/>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4" name="Footer Placeholder 3">
            <a:extLst>
              <a:ext uri="{FF2B5EF4-FFF2-40B4-BE49-F238E27FC236}">
                <a16:creationId xmlns:a16="http://schemas.microsoft.com/office/drawing/2014/main" id="{9EB20D58-0E0A-43B1-92EF-3E805EC69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57E3B-3B6E-4CAC-A850-F203301D571F}"/>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102043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5E779-83F0-4336-B728-8CC393FE76BD}"/>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3" name="Footer Placeholder 2">
            <a:extLst>
              <a:ext uri="{FF2B5EF4-FFF2-40B4-BE49-F238E27FC236}">
                <a16:creationId xmlns:a16="http://schemas.microsoft.com/office/drawing/2014/main" id="{4F108794-8447-423D-A6A5-76645EE485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18486B-BA28-4649-95D1-15F60F6C329D}"/>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8496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2574-C092-4A6A-BF5C-529A4C221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13879A-BC47-47C1-86CC-0EC42982A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D93B20-9D80-426F-9185-AC82D90EE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9892B-3502-47CC-AF24-6DED5834C67D}"/>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6" name="Footer Placeholder 5">
            <a:extLst>
              <a:ext uri="{FF2B5EF4-FFF2-40B4-BE49-F238E27FC236}">
                <a16:creationId xmlns:a16="http://schemas.microsoft.com/office/drawing/2014/main" id="{76008007-8688-48BA-8DD2-249DA2BC7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342D4-92EC-4583-8FC3-64DE0AF20082}"/>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37847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14F1-BA26-446B-AF13-23BCF92F4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5D07C-D321-4709-902C-794EC1D71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17DEE4-EA35-4300-984C-11145CB37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D6466-130D-4379-A250-9C9A10A3026D}"/>
              </a:ext>
            </a:extLst>
          </p:cNvPr>
          <p:cNvSpPr>
            <a:spLocks noGrp="1"/>
          </p:cNvSpPr>
          <p:nvPr>
            <p:ph type="dt" sz="half" idx="10"/>
          </p:nvPr>
        </p:nvSpPr>
        <p:spPr/>
        <p:txBody>
          <a:bodyPr/>
          <a:lstStyle/>
          <a:p>
            <a:fld id="{60A8A1F4-A2FC-4FA3-90DF-29BFEF6A2524}" type="datetimeFigureOut">
              <a:rPr lang="en-US" smtClean="0"/>
              <a:t>9/8/2019</a:t>
            </a:fld>
            <a:endParaRPr lang="en-US"/>
          </a:p>
        </p:txBody>
      </p:sp>
      <p:sp>
        <p:nvSpPr>
          <p:cNvPr id="6" name="Footer Placeholder 5">
            <a:extLst>
              <a:ext uri="{FF2B5EF4-FFF2-40B4-BE49-F238E27FC236}">
                <a16:creationId xmlns:a16="http://schemas.microsoft.com/office/drawing/2014/main" id="{8863F9D2-5BC7-4C43-B4E6-8DC58AA78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16643-837B-40B0-B591-FC4569FD6186}"/>
              </a:ext>
            </a:extLst>
          </p:cNvPr>
          <p:cNvSpPr>
            <a:spLocks noGrp="1"/>
          </p:cNvSpPr>
          <p:nvPr>
            <p:ph type="sldNum" sz="quarter" idx="12"/>
          </p:nvPr>
        </p:nvSpPr>
        <p:spPr/>
        <p:txBody>
          <a:bodyPr/>
          <a:lstStyle/>
          <a:p>
            <a:fld id="{4B1CEB33-7F11-4FBA-8939-31674DAF7DF0}" type="slidenum">
              <a:rPr lang="en-US" smtClean="0"/>
              <a:t>‹#›</a:t>
            </a:fld>
            <a:endParaRPr lang="en-US"/>
          </a:p>
        </p:txBody>
      </p:sp>
    </p:spTree>
    <p:extLst>
      <p:ext uri="{BB962C8B-B14F-4D97-AF65-F5344CB8AC3E}">
        <p14:creationId xmlns:p14="http://schemas.microsoft.com/office/powerpoint/2010/main" val="4076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DE43E-0B60-4DC2-8BF9-6DCC43BA5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4DF73-6655-4993-BB48-8EB1C4C8A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66F19-3DB8-4F29-8A06-5EBD81DF1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8A1F4-A2FC-4FA3-90DF-29BFEF6A2524}" type="datetimeFigureOut">
              <a:rPr lang="en-US" smtClean="0"/>
              <a:t>9/8/2019</a:t>
            </a:fld>
            <a:endParaRPr lang="en-US"/>
          </a:p>
        </p:txBody>
      </p:sp>
      <p:sp>
        <p:nvSpPr>
          <p:cNvPr id="5" name="Footer Placeholder 4">
            <a:extLst>
              <a:ext uri="{FF2B5EF4-FFF2-40B4-BE49-F238E27FC236}">
                <a16:creationId xmlns:a16="http://schemas.microsoft.com/office/drawing/2014/main" id="{3EF08EB9-3CC1-4107-A9B9-EA08B9458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276312-39C5-4D26-AC97-14D83C0B2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CEB33-7F11-4FBA-8939-31674DAF7DF0}" type="slidenum">
              <a:rPr lang="en-US" smtClean="0"/>
              <a:t>‹#›</a:t>
            </a:fld>
            <a:endParaRPr lang="en-US"/>
          </a:p>
        </p:txBody>
      </p:sp>
    </p:spTree>
    <p:extLst>
      <p:ext uri="{BB962C8B-B14F-4D97-AF65-F5344CB8AC3E}">
        <p14:creationId xmlns:p14="http://schemas.microsoft.com/office/powerpoint/2010/main" val="171799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chart" Target="../charts/chart1.xml"/><Relationship Id="rId18" Type="http://schemas.openxmlformats.org/officeDocument/2006/relationships/hyperlink" Target="https://commons.wikimedia.org/wiki/File:Approve_icon.svg"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14/relationships/chartEx" Target="../charts/chartEx1.xml"/><Relationship Id="rId5" Type="http://schemas.openxmlformats.org/officeDocument/2006/relationships/diagramQuickStyle" Target="../diagrams/quickStyle1.xml"/><Relationship Id="rId15" Type="http://schemas.openxmlformats.org/officeDocument/2006/relationships/chart" Target="../charts/chart2.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hyperlink" Target="http://commons.wikimedia.org/wiki/File:2000px-ok_x_nuvola_green.png" TargetMode="External"/><Relationship Id="rId1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commons.wikimedia.org/wiki/File:Approve_icon.svg"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Approve_icon.svg"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a:extLst>
              <a:ext uri="{FF2B5EF4-FFF2-40B4-BE49-F238E27FC236}">
                <a16:creationId xmlns:a16="http://schemas.microsoft.com/office/drawing/2014/main" id="{A7312C87-C608-4410-87B6-45C9987AEA7B}"/>
              </a:ext>
            </a:extLst>
          </p:cNvPr>
          <p:cNvSpPr txBox="1">
            <a:spLocks noChangeArrowheads="1"/>
          </p:cNvSpPr>
          <p:nvPr/>
        </p:nvSpPr>
        <p:spPr bwMode="auto">
          <a:xfrm>
            <a:off x="5038970" y="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solidFill>
                  <a:srgbClr val="0070C0"/>
                </a:solidFill>
                <a:latin typeface="Arial" panose="020B0604020202020204" pitchFamily="34" charset="0"/>
              </a:rPr>
              <a:t>Reduce minutes late to office</a:t>
            </a:r>
          </a:p>
        </p:txBody>
      </p:sp>
      <p:sp>
        <p:nvSpPr>
          <p:cNvPr id="9" name="Text Box 46">
            <a:extLst>
              <a:ext uri="{FF2B5EF4-FFF2-40B4-BE49-F238E27FC236}">
                <a16:creationId xmlns:a16="http://schemas.microsoft.com/office/drawing/2014/main" id="{3C935DE7-8AF3-4726-990C-E43FBF82824D}"/>
              </a:ext>
            </a:extLst>
          </p:cNvPr>
          <p:cNvSpPr txBox="1">
            <a:spLocks noChangeArrowheads="1"/>
          </p:cNvSpPr>
          <p:nvPr/>
        </p:nvSpPr>
        <p:spPr bwMode="auto">
          <a:xfrm>
            <a:off x="7034458" y="5080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Srihari Busam</a:t>
            </a:r>
          </a:p>
        </p:txBody>
      </p:sp>
      <p:sp>
        <p:nvSpPr>
          <p:cNvPr id="10" name="TextBox 9">
            <a:extLst>
              <a:ext uri="{FF2B5EF4-FFF2-40B4-BE49-F238E27FC236}">
                <a16:creationId xmlns:a16="http://schemas.microsoft.com/office/drawing/2014/main" id="{B058EB35-224F-4C70-A519-D506CB26DEF9}"/>
              </a:ext>
            </a:extLst>
          </p:cNvPr>
          <p:cNvSpPr txBox="1"/>
          <p:nvPr/>
        </p:nvSpPr>
        <p:spPr>
          <a:xfrm>
            <a:off x="840552" y="1196883"/>
            <a:ext cx="922216" cy="369332"/>
          </a:xfrm>
          <a:prstGeom prst="rect">
            <a:avLst/>
          </a:prstGeom>
          <a:noFill/>
        </p:spPr>
        <p:txBody>
          <a:bodyPr wrap="square" rtlCol="0">
            <a:spAutoFit/>
          </a:bodyPr>
          <a:lstStyle/>
          <a:p>
            <a:r>
              <a:rPr lang="en-US" b="1" dirty="0"/>
              <a:t>DEFINE</a:t>
            </a:r>
          </a:p>
        </p:txBody>
      </p:sp>
      <p:sp>
        <p:nvSpPr>
          <p:cNvPr id="11" name="TextBox 10">
            <a:extLst>
              <a:ext uri="{FF2B5EF4-FFF2-40B4-BE49-F238E27FC236}">
                <a16:creationId xmlns:a16="http://schemas.microsoft.com/office/drawing/2014/main" id="{BF6C0DF4-BA09-41F8-BB90-B526AB139AE2}"/>
              </a:ext>
            </a:extLst>
          </p:cNvPr>
          <p:cNvSpPr txBox="1"/>
          <p:nvPr/>
        </p:nvSpPr>
        <p:spPr>
          <a:xfrm>
            <a:off x="3317450" y="1255078"/>
            <a:ext cx="1402862" cy="369332"/>
          </a:xfrm>
          <a:prstGeom prst="rect">
            <a:avLst/>
          </a:prstGeom>
          <a:noFill/>
        </p:spPr>
        <p:txBody>
          <a:bodyPr wrap="square" rtlCol="0">
            <a:spAutoFit/>
          </a:bodyPr>
          <a:lstStyle/>
          <a:p>
            <a:r>
              <a:rPr lang="en-US" b="1" dirty="0"/>
              <a:t>MEASURE</a:t>
            </a:r>
          </a:p>
        </p:txBody>
      </p:sp>
      <p:sp>
        <p:nvSpPr>
          <p:cNvPr id="12" name="TextBox 11">
            <a:extLst>
              <a:ext uri="{FF2B5EF4-FFF2-40B4-BE49-F238E27FC236}">
                <a16:creationId xmlns:a16="http://schemas.microsoft.com/office/drawing/2014/main" id="{70188D92-2D97-4993-92F4-D575F0E4317A}"/>
              </a:ext>
            </a:extLst>
          </p:cNvPr>
          <p:cNvSpPr txBox="1"/>
          <p:nvPr/>
        </p:nvSpPr>
        <p:spPr>
          <a:xfrm>
            <a:off x="6896742" y="1255078"/>
            <a:ext cx="1055077" cy="369332"/>
          </a:xfrm>
          <a:prstGeom prst="rect">
            <a:avLst/>
          </a:prstGeom>
          <a:noFill/>
        </p:spPr>
        <p:txBody>
          <a:bodyPr wrap="square" rtlCol="0">
            <a:spAutoFit/>
          </a:bodyPr>
          <a:lstStyle/>
          <a:p>
            <a:r>
              <a:rPr lang="en-US" b="1" dirty="0"/>
              <a:t>ANALYZE</a:t>
            </a:r>
          </a:p>
        </p:txBody>
      </p:sp>
      <p:sp>
        <p:nvSpPr>
          <p:cNvPr id="13" name="TextBox 12">
            <a:extLst>
              <a:ext uri="{FF2B5EF4-FFF2-40B4-BE49-F238E27FC236}">
                <a16:creationId xmlns:a16="http://schemas.microsoft.com/office/drawing/2014/main" id="{D84D1F72-A25B-4A36-886E-56AC4868E536}"/>
              </a:ext>
            </a:extLst>
          </p:cNvPr>
          <p:cNvSpPr txBox="1"/>
          <p:nvPr/>
        </p:nvSpPr>
        <p:spPr>
          <a:xfrm>
            <a:off x="10101599" y="1178050"/>
            <a:ext cx="1402862" cy="369332"/>
          </a:xfrm>
          <a:prstGeom prst="rect">
            <a:avLst/>
          </a:prstGeom>
          <a:noFill/>
        </p:spPr>
        <p:txBody>
          <a:bodyPr wrap="square" rtlCol="0">
            <a:spAutoFit/>
          </a:bodyPr>
          <a:lstStyle/>
          <a:p>
            <a:r>
              <a:rPr lang="en-US" b="1" dirty="0"/>
              <a:t>IMPROVE</a:t>
            </a:r>
          </a:p>
        </p:txBody>
      </p:sp>
      <p:cxnSp>
        <p:nvCxnSpPr>
          <p:cNvPr id="19" name="Straight Connector 18">
            <a:extLst>
              <a:ext uri="{FF2B5EF4-FFF2-40B4-BE49-F238E27FC236}">
                <a16:creationId xmlns:a16="http://schemas.microsoft.com/office/drawing/2014/main" id="{E15DA7A8-DF6D-46D9-847F-D478CFD61F95}"/>
              </a:ext>
            </a:extLst>
          </p:cNvPr>
          <p:cNvCxnSpPr>
            <a:cxnSpLocks/>
          </p:cNvCxnSpPr>
          <p:nvPr/>
        </p:nvCxnSpPr>
        <p:spPr>
          <a:xfrm>
            <a:off x="2368550" y="1228725"/>
            <a:ext cx="0" cy="5441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F9D82E9-97C0-475F-B6DD-09D8FA08E745}"/>
              </a:ext>
            </a:extLst>
          </p:cNvPr>
          <p:cNvCxnSpPr>
            <a:cxnSpLocks/>
          </p:cNvCxnSpPr>
          <p:nvPr/>
        </p:nvCxnSpPr>
        <p:spPr>
          <a:xfrm>
            <a:off x="5676900" y="1228725"/>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BA94A-C272-4F2E-82F5-35E5AAB65C73}"/>
              </a:ext>
            </a:extLst>
          </p:cNvPr>
          <p:cNvCxnSpPr>
            <a:cxnSpLocks/>
          </p:cNvCxnSpPr>
          <p:nvPr/>
        </p:nvCxnSpPr>
        <p:spPr>
          <a:xfrm>
            <a:off x="9171661" y="1196883"/>
            <a:ext cx="0" cy="5490844"/>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Diagram 24">
            <a:extLst>
              <a:ext uri="{FF2B5EF4-FFF2-40B4-BE49-F238E27FC236}">
                <a16:creationId xmlns:a16="http://schemas.microsoft.com/office/drawing/2014/main" id="{FDC7E1F4-DADF-441E-949D-03DBF41EC4D5}"/>
              </a:ext>
            </a:extLst>
          </p:cNvPr>
          <p:cNvGraphicFramePr/>
          <p:nvPr>
            <p:extLst>
              <p:ext uri="{D42A27DB-BD31-4B8C-83A1-F6EECF244321}">
                <p14:modId xmlns:p14="http://schemas.microsoft.com/office/powerpoint/2010/main" val="3401498165"/>
              </p:ext>
            </p:extLst>
          </p:nvPr>
        </p:nvGraphicFramePr>
        <p:xfrm>
          <a:off x="63502" y="744974"/>
          <a:ext cx="12058646"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2D12F0B3-E085-4315-8DF7-9E76A7E95E06}"/>
              </a:ext>
            </a:extLst>
          </p:cNvPr>
          <p:cNvSpPr txBox="1"/>
          <p:nvPr/>
        </p:nvSpPr>
        <p:spPr>
          <a:xfrm>
            <a:off x="83611" y="1514592"/>
            <a:ext cx="2260597" cy="2000548"/>
          </a:xfrm>
          <a:prstGeom prst="rect">
            <a:avLst/>
          </a:prstGeom>
          <a:noFill/>
          <a:ln>
            <a:solidFill>
              <a:schemeClr val="accent5">
                <a:lumMod val="50000"/>
              </a:schemeClr>
            </a:solidFill>
          </a:ln>
        </p:spPr>
        <p:txBody>
          <a:bodyPr wrap="square" rtlCol="0">
            <a:spAutoFit/>
          </a:bodyPr>
          <a:lstStyle/>
          <a:p>
            <a:r>
              <a:rPr lang="en-US" sz="1200" b="1" dirty="0"/>
              <a:t>Problem statement:</a:t>
            </a:r>
            <a:r>
              <a:rPr lang="en-US" sz="1200" dirty="0"/>
              <a:t> Reduce minutes being late to office by </a:t>
            </a:r>
            <a:r>
              <a:rPr lang="en-US" sz="1200" b="1" dirty="0"/>
              <a:t>50%</a:t>
            </a:r>
            <a:r>
              <a:rPr lang="en-US" sz="1200" dirty="0"/>
              <a:t>.</a:t>
            </a:r>
          </a:p>
          <a:p>
            <a:r>
              <a:rPr lang="en-US" sz="1200" b="1" dirty="0"/>
              <a:t>Impact: </a:t>
            </a:r>
            <a:r>
              <a:rPr lang="en-US" sz="1200" dirty="0"/>
              <a:t>Every minute late to office is causing me to spend twice as much time to catch. Roughly this is leading to </a:t>
            </a:r>
            <a:r>
              <a:rPr lang="en-US" sz="1200" b="1" dirty="0"/>
              <a:t>14 days </a:t>
            </a:r>
            <a:r>
              <a:rPr lang="en-US" sz="1200" dirty="0"/>
              <a:t>of personal productivity loss per year which amounts to </a:t>
            </a:r>
            <a:r>
              <a:rPr lang="en-US" sz="1200" b="1" dirty="0"/>
              <a:t>$7,000 </a:t>
            </a:r>
            <a:r>
              <a:rPr lang="en-US" sz="1200" dirty="0"/>
              <a:t>loss per year.</a:t>
            </a:r>
          </a:p>
        </p:txBody>
      </p:sp>
      <p:sp>
        <p:nvSpPr>
          <p:cNvPr id="27" name="Scroll: Horizontal 26">
            <a:extLst>
              <a:ext uri="{FF2B5EF4-FFF2-40B4-BE49-F238E27FC236}">
                <a16:creationId xmlns:a16="http://schemas.microsoft.com/office/drawing/2014/main" id="{BEDD1B84-EE84-4EF1-A820-E182AA4C35E7}"/>
              </a:ext>
            </a:extLst>
          </p:cNvPr>
          <p:cNvSpPr/>
          <p:nvPr/>
        </p:nvSpPr>
        <p:spPr>
          <a:xfrm>
            <a:off x="63501" y="3544352"/>
            <a:ext cx="2232065"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SQL 2.91</a:t>
            </a:r>
          </a:p>
        </p:txBody>
      </p:sp>
      <p:sp>
        <p:nvSpPr>
          <p:cNvPr id="29" name="Scroll: Horizontal 28">
            <a:extLst>
              <a:ext uri="{FF2B5EF4-FFF2-40B4-BE49-F238E27FC236}">
                <a16:creationId xmlns:a16="http://schemas.microsoft.com/office/drawing/2014/main" id="{2DA53E9C-E7CF-4611-9641-7C8AB5D28722}"/>
              </a:ext>
            </a:extLst>
          </p:cNvPr>
          <p:cNvSpPr/>
          <p:nvPr/>
        </p:nvSpPr>
        <p:spPr>
          <a:xfrm>
            <a:off x="63501" y="3898990"/>
            <a:ext cx="2232061" cy="388600"/>
          </a:xfrm>
          <a:prstGeom prst="horizontalScrol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MEAN 37.46 Minutes</a:t>
            </a:r>
          </a:p>
        </p:txBody>
      </p:sp>
      <p:sp>
        <p:nvSpPr>
          <p:cNvPr id="30" name="TextBox 29">
            <a:extLst>
              <a:ext uri="{FF2B5EF4-FFF2-40B4-BE49-F238E27FC236}">
                <a16:creationId xmlns:a16="http://schemas.microsoft.com/office/drawing/2014/main" id="{654F919A-3E1D-49A5-AB7F-2C555EAEE229}"/>
              </a:ext>
            </a:extLst>
          </p:cNvPr>
          <p:cNvSpPr txBox="1"/>
          <p:nvPr/>
        </p:nvSpPr>
        <p:spPr>
          <a:xfrm>
            <a:off x="2392893" y="1598406"/>
            <a:ext cx="3136564" cy="769441"/>
          </a:xfrm>
          <a:prstGeom prst="rect">
            <a:avLst/>
          </a:prstGeom>
          <a:noFill/>
        </p:spPr>
        <p:txBody>
          <a:bodyPr wrap="square" rtlCol="0">
            <a:spAutoFit/>
          </a:bodyPr>
          <a:lstStyle/>
          <a:p>
            <a:r>
              <a:rPr lang="en-US" sz="1100" dirty="0"/>
              <a:t>10 continuous variables and 1 discrete variable are measured for each sample. A total of 26 samples, 13 before improvement and 13 after improvement are collected.</a:t>
            </a:r>
          </a:p>
        </p:txBody>
      </p:sp>
      <p:sp>
        <p:nvSpPr>
          <p:cNvPr id="31" name="Scroll: Horizontal 30">
            <a:extLst>
              <a:ext uri="{FF2B5EF4-FFF2-40B4-BE49-F238E27FC236}">
                <a16:creationId xmlns:a16="http://schemas.microsoft.com/office/drawing/2014/main" id="{7440EABF-5942-4D1B-B991-C6033C5B58EB}"/>
              </a:ext>
            </a:extLst>
          </p:cNvPr>
          <p:cNvSpPr/>
          <p:nvPr/>
        </p:nvSpPr>
        <p:spPr>
          <a:xfrm>
            <a:off x="9287531" y="2109641"/>
            <a:ext cx="1269308"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SQL 3.4</a:t>
            </a:r>
          </a:p>
        </p:txBody>
      </p:sp>
      <p:sp>
        <p:nvSpPr>
          <p:cNvPr id="32" name="Scroll: Horizontal 31">
            <a:extLst>
              <a:ext uri="{FF2B5EF4-FFF2-40B4-BE49-F238E27FC236}">
                <a16:creationId xmlns:a16="http://schemas.microsoft.com/office/drawing/2014/main" id="{BB0A3513-B9A4-4980-90A7-6C031D45B284}"/>
              </a:ext>
            </a:extLst>
          </p:cNvPr>
          <p:cNvSpPr/>
          <p:nvPr/>
        </p:nvSpPr>
        <p:spPr>
          <a:xfrm>
            <a:off x="10647914" y="2071776"/>
            <a:ext cx="1426856" cy="514175"/>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MEAN 12 Min</a:t>
            </a:r>
          </a:p>
        </p:txBody>
      </p:sp>
      <p:sp>
        <p:nvSpPr>
          <p:cNvPr id="33" name="Ribbon: Curved and Tilted Down 32">
            <a:extLst>
              <a:ext uri="{FF2B5EF4-FFF2-40B4-BE49-F238E27FC236}">
                <a16:creationId xmlns:a16="http://schemas.microsoft.com/office/drawing/2014/main" id="{D47BEA64-D2B4-4646-8237-4F99A7A56F23}"/>
              </a:ext>
            </a:extLst>
          </p:cNvPr>
          <p:cNvSpPr/>
          <p:nvPr/>
        </p:nvSpPr>
        <p:spPr>
          <a:xfrm>
            <a:off x="9199413" y="1446027"/>
            <a:ext cx="2324009" cy="644722"/>
          </a:xfrm>
          <a:prstGeom prst="ellipseRibb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Reduced minutes late to office by 67%</a:t>
            </a:r>
          </a:p>
        </p:txBody>
      </p:sp>
      <p:pic>
        <p:nvPicPr>
          <p:cNvPr id="44" name="Picture 43" descr="A green sign with white text&#10;&#10;Description automatically generated">
            <a:extLst>
              <a:ext uri="{FF2B5EF4-FFF2-40B4-BE49-F238E27FC236}">
                <a16:creationId xmlns:a16="http://schemas.microsoft.com/office/drawing/2014/main" id="{B58B331A-C8D3-4156-BF1E-FD8E44578D7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1156921" y="1364644"/>
            <a:ext cx="677413" cy="677413"/>
          </a:xfrm>
          <a:prstGeom prst="rect">
            <a:avLst/>
          </a:prstGeom>
        </p:spPr>
      </p:pic>
      <p:grpSp>
        <p:nvGrpSpPr>
          <p:cNvPr id="55" name="Group 54">
            <a:extLst>
              <a:ext uri="{FF2B5EF4-FFF2-40B4-BE49-F238E27FC236}">
                <a16:creationId xmlns:a16="http://schemas.microsoft.com/office/drawing/2014/main" id="{B620ACAF-299A-457B-8056-3FC4F1F4CA3C}"/>
              </a:ext>
            </a:extLst>
          </p:cNvPr>
          <p:cNvGrpSpPr/>
          <p:nvPr/>
        </p:nvGrpSpPr>
        <p:grpSpPr>
          <a:xfrm>
            <a:off x="63486" y="4287590"/>
            <a:ext cx="2232057" cy="2096355"/>
            <a:chOff x="63486" y="4287590"/>
            <a:chExt cx="2232057" cy="2096355"/>
          </a:xfrm>
        </p:grpSpPr>
        <p:pic>
          <p:nvPicPr>
            <p:cNvPr id="28" name="Picture 27">
              <a:extLst>
                <a:ext uri="{FF2B5EF4-FFF2-40B4-BE49-F238E27FC236}">
                  <a16:creationId xmlns:a16="http://schemas.microsoft.com/office/drawing/2014/main" id="{2C7C022E-21F3-437D-8C6F-99A915577FA6}"/>
                </a:ext>
              </a:extLst>
            </p:cNvPr>
            <p:cNvPicPr>
              <a:picLocks noChangeAspect="1"/>
            </p:cNvPicPr>
            <p:nvPr/>
          </p:nvPicPr>
          <p:blipFill>
            <a:blip r:embed="rId10"/>
            <a:stretch>
              <a:fillRect/>
            </a:stretch>
          </p:blipFill>
          <p:spPr>
            <a:xfrm>
              <a:off x="63486" y="4287590"/>
              <a:ext cx="2232057" cy="2096355"/>
            </a:xfrm>
            <a:prstGeom prst="rect">
              <a:avLst/>
            </a:prstGeom>
            <a:ln>
              <a:solidFill>
                <a:schemeClr val="accent5">
                  <a:lumMod val="50000"/>
                </a:schemeClr>
              </a:solidFill>
            </a:ln>
          </p:spPr>
        </p:pic>
        <p:sp>
          <p:nvSpPr>
            <p:cNvPr id="51" name="Flowchart: Or 50">
              <a:extLst>
                <a:ext uri="{FF2B5EF4-FFF2-40B4-BE49-F238E27FC236}">
                  <a16:creationId xmlns:a16="http://schemas.microsoft.com/office/drawing/2014/main" id="{DC64C51E-8732-41BC-A4B0-49E31FB99970}"/>
                </a:ext>
              </a:extLst>
            </p:cNvPr>
            <p:cNvSpPr/>
            <p:nvPr/>
          </p:nvSpPr>
          <p:spPr>
            <a:xfrm>
              <a:off x="579585" y="5317153"/>
              <a:ext cx="215038" cy="203973"/>
            </a:xfrm>
            <a:prstGeom prst="flowChartOr">
              <a:avLst/>
            </a:prstGeom>
            <a:solidFill>
              <a:srgbClr val="FF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65253BCA-BCFB-42A5-B435-329FDFD852DB}"/>
              </a:ext>
            </a:extLst>
          </p:cNvPr>
          <p:cNvGrpSpPr/>
          <p:nvPr/>
        </p:nvGrpSpPr>
        <p:grpSpPr>
          <a:xfrm>
            <a:off x="2462051" y="2412797"/>
            <a:ext cx="3064875" cy="2576608"/>
            <a:chOff x="2381435" y="2804626"/>
            <a:chExt cx="3251007" cy="2716500"/>
          </a:xfrm>
        </p:grpSpPr>
        <p:grpSp>
          <p:nvGrpSpPr>
            <p:cNvPr id="54" name="Group 53">
              <a:extLst>
                <a:ext uri="{FF2B5EF4-FFF2-40B4-BE49-F238E27FC236}">
                  <a16:creationId xmlns:a16="http://schemas.microsoft.com/office/drawing/2014/main" id="{B1512EA8-B6D4-4AC1-B65C-5E446088322F}"/>
                </a:ext>
              </a:extLst>
            </p:cNvPr>
            <p:cNvGrpSpPr/>
            <p:nvPr/>
          </p:nvGrpSpPr>
          <p:grpSpPr>
            <a:xfrm>
              <a:off x="2381435" y="3344994"/>
              <a:ext cx="3251007" cy="2176132"/>
              <a:chOff x="2383103" y="3330871"/>
              <a:chExt cx="3266829" cy="2548862"/>
            </a:xfrm>
          </p:grpSpPr>
          <mc:AlternateContent xmlns:mc="http://schemas.openxmlformats.org/markup-compatibility/2006" xmlns:cx1="http://schemas.microsoft.com/office/drawing/2015/9/8/chartex">
            <mc:Choice Requires="cx1">
              <p:graphicFrame>
                <p:nvGraphicFramePr>
                  <p:cNvPr id="47" name="Chart 46">
                    <a:extLst>
                      <a:ext uri="{FF2B5EF4-FFF2-40B4-BE49-F238E27FC236}">
                        <a16:creationId xmlns:a16="http://schemas.microsoft.com/office/drawing/2014/main" id="{3786040F-87BD-46D5-8E4F-8D26DED90D30}"/>
                      </a:ext>
                    </a:extLst>
                  </p:cNvPr>
                  <p:cNvGraphicFramePr/>
                  <p:nvPr>
                    <p:extLst>
                      <p:ext uri="{D42A27DB-BD31-4B8C-83A1-F6EECF244321}">
                        <p14:modId xmlns:p14="http://schemas.microsoft.com/office/powerpoint/2010/main" val="3090824878"/>
                      </p:ext>
                    </p:extLst>
                  </p:nvPr>
                </p:nvGraphicFramePr>
                <p:xfrm>
                  <a:off x="2383103" y="3330871"/>
                  <a:ext cx="3266829" cy="2548862"/>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47" name="Chart 46">
                    <a:extLst>
                      <a:ext uri="{FF2B5EF4-FFF2-40B4-BE49-F238E27FC236}">
                        <a16:creationId xmlns:a16="http://schemas.microsoft.com/office/drawing/2014/main" id="{3786040F-87BD-46D5-8E4F-8D26DED90D30}"/>
                      </a:ext>
                    </a:extLst>
                  </p:cNvPr>
                  <p:cNvPicPr>
                    <a:picLocks noGrp="1" noRot="1" noChangeAspect="1" noMove="1" noResize="1" noEditPoints="1" noAdjustHandles="1" noChangeArrowheads="1" noChangeShapeType="1"/>
                  </p:cNvPicPr>
                  <p:nvPr/>
                </p:nvPicPr>
                <p:blipFill>
                  <a:blip r:embed="rId12"/>
                  <a:stretch>
                    <a:fillRect/>
                  </a:stretch>
                </p:blipFill>
                <p:spPr>
                  <a:xfrm>
                    <a:off x="2462051" y="2925338"/>
                    <a:ext cx="3064875" cy="2064067"/>
                  </a:xfrm>
                  <a:prstGeom prst="rect">
                    <a:avLst/>
                  </a:prstGeom>
                </p:spPr>
              </p:pic>
            </mc:Fallback>
          </mc:AlternateContent>
          <p:sp>
            <p:nvSpPr>
              <p:cNvPr id="50" name="Flowchart: Or 49">
                <a:extLst>
                  <a:ext uri="{FF2B5EF4-FFF2-40B4-BE49-F238E27FC236}">
                    <a16:creationId xmlns:a16="http://schemas.microsoft.com/office/drawing/2014/main" id="{2691CF80-A006-4362-81A3-A7A373FAC2A0}"/>
                  </a:ext>
                </a:extLst>
              </p:cNvPr>
              <p:cNvSpPr/>
              <p:nvPr/>
            </p:nvSpPr>
            <p:spPr>
              <a:xfrm>
                <a:off x="3959695" y="4812527"/>
                <a:ext cx="215038"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DB7CCD20-26AB-442D-AA79-6A51674D6430}"/>
                </a:ext>
              </a:extLst>
            </p:cNvPr>
            <p:cNvSpPr txBox="1"/>
            <p:nvPr/>
          </p:nvSpPr>
          <p:spPr>
            <a:xfrm>
              <a:off x="2694846" y="2804626"/>
              <a:ext cx="2834611" cy="535403"/>
            </a:xfrm>
            <a:prstGeom prst="rect">
              <a:avLst/>
            </a:prstGeom>
            <a:noFill/>
          </p:spPr>
          <p:txBody>
            <a:bodyPr wrap="square" rtlCol="0">
              <a:spAutoFit/>
            </a:bodyPr>
            <a:lstStyle/>
            <a:p>
              <a:r>
                <a:rPr lang="en-US" sz="900" dirty="0"/>
                <a:t>Pareto Chart and Process Map helped identification of key process improvement to remove redundant activity “news/mail check”</a:t>
              </a:r>
            </a:p>
          </p:txBody>
        </p:sp>
        <p:sp>
          <p:nvSpPr>
            <p:cNvPr id="52" name="Flowchart: Or 51">
              <a:extLst>
                <a:ext uri="{FF2B5EF4-FFF2-40B4-BE49-F238E27FC236}">
                  <a16:creationId xmlns:a16="http://schemas.microsoft.com/office/drawing/2014/main" id="{22890D78-A2C0-4E3B-8A03-0D2FCED5F5FA}"/>
                </a:ext>
              </a:extLst>
            </p:cNvPr>
            <p:cNvSpPr/>
            <p:nvPr/>
          </p:nvSpPr>
          <p:spPr>
            <a:xfrm>
              <a:off x="2540372" y="3028135"/>
              <a:ext cx="226909" cy="203973"/>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7" name="Group 6">
            <a:extLst>
              <a:ext uri="{FF2B5EF4-FFF2-40B4-BE49-F238E27FC236}">
                <a16:creationId xmlns:a16="http://schemas.microsoft.com/office/drawing/2014/main" id="{60BC82D6-2965-40C3-9604-4BCA29356A9B}"/>
              </a:ext>
            </a:extLst>
          </p:cNvPr>
          <p:cNvGrpSpPr/>
          <p:nvPr/>
        </p:nvGrpSpPr>
        <p:grpSpPr>
          <a:xfrm>
            <a:off x="2411148" y="5096477"/>
            <a:ext cx="3192741" cy="1623091"/>
            <a:chOff x="2411148" y="5096477"/>
            <a:chExt cx="3192741" cy="1623091"/>
          </a:xfrm>
        </p:grpSpPr>
        <p:graphicFrame>
          <p:nvGraphicFramePr>
            <p:cNvPr id="36" name="Chart 35">
              <a:extLst>
                <a:ext uri="{FF2B5EF4-FFF2-40B4-BE49-F238E27FC236}">
                  <a16:creationId xmlns:a16="http://schemas.microsoft.com/office/drawing/2014/main" id="{2D313B4C-37AF-4831-BC05-AC5FA1C29390}"/>
                </a:ext>
              </a:extLst>
            </p:cNvPr>
            <p:cNvGraphicFramePr>
              <a:graphicFrameLocks/>
            </p:cNvGraphicFramePr>
            <p:nvPr>
              <p:extLst>
                <p:ext uri="{D42A27DB-BD31-4B8C-83A1-F6EECF244321}">
                  <p14:modId xmlns:p14="http://schemas.microsoft.com/office/powerpoint/2010/main" val="1437300847"/>
                </p:ext>
              </p:extLst>
            </p:nvPr>
          </p:nvGraphicFramePr>
          <p:xfrm>
            <a:off x="2411148" y="5096477"/>
            <a:ext cx="3192741" cy="1623091"/>
          </p:xfrm>
          <a:graphic>
            <a:graphicData uri="http://schemas.openxmlformats.org/drawingml/2006/chart">
              <c:chart xmlns:c="http://schemas.openxmlformats.org/drawingml/2006/chart" xmlns:r="http://schemas.openxmlformats.org/officeDocument/2006/relationships" r:id="rId13"/>
            </a:graphicData>
          </a:graphic>
        </p:graphicFrame>
        <p:sp>
          <p:nvSpPr>
            <p:cNvPr id="6" name="Arrow: Down 5">
              <a:extLst>
                <a:ext uri="{FF2B5EF4-FFF2-40B4-BE49-F238E27FC236}">
                  <a16:creationId xmlns:a16="http://schemas.microsoft.com/office/drawing/2014/main" id="{5445AB72-DB77-40CB-B87B-FFA02DFF987A}"/>
                </a:ext>
              </a:extLst>
            </p:cNvPr>
            <p:cNvSpPr/>
            <p:nvPr/>
          </p:nvSpPr>
          <p:spPr>
            <a:xfrm rot="1220157">
              <a:off x="4196891" y="5544793"/>
              <a:ext cx="137382" cy="833487"/>
            </a:xfrm>
            <a:prstGeom prst="downArrow">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305335">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r>
                            <a:rPr lang="en-US" sz="1200" b="1" dirty="0"/>
                            <a:t>16.308</a:t>
                          </a:r>
                          <a:r>
                            <a:rPr lang="en-US" sz="1200" dirty="0"/>
                            <a:t> </a:t>
                          </a:r>
                          <a:r>
                            <a:rPr lang="en-US" sz="1200" baseline="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smtClean="0">
                                      <a:latin typeface="Cambria Math" panose="02040503050406030204" pitchFamily="18" charset="0"/>
                                    </a:rPr>
                                  </m:ctrlPr>
                                </m:accPr>
                                <m:e>
                                  <m:r>
                                    <a:rPr lang="en-US" sz="1200" i="1" dirty="0">
                                      <a:latin typeface="Cambria Math" panose="02040503050406030204" pitchFamily="18" charset="0"/>
                                    </a:rPr>
                                    <m:t>𝑥</m:t>
                                  </m:r>
                                </m:e>
                              </m:acc>
                              <m:r>
                                <a:rPr lang="en-US" sz="1200" i="0" dirty="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b="0" i="1" dirty="0" smtClean="0">
                                      <a:latin typeface="Cambria Math" panose="02040503050406030204" pitchFamily="18" charset="0"/>
                                    </a:rPr>
                                    <m:t>12</m:t>
                                  </m:r>
                                </m:e>
                              </m:acc>
                              <m:r>
                                <a:rPr lang="en-US" sz="1200" dirty="0">
                                  <a:latin typeface="Cambria Math" panose="02040503050406030204" pitchFamily="18" charset="0"/>
                                </a:rPr>
                                <m:t>+</m:t>
                              </m:r>
                              <m:r>
                                <a:rPr lang="en-US" sz="1200" b="0" i="1" dirty="0" smtClean="0">
                                  <a:latin typeface="Cambria Math" panose="02040503050406030204" pitchFamily="18" charset="0"/>
                                </a:rPr>
                                <m:t>2.179</m:t>
                              </m:r>
                              <m:f>
                                <m:fPr>
                                  <m:ctrlPr>
                                    <a:rPr lang="en-US" sz="1200" i="1" dirty="0">
                                      <a:latin typeface="Cambria Math" panose="02040503050406030204" pitchFamily="18" charset="0"/>
                                    </a:rPr>
                                  </m:ctrlPr>
                                </m:fPr>
                                <m:num>
                                  <m:r>
                                    <a:rPr lang="en-US" sz="1200" b="0" i="1" dirty="0" smtClean="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b="0" i="1" dirty="0" smtClean="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r>
                            <a:rPr lang="en-US" sz="1200" b="1" dirty="0"/>
                            <a:t>7.691</a:t>
                          </a:r>
                          <a:r>
                            <a:rPr lang="en-US" sz="1200" dirty="0"/>
                            <a:t> </a:t>
                          </a:r>
                          <a14:m>
                            <m:oMath xmlns:m="http://schemas.openxmlformats.org/officeDocument/2006/math">
                              <m:r>
                                <a:rPr lang="en-US" sz="1200" b="0" i="0" dirty="0" smtClean="0">
                                  <a:latin typeface="Cambria Math" panose="02040503050406030204" pitchFamily="18" charset="0"/>
                                </a:rPr>
                                <m:t>(</m:t>
                              </m:r>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𝑥</m:t>
                                  </m:r>
                                </m:e>
                              </m:acc>
                              <m:r>
                                <a:rPr lang="en-US" sz="1200" b="0" i="0" dirty="0" smtClean="0">
                                  <a:latin typeface="Cambria Math" panose="02040503050406030204" pitchFamily="18" charset="0"/>
                                </a:rPr>
                                <m:t>−</m:t>
                              </m:r>
                              <m:r>
                                <a:rPr lang="en-US" sz="1200" i="1" dirty="0">
                                  <a:latin typeface="Cambria Math" panose="02040503050406030204" pitchFamily="18" charset="0"/>
                                </a:rPr>
                                <m:t>𝑡</m:t>
                              </m:r>
                              <m:f>
                                <m:fPr>
                                  <m:ctrlPr>
                                    <a:rPr lang="en-US" sz="1200" i="1" dirty="0">
                                      <a:latin typeface="Cambria Math" panose="02040503050406030204" pitchFamily="18" charset="0"/>
                                    </a:rPr>
                                  </m:ctrlPr>
                                </m:fPr>
                                <m:num>
                                  <m:r>
                                    <a:rPr lang="en-US" sz="1200" i="1" dirty="0">
                                      <a:latin typeface="Cambria Math" panose="02040503050406030204" pitchFamily="18" charset="0"/>
                                    </a:rPr>
                                    <m:t>𝑠</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𝑛</m:t>
                                      </m:r>
                                    </m:e>
                                  </m:rad>
                                </m:den>
                              </m:f>
                              <m:r>
                                <a:rPr lang="en-US" sz="1200" b="0" i="1" dirty="0" smtClean="0">
                                  <a:latin typeface="Cambria Math" panose="02040503050406030204" pitchFamily="18" charset="0"/>
                                </a:rPr>
                                <m:t>)</m:t>
                              </m:r>
                            </m:oMath>
                          </a14:m>
                          <a:r>
                            <a:rPr lang="en-US" sz="1200" dirty="0"/>
                            <a:t>    </a:t>
                          </a:r>
                          <a14:m>
                            <m:oMath xmlns:m="http://schemas.openxmlformats.org/officeDocument/2006/math">
                              <m:acc>
                                <m:accPr>
                                  <m:chr m:val="̅"/>
                                  <m:ctrlPr>
                                    <a:rPr lang="en-US" sz="1200" i="1" dirty="0">
                                      <a:latin typeface="Cambria Math" panose="02040503050406030204" pitchFamily="18" charset="0"/>
                                    </a:rPr>
                                  </m:ctrlPr>
                                </m:accPr>
                                <m:e>
                                  <m:r>
                                    <a:rPr lang="en-US" sz="1200" i="1" dirty="0">
                                      <a:latin typeface="Cambria Math" panose="02040503050406030204" pitchFamily="18" charset="0"/>
                                    </a:rPr>
                                    <m:t>12</m:t>
                                  </m:r>
                                </m:e>
                              </m:acc>
                              <m:r>
                                <a:rPr lang="en-US" sz="1200" b="0" i="0" dirty="0" smtClean="0">
                                  <a:latin typeface="Cambria Math" panose="02040503050406030204" pitchFamily="18" charset="0"/>
                                </a:rPr>
                                <m:t>−</m:t>
                              </m:r>
                              <m:r>
                                <a:rPr lang="en-US" sz="1200" i="1" dirty="0">
                                  <a:latin typeface="Cambria Math" panose="02040503050406030204" pitchFamily="18" charset="0"/>
                                </a:rPr>
                                <m:t>2.179</m:t>
                              </m:r>
                              <m:f>
                                <m:fPr>
                                  <m:ctrlPr>
                                    <a:rPr lang="en-US" sz="1200" i="1" dirty="0">
                                      <a:latin typeface="Cambria Math" panose="02040503050406030204" pitchFamily="18" charset="0"/>
                                    </a:rPr>
                                  </m:ctrlPr>
                                </m:fPr>
                                <m:num>
                                  <m:r>
                                    <a:rPr lang="en-US" sz="1200" i="1" dirty="0">
                                      <a:latin typeface="Cambria Math" panose="02040503050406030204" pitchFamily="18" charset="0"/>
                                    </a:rPr>
                                    <m:t>7.129</m:t>
                                  </m:r>
                                </m:num>
                                <m:den>
                                  <m:rad>
                                    <m:radPr>
                                      <m:degHide m:val="on"/>
                                      <m:ctrlPr>
                                        <a:rPr lang="en-US" sz="1200" i="1" dirty="0">
                                          <a:latin typeface="Cambria Math" panose="02040503050406030204" pitchFamily="18" charset="0"/>
                                        </a:rPr>
                                      </m:ctrlPr>
                                    </m:radPr>
                                    <m:deg/>
                                    <m:e>
                                      <m:r>
                                        <a:rPr lang="en-US" sz="1200" i="1" dirty="0">
                                          <a:latin typeface="Cambria Math" panose="02040503050406030204" pitchFamily="18" charset="0"/>
                                        </a:rPr>
                                        <m:t>13</m:t>
                                      </m:r>
                                    </m:e>
                                  </m:rad>
                                </m:den>
                              </m:f>
                            </m:oMath>
                          </a14:m>
                          <a:endParaRPr lang="en-US" sz="1200" dirty="0"/>
                        </a:p>
                      </a:txBody>
                      <a:tcPr/>
                    </a:tc>
                    <a:extLst>
                      <a:ext uri="{0D108BD9-81ED-4DB2-BD59-A6C34878D82A}">
                        <a16:rowId xmlns:a16="http://schemas.microsoft.com/office/drawing/2014/main" val="3969113416"/>
                      </a:ext>
                    </a:extLst>
                  </a:tr>
                </a:tbl>
              </a:graphicData>
            </a:graphic>
          </p:graphicFrame>
        </mc:Choice>
        <mc:Fallback>
          <p:graphicFrame>
            <p:nvGraphicFramePr>
              <p:cNvPr id="14" name="Table 13">
                <a:extLst>
                  <a:ext uri="{FF2B5EF4-FFF2-40B4-BE49-F238E27FC236}">
                    <a16:creationId xmlns:a16="http://schemas.microsoft.com/office/drawing/2014/main" id="{D055F778-F570-4FD1-964B-F09EBD69B960}"/>
                  </a:ext>
                </a:extLst>
              </p:cNvPr>
              <p:cNvGraphicFramePr>
                <a:graphicFrameLocks noGrp="1"/>
              </p:cNvGraphicFramePr>
              <p:nvPr>
                <p:extLst>
                  <p:ext uri="{D42A27DB-BD31-4B8C-83A1-F6EECF244321}">
                    <p14:modId xmlns:p14="http://schemas.microsoft.com/office/powerpoint/2010/main" val="2753414372"/>
                  </p:ext>
                </p:extLst>
              </p:nvPr>
            </p:nvGraphicFramePr>
            <p:xfrm>
              <a:off x="5826874" y="2350708"/>
              <a:ext cx="3253713" cy="1316296"/>
            </p:xfrm>
            <a:graphic>
              <a:graphicData uri="http://schemas.openxmlformats.org/drawingml/2006/table">
                <a:tbl>
                  <a:tblPr firstRow="1" bandRow="1">
                    <a:tableStyleId>{5C22544A-7EE6-4342-B048-85BDC9FD1C3A}</a:tableStyleId>
                  </a:tblPr>
                  <a:tblGrid>
                    <a:gridCol w="690182">
                      <a:extLst>
                        <a:ext uri="{9D8B030D-6E8A-4147-A177-3AD203B41FA5}">
                          <a16:colId xmlns:a16="http://schemas.microsoft.com/office/drawing/2014/main" val="2326880679"/>
                        </a:ext>
                      </a:extLst>
                    </a:gridCol>
                    <a:gridCol w="2563531">
                      <a:extLst>
                        <a:ext uri="{9D8B030D-6E8A-4147-A177-3AD203B41FA5}">
                          <a16:colId xmlns:a16="http://schemas.microsoft.com/office/drawing/2014/main" val="614868436"/>
                        </a:ext>
                      </a:extLst>
                    </a:gridCol>
                  </a:tblGrid>
                  <a:tr h="457200">
                    <a:tc gridSpan="2">
                      <a:txBody>
                        <a:bodyPr/>
                        <a:lstStyle/>
                        <a:p>
                          <a:pPr algn="ctr"/>
                          <a:r>
                            <a:rPr lang="en-US" sz="1200" dirty="0"/>
                            <a:t>95% Confidence Interval MEAN post improvement(Minutes)</a:t>
                          </a:r>
                        </a:p>
                      </a:txBody>
                      <a:tcPr>
                        <a:solidFill>
                          <a:schemeClr val="accent6">
                            <a:lumMod val="75000"/>
                          </a:schemeClr>
                        </a:solidFill>
                      </a:tcPr>
                    </a:tc>
                    <a:tc hMerge="1">
                      <a:txBody>
                        <a:bodyPr/>
                        <a:lstStyle/>
                        <a:p>
                          <a:endParaRPr lang="en-US" sz="1000" dirty="0"/>
                        </a:p>
                      </a:txBody>
                      <a:tcPr/>
                    </a:tc>
                    <a:extLst>
                      <a:ext uri="{0D108BD9-81ED-4DB2-BD59-A6C34878D82A}">
                        <a16:rowId xmlns:a16="http://schemas.microsoft.com/office/drawing/2014/main" val="1504621764"/>
                      </a:ext>
                    </a:extLst>
                  </a:tr>
                  <a:tr h="429548">
                    <a:tc>
                      <a:txBody>
                        <a:bodyPr/>
                        <a:lstStyle/>
                        <a:p>
                          <a:pPr algn="r"/>
                          <a:r>
                            <a:rPr lang="en-US" sz="1200" dirty="0"/>
                            <a:t>U</a:t>
                          </a:r>
                        </a:p>
                      </a:txBody>
                      <a:tcPr/>
                    </a:tc>
                    <a:tc>
                      <a:txBody>
                        <a:bodyPr/>
                        <a:lstStyle/>
                        <a:p>
                          <a:endParaRPr lang="en-US"/>
                        </a:p>
                      </a:txBody>
                      <a:tcPr>
                        <a:blipFill>
                          <a:blip r:embed="rId14"/>
                          <a:stretch>
                            <a:fillRect l="-27014" t="-107042" r="-948" b="-102817"/>
                          </a:stretch>
                        </a:blipFill>
                      </a:tcPr>
                    </a:tc>
                    <a:extLst>
                      <a:ext uri="{0D108BD9-81ED-4DB2-BD59-A6C34878D82A}">
                        <a16:rowId xmlns:a16="http://schemas.microsoft.com/office/drawing/2014/main" val="2240137684"/>
                      </a:ext>
                    </a:extLst>
                  </a:tr>
                  <a:tr h="429548">
                    <a:tc>
                      <a:txBody>
                        <a:bodyPr/>
                        <a:lstStyle/>
                        <a:p>
                          <a:pPr algn="r"/>
                          <a:r>
                            <a:rPr lang="en-US" sz="1200" dirty="0"/>
                            <a:t>L</a:t>
                          </a:r>
                        </a:p>
                      </a:txBody>
                      <a:tcPr/>
                    </a:tc>
                    <a:tc>
                      <a:txBody>
                        <a:bodyPr/>
                        <a:lstStyle/>
                        <a:p>
                          <a:endParaRPr lang="en-US"/>
                        </a:p>
                      </a:txBody>
                      <a:tcPr>
                        <a:blipFill>
                          <a:blip r:embed="rId14"/>
                          <a:stretch>
                            <a:fillRect l="-27014" t="-207042" r="-948" b="-2817"/>
                          </a:stretch>
                        </a:blipFill>
                      </a:tcPr>
                    </a:tc>
                    <a:extLst>
                      <a:ext uri="{0D108BD9-81ED-4DB2-BD59-A6C34878D82A}">
                        <a16:rowId xmlns:a16="http://schemas.microsoft.com/office/drawing/2014/main" val="3969113416"/>
                      </a:ext>
                    </a:extLst>
                  </a:tr>
                </a:tbl>
              </a:graphicData>
            </a:graphic>
          </p:graphicFrame>
        </mc:Fallback>
      </mc:AlternateContent>
      <p:sp>
        <p:nvSpPr>
          <p:cNvPr id="15" name="TextBox 14">
            <a:extLst>
              <a:ext uri="{FF2B5EF4-FFF2-40B4-BE49-F238E27FC236}">
                <a16:creationId xmlns:a16="http://schemas.microsoft.com/office/drawing/2014/main" id="{361A3DD6-DD25-4074-8688-B0ADDDF08E93}"/>
              </a:ext>
            </a:extLst>
          </p:cNvPr>
          <p:cNvSpPr txBox="1"/>
          <p:nvPr/>
        </p:nvSpPr>
        <p:spPr>
          <a:xfrm>
            <a:off x="5783238" y="3758105"/>
            <a:ext cx="3315415" cy="1200329"/>
          </a:xfrm>
          <a:prstGeom prst="rect">
            <a:avLst/>
          </a:prstGeom>
          <a:noFill/>
          <a:ln>
            <a:solidFill>
              <a:schemeClr val="accent1">
                <a:lumMod val="75000"/>
              </a:schemeClr>
            </a:solidFill>
          </a:ln>
        </p:spPr>
        <p:txBody>
          <a:bodyPr wrap="square" rtlCol="0">
            <a:spAutoFit/>
          </a:bodyPr>
          <a:lstStyle/>
          <a:p>
            <a:r>
              <a:rPr lang="en-US" sz="1200" b="1" dirty="0"/>
              <a:t>Hypothesis testing:</a:t>
            </a:r>
          </a:p>
          <a:p>
            <a:r>
              <a:rPr lang="el-GR" sz="1200" dirty="0"/>
              <a:t>α</a:t>
            </a:r>
            <a:r>
              <a:rPr lang="en-US" sz="1200" dirty="0"/>
              <a:t> = 0.05. H</a:t>
            </a:r>
            <a:r>
              <a:rPr lang="en-US" sz="1200" baseline="-25000" dirty="0"/>
              <a:t>o</a:t>
            </a:r>
            <a:r>
              <a:rPr lang="en-US" sz="1200" dirty="0"/>
              <a:t> = </a:t>
            </a:r>
            <a:r>
              <a:rPr lang="el-GR" sz="1200" b="1" dirty="0"/>
              <a:t>μ</a:t>
            </a:r>
            <a:r>
              <a:rPr lang="en-US" sz="1200" b="1" baseline="-25000" dirty="0"/>
              <a:t>1</a:t>
            </a:r>
            <a:r>
              <a:rPr lang="en-US" sz="1200" b="1" dirty="0"/>
              <a:t> &lt;= </a:t>
            </a:r>
            <a:r>
              <a:rPr lang="el-GR" sz="1200" b="1" dirty="0"/>
              <a:t>μ</a:t>
            </a:r>
            <a:r>
              <a:rPr lang="en-US" sz="1200" b="1" baseline="-25000" dirty="0"/>
              <a:t>2  </a:t>
            </a:r>
            <a:r>
              <a:rPr lang="en-US" sz="1200" dirty="0"/>
              <a:t>H</a:t>
            </a:r>
            <a:r>
              <a:rPr lang="en-US" sz="1200" baseline="-25000" dirty="0"/>
              <a:t>a</a:t>
            </a:r>
            <a:r>
              <a:rPr lang="en-US" sz="1200" dirty="0"/>
              <a:t> = </a:t>
            </a:r>
            <a:r>
              <a:rPr lang="el-GR" sz="1200" b="1" dirty="0"/>
              <a:t>μ</a:t>
            </a:r>
            <a:r>
              <a:rPr lang="en-US" sz="1200" b="1" baseline="-25000" dirty="0"/>
              <a:t>1</a:t>
            </a:r>
            <a:r>
              <a:rPr lang="en-US" sz="1200" b="1" dirty="0"/>
              <a:t> &gt; </a:t>
            </a:r>
            <a:r>
              <a:rPr lang="el-GR" sz="1200" b="1" dirty="0"/>
              <a:t>μ</a:t>
            </a:r>
            <a:r>
              <a:rPr lang="en-US" sz="1200" b="1" baseline="-25000" dirty="0"/>
              <a:t>2 , </a:t>
            </a:r>
            <a:r>
              <a:rPr lang="en-US" sz="1200" dirty="0"/>
              <a:t>n &lt;30 (26)</a:t>
            </a:r>
          </a:p>
          <a:p>
            <a:r>
              <a:rPr lang="en-US" sz="1200" dirty="0">
                <a:highlight>
                  <a:srgbClr val="00FF00"/>
                </a:highlight>
              </a:rPr>
              <a:t>Calculated p = 2.88E-08</a:t>
            </a:r>
          </a:p>
          <a:p>
            <a:r>
              <a:rPr lang="en-US" sz="1200" dirty="0"/>
              <a:t>Rejected null hypothesis successfully.</a:t>
            </a:r>
          </a:p>
          <a:p>
            <a:r>
              <a:rPr lang="en-US" sz="1200" dirty="0"/>
              <a:t>H</a:t>
            </a:r>
            <a:r>
              <a:rPr lang="en-US" sz="1200" baseline="-25000" dirty="0"/>
              <a:t>a</a:t>
            </a:r>
            <a:r>
              <a:rPr lang="en-US" sz="1200" dirty="0"/>
              <a:t>: “Minutes late to office is less than value before process change”</a:t>
            </a:r>
            <a:endParaRPr lang="en-US" sz="1200" baseline="-25000" dirty="0"/>
          </a:p>
        </p:txBody>
      </p:sp>
      <p:grpSp>
        <p:nvGrpSpPr>
          <p:cNvPr id="18" name="Group 17">
            <a:extLst>
              <a:ext uri="{FF2B5EF4-FFF2-40B4-BE49-F238E27FC236}">
                <a16:creationId xmlns:a16="http://schemas.microsoft.com/office/drawing/2014/main" id="{7CCC96DD-63C6-493D-A861-AB0D058717FC}"/>
              </a:ext>
            </a:extLst>
          </p:cNvPr>
          <p:cNvGrpSpPr/>
          <p:nvPr/>
        </p:nvGrpSpPr>
        <p:grpSpPr>
          <a:xfrm>
            <a:off x="5786998" y="5026127"/>
            <a:ext cx="3341011" cy="1763789"/>
            <a:chOff x="5738990" y="4038238"/>
            <a:chExt cx="3341011" cy="1528184"/>
          </a:xfrm>
        </p:grpSpPr>
        <p:sp>
          <p:nvSpPr>
            <p:cNvPr id="16" name="Scroll: Horizontal 15">
              <a:extLst>
                <a:ext uri="{FF2B5EF4-FFF2-40B4-BE49-F238E27FC236}">
                  <a16:creationId xmlns:a16="http://schemas.microsoft.com/office/drawing/2014/main" id="{D379942C-EA52-4E77-B1E8-17278C50CE58}"/>
                </a:ext>
              </a:extLst>
            </p:cNvPr>
            <p:cNvSpPr/>
            <p:nvPr/>
          </p:nvSpPr>
          <p:spPr>
            <a:xfrm>
              <a:off x="5738990" y="4038238"/>
              <a:ext cx="3271769" cy="15281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t>Multiple </a:t>
              </a:r>
              <a:r>
                <a:rPr lang="fr-FR" sz="1200" dirty="0" err="1"/>
                <a:t>Regression</a:t>
              </a:r>
              <a:r>
                <a:rPr lang="fr-FR" sz="1200" dirty="0"/>
                <a:t> (</a:t>
              </a:r>
              <a:r>
                <a:rPr lang="fr-FR" sz="1200" dirty="0" err="1"/>
                <a:t>After</a:t>
              </a:r>
              <a:r>
                <a:rPr lang="fr-FR" sz="1200" dirty="0"/>
                <a:t>)</a:t>
              </a:r>
            </a:p>
            <a:p>
              <a:r>
                <a:rPr lang="fr-FR" sz="1200" dirty="0"/>
                <a:t>Y = -83.5895 + 0.2732*X</a:t>
              </a:r>
              <a:r>
                <a:rPr lang="fr-FR" sz="1200" baseline="-25000" dirty="0"/>
                <a:t>3</a:t>
              </a:r>
              <a:r>
                <a:rPr lang="fr-FR" sz="1200" dirty="0"/>
                <a:t> + 1.335 *X</a:t>
              </a:r>
              <a:r>
                <a:rPr lang="fr-FR" sz="1200" baseline="-25000" dirty="0"/>
                <a:t>5</a:t>
              </a:r>
              <a:r>
                <a:rPr lang="fr-FR" sz="1200" dirty="0"/>
                <a:t> + 1.0964 * X</a:t>
              </a:r>
              <a:r>
                <a:rPr lang="fr-FR" sz="1200" baseline="-25000" dirty="0"/>
                <a:t>6</a:t>
              </a:r>
              <a:r>
                <a:rPr lang="fr-FR" sz="1200" dirty="0"/>
                <a:t> +2.3648*X</a:t>
              </a:r>
              <a:r>
                <a:rPr lang="fr-FR" sz="1200" baseline="-25000" dirty="0"/>
                <a:t>8</a:t>
              </a:r>
              <a:r>
                <a:rPr lang="fr-FR" sz="1200" dirty="0"/>
                <a:t> - 5.934 * X</a:t>
              </a:r>
              <a:r>
                <a:rPr lang="fr-FR" sz="1200" baseline="-25000" dirty="0"/>
                <a:t>10</a:t>
              </a:r>
              <a:r>
                <a:rPr lang="en-US" sz="1200" dirty="0"/>
                <a:t> </a:t>
              </a:r>
            </a:p>
            <a:p>
              <a:endParaRPr lang="en-US" sz="1200" dirty="0"/>
            </a:p>
            <a:p>
              <a:r>
                <a:rPr lang="en-US" sz="1200" dirty="0"/>
                <a:t>R = 0.96, Adjusted R</a:t>
              </a:r>
              <a:r>
                <a:rPr lang="en-US" sz="1200" baseline="30000" dirty="0"/>
                <a:t>2 </a:t>
              </a:r>
              <a:r>
                <a:rPr lang="en-US" sz="1200" dirty="0"/>
                <a:t>= 0.82</a:t>
              </a:r>
            </a:p>
          </p:txBody>
        </p:sp>
        <p:sp>
          <p:nvSpPr>
            <p:cNvPr id="17" name="Star: 6 Points 16">
              <a:extLst>
                <a:ext uri="{FF2B5EF4-FFF2-40B4-BE49-F238E27FC236}">
                  <a16:creationId xmlns:a16="http://schemas.microsoft.com/office/drawing/2014/main" id="{19470602-2BE0-4D31-8C92-FB3255A2EF5F}"/>
                </a:ext>
              </a:extLst>
            </p:cNvPr>
            <p:cNvSpPr/>
            <p:nvPr/>
          </p:nvSpPr>
          <p:spPr>
            <a:xfrm>
              <a:off x="8097137" y="4730717"/>
              <a:ext cx="982864" cy="731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Strong correlation</a:t>
              </a:r>
            </a:p>
          </p:txBody>
        </p:sp>
      </p:grpSp>
      <p:sp>
        <p:nvSpPr>
          <p:cNvPr id="21" name="TextBox 20">
            <a:extLst>
              <a:ext uri="{FF2B5EF4-FFF2-40B4-BE49-F238E27FC236}">
                <a16:creationId xmlns:a16="http://schemas.microsoft.com/office/drawing/2014/main" id="{9646F246-8FEF-4BA0-BA22-AD7C5245052D}"/>
              </a:ext>
            </a:extLst>
          </p:cNvPr>
          <p:cNvSpPr txBox="1"/>
          <p:nvPr/>
        </p:nvSpPr>
        <p:spPr>
          <a:xfrm>
            <a:off x="5823725" y="1772115"/>
            <a:ext cx="3185247" cy="430887"/>
          </a:xfrm>
          <a:prstGeom prst="rect">
            <a:avLst/>
          </a:prstGeom>
          <a:noFill/>
          <a:ln>
            <a:solidFill>
              <a:schemeClr val="accent5">
                <a:lumMod val="50000"/>
              </a:schemeClr>
            </a:solidFill>
          </a:ln>
        </p:spPr>
        <p:txBody>
          <a:bodyPr wrap="square" rtlCol="0">
            <a:spAutoFit/>
          </a:bodyPr>
          <a:lstStyle/>
          <a:p>
            <a:r>
              <a:rPr lang="en-US" sz="1100" dirty="0"/>
              <a:t>Analysis performed to validate improvements, identify confidence limits and correlation</a:t>
            </a:r>
          </a:p>
        </p:txBody>
      </p:sp>
      <p:grpSp>
        <p:nvGrpSpPr>
          <p:cNvPr id="22" name="Group 21">
            <a:extLst>
              <a:ext uri="{FF2B5EF4-FFF2-40B4-BE49-F238E27FC236}">
                <a16:creationId xmlns:a16="http://schemas.microsoft.com/office/drawing/2014/main" id="{B9C55E15-D7F7-4469-BD71-AAAFA8589782}"/>
              </a:ext>
            </a:extLst>
          </p:cNvPr>
          <p:cNvGrpSpPr/>
          <p:nvPr/>
        </p:nvGrpSpPr>
        <p:grpSpPr>
          <a:xfrm>
            <a:off x="9240297" y="2630078"/>
            <a:ext cx="2890180" cy="3459467"/>
            <a:chOff x="9229976" y="3210821"/>
            <a:chExt cx="2890180" cy="3459467"/>
          </a:xfrm>
        </p:grpSpPr>
        <p:grpSp>
          <p:nvGrpSpPr>
            <p:cNvPr id="4" name="Group 3">
              <a:extLst>
                <a:ext uri="{FF2B5EF4-FFF2-40B4-BE49-F238E27FC236}">
                  <a16:creationId xmlns:a16="http://schemas.microsoft.com/office/drawing/2014/main" id="{6F0CA378-2D7B-4B37-9E83-FC7E87718238}"/>
                </a:ext>
              </a:extLst>
            </p:cNvPr>
            <p:cNvGrpSpPr/>
            <p:nvPr/>
          </p:nvGrpSpPr>
          <p:grpSpPr>
            <a:xfrm>
              <a:off x="9229976" y="3210821"/>
              <a:ext cx="2890180" cy="3459467"/>
              <a:chOff x="9362833" y="3124355"/>
              <a:chExt cx="2669022" cy="3544719"/>
            </a:xfrm>
          </p:grpSpPr>
          <p:grpSp>
            <p:nvGrpSpPr>
              <p:cNvPr id="2" name="Group 1">
                <a:extLst>
                  <a:ext uri="{FF2B5EF4-FFF2-40B4-BE49-F238E27FC236}">
                    <a16:creationId xmlns:a16="http://schemas.microsoft.com/office/drawing/2014/main" id="{9C8E6517-AFC8-4547-B849-7D0918EF974B}"/>
                  </a:ext>
                </a:extLst>
              </p:cNvPr>
              <p:cNvGrpSpPr/>
              <p:nvPr/>
            </p:nvGrpSpPr>
            <p:grpSpPr>
              <a:xfrm>
                <a:off x="9362833" y="3616458"/>
                <a:ext cx="2655905" cy="3052616"/>
                <a:chOff x="9370649" y="3626503"/>
                <a:chExt cx="2648089" cy="3042734"/>
              </a:xfrm>
            </p:grpSpPr>
            <p:graphicFrame>
              <p:nvGraphicFramePr>
                <p:cNvPr id="58" name="Chart 57">
                  <a:extLst>
                    <a:ext uri="{FF2B5EF4-FFF2-40B4-BE49-F238E27FC236}">
                      <a16:creationId xmlns:a16="http://schemas.microsoft.com/office/drawing/2014/main" id="{6CABF48A-3956-43F6-9114-565C114EC49C}"/>
                    </a:ext>
                  </a:extLst>
                </p:cNvPr>
                <p:cNvGraphicFramePr>
                  <a:graphicFrameLocks/>
                </p:cNvGraphicFramePr>
                <p:nvPr>
                  <p:extLst>
                    <p:ext uri="{D42A27DB-BD31-4B8C-83A1-F6EECF244321}">
                      <p14:modId xmlns:p14="http://schemas.microsoft.com/office/powerpoint/2010/main" val="788968879"/>
                    </p:ext>
                  </p:extLst>
                </p:nvPr>
              </p:nvGraphicFramePr>
              <p:xfrm>
                <a:off x="9370649" y="5072001"/>
                <a:ext cx="2648085" cy="1597236"/>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59" name="Chart 58">
                  <a:extLst>
                    <a:ext uri="{FF2B5EF4-FFF2-40B4-BE49-F238E27FC236}">
                      <a16:creationId xmlns:a16="http://schemas.microsoft.com/office/drawing/2014/main" id="{30EEC0AC-8B4E-4690-8D3C-71AFC01A1492}"/>
                    </a:ext>
                  </a:extLst>
                </p:cNvPr>
                <p:cNvGraphicFramePr>
                  <a:graphicFrameLocks/>
                </p:cNvGraphicFramePr>
                <p:nvPr>
                  <p:extLst>
                    <p:ext uri="{D42A27DB-BD31-4B8C-83A1-F6EECF244321}">
                      <p14:modId xmlns:p14="http://schemas.microsoft.com/office/powerpoint/2010/main" val="1659861289"/>
                    </p:ext>
                  </p:extLst>
                </p:nvPr>
              </p:nvGraphicFramePr>
              <p:xfrm>
                <a:off x="9370649" y="3626503"/>
                <a:ext cx="2648089" cy="1445498"/>
              </p:xfrm>
              <a:graphic>
                <a:graphicData uri="http://schemas.openxmlformats.org/drawingml/2006/chart">
                  <c:chart xmlns:c="http://schemas.openxmlformats.org/drawingml/2006/chart" xmlns:r="http://schemas.openxmlformats.org/officeDocument/2006/relationships" r:id="rId16"/>
                </a:graphicData>
              </a:graphic>
            </p:graphicFrame>
          </p:grpSp>
          <p:sp>
            <p:nvSpPr>
              <p:cNvPr id="3" name="TextBox 2">
                <a:extLst>
                  <a:ext uri="{FF2B5EF4-FFF2-40B4-BE49-F238E27FC236}">
                    <a16:creationId xmlns:a16="http://schemas.microsoft.com/office/drawing/2014/main" id="{88AA5B09-4117-4AAB-B9AC-02184C37F28B}"/>
                  </a:ext>
                </a:extLst>
              </p:cNvPr>
              <p:cNvSpPr txBox="1"/>
              <p:nvPr/>
            </p:nvSpPr>
            <p:spPr>
              <a:xfrm>
                <a:off x="9383556" y="3124355"/>
                <a:ext cx="2648299" cy="458585"/>
              </a:xfrm>
              <a:prstGeom prst="rect">
                <a:avLst/>
              </a:prstGeom>
              <a:noFill/>
            </p:spPr>
            <p:txBody>
              <a:bodyPr wrap="square" rtlCol="0">
                <a:spAutoFit/>
              </a:bodyPr>
              <a:lstStyle/>
              <a:p>
                <a:r>
                  <a:rPr lang="en-US" sz="1200" dirty="0"/>
                  <a:t>From </a:t>
                </a:r>
                <a:r>
                  <a:rPr lang="en-US" sz="1200" dirty="0" err="1"/>
                  <a:t>ImR</a:t>
                </a:r>
                <a:r>
                  <a:rPr lang="en-US" sz="1200" dirty="0"/>
                  <a:t> chart below after process improvements process is in control</a:t>
                </a:r>
              </a:p>
            </p:txBody>
          </p:sp>
        </p:grpSp>
        <p:pic>
          <p:nvPicPr>
            <p:cNvPr id="45" name="Picture 44" descr="A picture containing vector graphics&#10;&#10;Description automatically generated">
              <a:extLst>
                <a:ext uri="{FF2B5EF4-FFF2-40B4-BE49-F238E27FC236}">
                  <a16:creationId xmlns:a16="http://schemas.microsoft.com/office/drawing/2014/main" id="{1753E9EF-5FB9-4C9A-A955-DCD9CD205B8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1542079" y="4954928"/>
              <a:ext cx="563869" cy="563869"/>
            </a:xfrm>
            <a:prstGeom prst="rect">
              <a:avLst/>
            </a:prstGeom>
          </p:spPr>
        </p:pic>
      </p:grpSp>
      <p:sp>
        <p:nvSpPr>
          <p:cNvPr id="23" name="TextBox 22">
            <a:extLst>
              <a:ext uri="{FF2B5EF4-FFF2-40B4-BE49-F238E27FC236}">
                <a16:creationId xmlns:a16="http://schemas.microsoft.com/office/drawing/2014/main" id="{7AECB69D-F39B-4393-A84D-DB6F622FFFF6}"/>
              </a:ext>
            </a:extLst>
          </p:cNvPr>
          <p:cNvSpPr txBox="1"/>
          <p:nvPr/>
        </p:nvSpPr>
        <p:spPr>
          <a:xfrm>
            <a:off x="9248535" y="6091164"/>
            <a:ext cx="2867734" cy="769441"/>
          </a:xfrm>
          <a:prstGeom prst="rect">
            <a:avLst/>
          </a:prstGeom>
          <a:solidFill>
            <a:schemeClr val="accent2">
              <a:lumMod val="40000"/>
              <a:lumOff val="60000"/>
            </a:schemeClr>
          </a:solidFill>
        </p:spPr>
        <p:txBody>
          <a:bodyPr wrap="square" rtlCol="0">
            <a:spAutoFit/>
          </a:bodyPr>
          <a:lstStyle/>
          <a:p>
            <a:r>
              <a:rPr lang="en-US" sz="1400" b="1" dirty="0"/>
              <a:t>Next:</a:t>
            </a:r>
            <a:r>
              <a:rPr lang="en-US" sz="1400" dirty="0"/>
              <a:t> </a:t>
            </a:r>
            <a:r>
              <a:rPr lang="en-US" sz="1000" dirty="0"/>
              <a:t>Confidence interval upper limit suggests 16.3 and I would like to conduct  another process improvement to see if I can bring it below 15 minutes</a:t>
            </a:r>
          </a:p>
        </p:txBody>
      </p:sp>
      <p:sp>
        <p:nvSpPr>
          <p:cNvPr id="41" name="Speech Bubble: Rectangle with Corners Rounded 40">
            <a:extLst>
              <a:ext uri="{FF2B5EF4-FFF2-40B4-BE49-F238E27FC236}">
                <a16:creationId xmlns:a16="http://schemas.microsoft.com/office/drawing/2014/main" id="{5BB40647-ECD3-443F-AA06-6A9FD4595628}"/>
              </a:ext>
            </a:extLst>
          </p:cNvPr>
          <p:cNvSpPr/>
          <p:nvPr/>
        </p:nvSpPr>
        <p:spPr>
          <a:xfrm>
            <a:off x="8208001" y="2608014"/>
            <a:ext cx="882316" cy="491683"/>
          </a:xfrm>
          <a:prstGeom prst="wedgeRoundRectCallout">
            <a:avLst>
              <a:gd name="adj1" fmla="val -175378"/>
              <a:gd name="adj2" fmla="val 28242"/>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Need Improvement</a:t>
            </a:r>
          </a:p>
        </p:txBody>
      </p:sp>
    </p:spTree>
    <p:extLst>
      <p:ext uri="{BB962C8B-B14F-4D97-AF65-F5344CB8AC3E}">
        <p14:creationId xmlns:p14="http://schemas.microsoft.com/office/powerpoint/2010/main" val="364882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Sample Size Calculations</a:t>
            </a:r>
          </a:p>
        </p:txBody>
      </p:sp>
      <p:graphicFrame>
        <p:nvGraphicFramePr>
          <p:cNvPr id="3" name="Table 2">
            <a:extLst>
              <a:ext uri="{FF2B5EF4-FFF2-40B4-BE49-F238E27FC236}">
                <a16:creationId xmlns:a16="http://schemas.microsoft.com/office/drawing/2014/main" id="{227A2818-6195-49C9-9427-66C702350C55}"/>
              </a:ext>
            </a:extLst>
          </p:cNvPr>
          <p:cNvGraphicFramePr>
            <a:graphicFrameLocks noGrp="1"/>
          </p:cNvGraphicFramePr>
          <p:nvPr>
            <p:extLst>
              <p:ext uri="{D42A27DB-BD31-4B8C-83A1-F6EECF244321}">
                <p14:modId xmlns:p14="http://schemas.microsoft.com/office/powerpoint/2010/main" val="2120105080"/>
              </p:ext>
            </p:extLst>
          </p:nvPr>
        </p:nvGraphicFramePr>
        <p:xfrm>
          <a:off x="6830646" y="882552"/>
          <a:ext cx="5118763" cy="1691640"/>
        </p:xfrm>
        <a:graphic>
          <a:graphicData uri="http://schemas.openxmlformats.org/drawingml/2006/table">
            <a:tbl>
              <a:tblPr firstRow="1" bandRow="1">
                <a:tableStyleId>{5C22544A-7EE6-4342-B048-85BDC9FD1C3A}</a:tableStyleId>
              </a:tblPr>
              <a:tblGrid>
                <a:gridCol w="2241165">
                  <a:extLst>
                    <a:ext uri="{9D8B030D-6E8A-4147-A177-3AD203B41FA5}">
                      <a16:colId xmlns:a16="http://schemas.microsoft.com/office/drawing/2014/main" val="1090004342"/>
                    </a:ext>
                  </a:extLst>
                </a:gridCol>
                <a:gridCol w="2877598">
                  <a:extLst>
                    <a:ext uri="{9D8B030D-6E8A-4147-A177-3AD203B41FA5}">
                      <a16:colId xmlns:a16="http://schemas.microsoft.com/office/drawing/2014/main" val="3640288624"/>
                    </a:ext>
                  </a:extLst>
                </a:gridCol>
              </a:tblGrid>
              <a:tr h="370840">
                <a:tc>
                  <a:txBody>
                    <a:bodyPr/>
                    <a:lstStyle/>
                    <a:p>
                      <a:r>
                        <a:rPr lang="en-US" sz="1600" dirty="0"/>
                        <a:t>Sample Size (95%, E = 2)</a:t>
                      </a:r>
                    </a:p>
                  </a:txBody>
                  <a:tcPr/>
                </a:tc>
                <a:tc>
                  <a:txBody>
                    <a:bodyPr/>
                    <a:lstStyle/>
                    <a:p>
                      <a:pPr algn="l"/>
                      <a:r>
                        <a:rPr lang="en-US" sz="1600" dirty="0"/>
                        <a:t>Count</a:t>
                      </a:r>
                    </a:p>
                  </a:txBody>
                  <a:tcPr/>
                </a:tc>
                <a:extLst>
                  <a:ext uri="{0D108BD9-81ED-4DB2-BD59-A6C34878D82A}">
                    <a16:rowId xmlns:a16="http://schemas.microsoft.com/office/drawing/2014/main" val="3945280127"/>
                  </a:ext>
                </a:extLst>
              </a:tr>
              <a:tr h="370840">
                <a:tc>
                  <a:txBody>
                    <a:bodyPr/>
                    <a:lstStyle/>
                    <a:p>
                      <a:r>
                        <a:rPr lang="en-US" sz="1600" b="1" dirty="0"/>
                        <a:t>Total</a:t>
                      </a:r>
                    </a:p>
                  </a:txBody>
                  <a:tcPr>
                    <a:solidFill>
                      <a:schemeClr val="bg1">
                        <a:lumMod val="85000"/>
                      </a:schemeClr>
                    </a:solidFill>
                  </a:tcPr>
                </a:tc>
                <a:tc>
                  <a:txBody>
                    <a:bodyPr/>
                    <a:lstStyle/>
                    <a:p>
                      <a:r>
                        <a:rPr lang="en-US" sz="1600" b="1" dirty="0"/>
                        <a:t>136 samples</a:t>
                      </a:r>
                    </a:p>
                  </a:txBody>
                  <a:tcPr>
                    <a:solidFill>
                      <a:schemeClr val="bg1">
                        <a:lumMod val="85000"/>
                      </a:schemeClr>
                    </a:solidFill>
                  </a:tcPr>
                </a:tc>
                <a:extLst>
                  <a:ext uri="{0D108BD9-81ED-4DB2-BD59-A6C34878D82A}">
                    <a16:rowId xmlns:a16="http://schemas.microsoft.com/office/drawing/2014/main" val="3974082930"/>
                  </a:ext>
                </a:extLst>
              </a:tr>
              <a:tr h="370840">
                <a:tc>
                  <a:txBody>
                    <a:bodyPr/>
                    <a:lstStyle/>
                    <a:p>
                      <a:r>
                        <a:rPr lang="en-US" sz="1600" dirty="0"/>
                        <a:t>Before improvement</a:t>
                      </a:r>
                    </a:p>
                  </a:txBody>
                  <a:tcPr/>
                </a:tc>
                <a:tc>
                  <a:txBody>
                    <a:bodyPr/>
                    <a:lstStyle/>
                    <a:p>
                      <a:r>
                        <a:rPr lang="en-US" sz="1600" dirty="0"/>
                        <a:t>(1.96*9.492/2)^2 =  87(rounded)</a:t>
                      </a:r>
                    </a:p>
                  </a:txBody>
                  <a:tcPr/>
                </a:tc>
                <a:extLst>
                  <a:ext uri="{0D108BD9-81ED-4DB2-BD59-A6C34878D82A}">
                    <a16:rowId xmlns:a16="http://schemas.microsoft.com/office/drawing/2014/main" val="3083574795"/>
                  </a:ext>
                </a:extLst>
              </a:tr>
              <a:tr h="370840">
                <a:tc>
                  <a:txBody>
                    <a:bodyPr/>
                    <a:lstStyle/>
                    <a:p>
                      <a:r>
                        <a:rPr lang="en-US" sz="1600" dirty="0"/>
                        <a:t>After 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(1.96*7.13/2)^2 =  49(rounded)</a:t>
                      </a:r>
                    </a:p>
                  </a:txBody>
                  <a:tcPr/>
                </a:tc>
                <a:extLst>
                  <a:ext uri="{0D108BD9-81ED-4DB2-BD59-A6C34878D82A}">
                    <a16:rowId xmlns:a16="http://schemas.microsoft.com/office/drawing/2014/main" val="4028285726"/>
                  </a:ext>
                </a:extLst>
              </a:tr>
            </a:tbl>
          </a:graphicData>
        </a:graphic>
      </p:graphicFrame>
      <p:graphicFrame>
        <p:nvGraphicFramePr>
          <p:cNvPr id="6" name="Table 5">
            <a:extLst>
              <a:ext uri="{FF2B5EF4-FFF2-40B4-BE49-F238E27FC236}">
                <a16:creationId xmlns:a16="http://schemas.microsoft.com/office/drawing/2014/main" id="{BDC87BC4-3DE5-4A8F-87BD-6D3201992FC0}"/>
              </a:ext>
            </a:extLst>
          </p:cNvPr>
          <p:cNvGraphicFramePr>
            <a:graphicFrameLocks noGrp="1"/>
          </p:cNvGraphicFramePr>
          <p:nvPr>
            <p:extLst>
              <p:ext uri="{D42A27DB-BD31-4B8C-83A1-F6EECF244321}">
                <p14:modId xmlns:p14="http://schemas.microsoft.com/office/powerpoint/2010/main" val="1208562579"/>
              </p:ext>
            </p:extLst>
          </p:nvPr>
        </p:nvGraphicFramePr>
        <p:xfrm>
          <a:off x="6830646" y="2739489"/>
          <a:ext cx="5118763" cy="1483360"/>
        </p:xfrm>
        <a:graphic>
          <a:graphicData uri="http://schemas.openxmlformats.org/drawingml/2006/table">
            <a:tbl>
              <a:tblPr firstRow="1" bandRow="1">
                <a:tableStyleId>{5C22544A-7EE6-4342-B048-85BDC9FD1C3A}</a:tableStyleId>
              </a:tblPr>
              <a:tblGrid>
                <a:gridCol w="2227385">
                  <a:extLst>
                    <a:ext uri="{9D8B030D-6E8A-4147-A177-3AD203B41FA5}">
                      <a16:colId xmlns:a16="http://schemas.microsoft.com/office/drawing/2014/main" val="1090004342"/>
                    </a:ext>
                  </a:extLst>
                </a:gridCol>
                <a:gridCol w="2891378">
                  <a:extLst>
                    <a:ext uri="{9D8B030D-6E8A-4147-A177-3AD203B41FA5}">
                      <a16:colId xmlns:a16="http://schemas.microsoft.com/office/drawing/2014/main" val="3640288624"/>
                    </a:ext>
                  </a:extLst>
                </a:gridCol>
              </a:tblGrid>
              <a:tr h="370840">
                <a:tc>
                  <a:txBody>
                    <a:bodyPr/>
                    <a:lstStyle/>
                    <a:p>
                      <a:r>
                        <a:rPr lang="en-US" sz="1600" dirty="0"/>
                        <a:t>Sample Size (95%, E = 5)</a:t>
                      </a:r>
                    </a:p>
                  </a:txBody>
                  <a:tcPr>
                    <a:solidFill>
                      <a:schemeClr val="accent6">
                        <a:lumMod val="75000"/>
                      </a:schemeClr>
                    </a:solidFill>
                  </a:tcPr>
                </a:tc>
                <a:tc>
                  <a:txBody>
                    <a:bodyPr/>
                    <a:lstStyle/>
                    <a:p>
                      <a:pPr algn="l"/>
                      <a:r>
                        <a:rPr lang="en-US" sz="1600" dirty="0"/>
                        <a:t>Count</a:t>
                      </a:r>
                    </a:p>
                  </a:txBody>
                  <a:tcPr>
                    <a:solidFill>
                      <a:schemeClr val="accent6">
                        <a:lumMod val="75000"/>
                      </a:schemeClr>
                    </a:solidFill>
                  </a:tcPr>
                </a:tc>
                <a:extLst>
                  <a:ext uri="{0D108BD9-81ED-4DB2-BD59-A6C34878D82A}">
                    <a16:rowId xmlns:a16="http://schemas.microsoft.com/office/drawing/2014/main" val="3945280127"/>
                  </a:ext>
                </a:extLst>
              </a:tr>
              <a:tr h="370840">
                <a:tc>
                  <a:txBody>
                    <a:bodyPr/>
                    <a:lstStyle/>
                    <a:p>
                      <a:r>
                        <a:rPr lang="en-US" sz="1600" b="1" dirty="0"/>
                        <a:t>Total</a:t>
                      </a:r>
                    </a:p>
                  </a:txBody>
                  <a:tcPr>
                    <a:solidFill>
                      <a:schemeClr val="bg1">
                        <a:lumMod val="85000"/>
                      </a:schemeClr>
                    </a:solidFill>
                  </a:tcPr>
                </a:tc>
                <a:tc>
                  <a:txBody>
                    <a:bodyPr/>
                    <a:lstStyle/>
                    <a:p>
                      <a:r>
                        <a:rPr lang="en-US" sz="1600" b="1" dirty="0"/>
                        <a:t>22 samples</a:t>
                      </a:r>
                    </a:p>
                  </a:txBody>
                  <a:tcPr>
                    <a:solidFill>
                      <a:schemeClr val="bg1">
                        <a:lumMod val="85000"/>
                      </a:schemeClr>
                    </a:solidFill>
                  </a:tcPr>
                </a:tc>
                <a:extLst>
                  <a:ext uri="{0D108BD9-81ED-4DB2-BD59-A6C34878D82A}">
                    <a16:rowId xmlns:a16="http://schemas.microsoft.com/office/drawing/2014/main" val="3974082930"/>
                  </a:ext>
                </a:extLst>
              </a:tr>
              <a:tr h="370840">
                <a:tc>
                  <a:txBody>
                    <a:bodyPr/>
                    <a:lstStyle/>
                    <a:p>
                      <a:r>
                        <a:rPr lang="en-US" sz="1600" dirty="0"/>
                        <a:t>Before 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(1.96*9.492/5)^2 = 14(rounded)</a:t>
                      </a:r>
                    </a:p>
                  </a:txBody>
                  <a:tcPr/>
                </a:tc>
                <a:extLst>
                  <a:ext uri="{0D108BD9-81ED-4DB2-BD59-A6C34878D82A}">
                    <a16:rowId xmlns:a16="http://schemas.microsoft.com/office/drawing/2014/main" val="3083574795"/>
                  </a:ext>
                </a:extLst>
              </a:tr>
              <a:tr h="370840">
                <a:tc>
                  <a:txBody>
                    <a:bodyPr/>
                    <a:lstStyle/>
                    <a:p>
                      <a:r>
                        <a:rPr lang="en-US" sz="1600" dirty="0"/>
                        <a:t>After improvement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(1.96*7.13/5)^2 = 8(rounded)</a:t>
                      </a:r>
                    </a:p>
                  </a:txBody>
                  <a:tcPr/>
                </a:tc>
                <a:extLst>
                  <a:ext uri="{0D108BD9-81ED-4DB2-BD59-A6C34878D82A}">
                    <a16:rowId xmlns:a16="http://schemas.microsoft.com/office/drawing/2014/main" val="4028285726"/>
                  </a:ext>
                </a:extLst>
              </a:tr>
            </a:tbl>
          </a:graphicData>
        </a:graphic>
      </p:graphicFrame>
      <p:sp>
        <p:nvSpPr>
          <p:cNvPr id="8" name="TextBox 7">
            <a:extLst>
              <a:ext uri="{FF2B5EF4-FFF2-40B4-BE49-F238E27FC236}">
                <a16:creationId xmlns:a16="http://schemas.microsoft.com/office/drawing/2014/main" id="{F11FEB8F-F646-4F91-8CE9-31BD4ADBD112}"/>
              </a:ext>
            </a:extLst>
          </p:cNvPr>
          <p:cNvSpPr txBox="1"/>
          <p:nvPr/>
        </p:nvSpPr>
        <p:spPr>
          <a:xfrm>
            <a:off x="242590" y="1000369"/>
            <a:ext cx="6371943" cy="5262979"/>
          </a:xfrm>
          <a:prstGeom prst="rect">
            <a:avLst/>
          </a:prstGeom>
          <a:noFill/>
        </p:spPr>
        <p:txBody>
          <a:bodyPr wrap="square" rtlCol="0">
            <a:spAutoFit/>
          </a:bodyPr>
          <a:lstStyle/>
          <a:p>
            <a:r>
              <a:rPr lang="en-US" sz="1400" dirty="0"/>
              <a:t>I have about 6 weeks to complete the project and considering the workdays of the week I could capture a maximum of 30 samples(5 days a week * 6 weeks).</a:t>
            </a:r>
          </a:p>
          <a:p>
            <a:endParaRPr lang="en-US" sz="1400" dirty="0"/>
          </a:p>
          <a:p>
            <a:r>
              <a:rPr lang="en-US" sz="1400" b="1" dirty="0"/>
              <a:t>Initial thought process</a:t>
            </a:r>
          </a:p>
          <a:p>
            <a:r>
              <a:rPr lang="en-US" sz="1400" dirty="0"/>
              <a:t>Initially I thought to get sample size based on 95% confidence, with a margin of error of 2 min. Samples sizes calculated are outlined in the table. However with this approach I need to have at least 136 samples which I can not collect as per the timelines.</a:t>
            </a:r>
          </a:p>
          <a:p>
            <a:endParaRPr lang="en-US" sz="1400" dirty="0"/>
          </a:p>
          <a:p>
            <a:r>
              <a:rPr lang="en-US" sz="1400" dirty="0"/>
              <a:t>I think the margin of errors could be avoided with improved data collection methods but that is out of scope for the current project. This can be an item to add in next iteration of process improvement.</a:t>
            </a:r>
          </a:p>
          <a:p>
            <a:endParaRPr lang="en-US" sz="1400" dirty="0"/>
          </a:p>
          <a:p>
            <a:endParaRPr lang="en-US" sz="1400" dirty="0"/>
          </a:p>
          <a:p>
            <a:r>
              <a:rPr lang="en-US" sz="1400" b="1" dirty="0"/>
              <a:t>Practical sample size calculation for the project based on timeline</a:t>
            </a:r>
          </a:p>
          <a:p>
            <a:r>
              <a:rPr lang="en-US" sz="1400" dirty="0"/>
              <a:t>Overall when I looked at my process following are the errors in measurements</a:t>
            </a:r>
          </a:p>
          <a:p>
            <a:pPr marL="342900" indent="-342900">
              <a:buFont typeface="+mj-lt"/>
              <a:buAutoNum type="arabicPeriod"/>
            </a:pPr>
            <a:r>
              <a:rPr lang="en-US" sz="1400" dirty="0"/>
              <a:t>Rounding time value to next minute(Max error 1 min)</a:t>
            </a:r>
          </a:p>
          <a:p>
            <a:pPr marL="342900" indent="-342900">
              <a:buFont typeface="+mj-lt"/>
              <a:buAutoNum type="arabicPeriod"/>
            </a:pPr>
            <a:r>
              <a:rPr lang="en-US" sz="1400" dirty="0"/>
              <a:t>Approximations when updating multiple activities( Max error about 5 min)</a:t>
            </a:r>
          </a:p>
          <a:p>
            <a:endParaRPr lang="en-US" sz="1400" dirty="0"/>
          </a:p>
          <a:p>
            <a:r>
              <a:rPr lang="en-US" sz="1400" dirty="0"/>
              <a:t>For the current project I will go with 95% confidence level with margin of error 5 min. Using this I need to get about 22 samples (14 before, 8 after) which is totally doable based on the timelines of the project.</a:t>
            </a:r>
          </a:p>
          <a:p>
            <a:endParaRPr lang="en-US" sz="1400" dirty="0"/>
          </a:p>
          <a:p>
            <a:endParaRPr lang="en-US" sz="1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2FF739-EDD2-47BA-9EFE-3923B43223D0}"/>
                  </a:ext>
                </a:extLst>
              </p:cNvPr>
              <p:cNvSpPr txBox="1"/>
              <p:nvPr/>
            </p:nvSpPr>
            <p:spPr>
              <a:xfrm>
                <a:off x="7588738" y="4632246"/>
                <a:ext cx="3579132" cy="10913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𝐹𝑜𝑟𝑚𝑢𝑙𝑎</m:t>
                      </m:r>
                      <m:r>
                        <a:rPr lang="en-US" sz="2800" b="0" i="1" smtClean="0">
                          <a:latin typeface="Cambria Math" panose="02040503050406030204" pitchFamily="18" charset="0"/>
                        </a:rPr>
                        <m:t>:</m:t>
                      </m:r>
                      <m:r>
                        <a:rPr lang="en-US" sz="2800" i="1" smtClean="0">
                          <a:latin typeface="Cambria Math" panose="02040503050406030204" pitchFamily="18" charset="0"/>
                        </a:rPr>
                        <m:t>𝑛</m:t>
                      </m:r>
                      <m:r>
                        <a:rPr lang="en-US" sz="2800" i="0">
                          <a:latin typeface="Cambria Math" panose="02040503050406030204" pitchFamily="18" charset="0"/>
                        </a:rPr>
                        <m:t>=</m:t>
                      </m:r>
                      <m:sSup>
                        <m:sSupPr>
                          <m:ctrlPr>
                            <a:rPr lang="en-US" sz="2800" i="1" smtClean="0">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𝑧</m:t>
                                      </m:r>
                                    </m:e>
                                    <m:sup>
                                      <m:r>
                                        <a:rPr lang="en-US" sz="2800" i="1">
                                          <a:latin typeface="Cambria Math" panose="02040503050406030204" pitchFamily="18" charset="0"/>
                                        </a:rPr>
                                        <m:t>∗</m:t>
                                      </m:r>
                                    </m:sup>
                                  </m:sSup>
                                  <m:acc>
                                    <m:accPr>
                                      <m:chr m:val="̂"/>
                                      <m:ctrlPr>
                                        <a:rPr lang="en-US" sz="2800" i="1">
                                          <a:latin typeface="Cambria Math" panose="02040503050406030204" pitchFamily="18" charset="0"/>
                                        </a:rPr>
                                      </m:ctrlPr>
                                    </m:accPr>
                                    <m:e>
                                      <m:r>
                                        <a:rPr lang="en-US" sz="2800" i="1">
                                          <a:latin typeface="Cambria Math" panose="02040503050406030204" pitchFamily="18" charset="0"/>
                                        </a:rPr>
                                        <m:t>𝜎</m:t>
                                      </m:r>
                                    </m:e>
                                  </m:acc>
                                </m:num>
                                <m:den>
                                  <m:r>
                                    <a:rPr lang="en-US" sz="2800" i="1">
                                      <a:latin typeface="Cambria Math" panose="02040503050406030204" pitchFamily="18" charset="0"/>
                                    </a:rPr>
                                    <m:t>𝐸</m:t>
                                  </m:r>
                                </m:den>
                              </m:f>
                            </m:e>
                          </m:d>
                        </m:e>
                        <m:sup>
                          <m:r>
                            <a:rPr lang="en-US" sz="2800" b="0" i="1" smtClean="0">
                              <a:latin typeface="Cambria Math" panose="02040503050406030204" pitchFamily="18" charset="0"/>
                            </a:rPr>
                            <m:t>2</m:t>
                          </m:r>
                        </m:sup>
                      </m:sSup>
                    </m:oMath>
                  </m:oMathPara>
                </a14:m>
                <a:endParaRPr lang="en-US" sz="2800" dirty="0"/>
              </a:p>
            </p:txBody>
          </p:sp>
        </mc:Choice>
        <mc:Fallback xmlns="">
          <p:sp>
            <p:nvSpPr>
              <p:cNvPr id="10" name="TextBox 9">
                <a:extLst>
                  <a:ext uri="{FF2B5EF4-FFF2-40B4-BE49-F238E27FC236}">
                    <a16:creationId xmlns:a16="http://schemas.microsoft.com/office/drawing/2014/main" id="{592FF739-EDD2-47BA-9EFE-3923B43223D0}"/>
                  </a:ext>
                </a:extLst>
              </p:cNvPr>
              <p:cNvSpPr txBox="1">
                <a:spLocks noRot="1" noChangeAspect="1" noMove="1" noResize="1" noEditPoints="1" noAdjustHandles="1" noChangeArrowheads="1" noChangeShapeType="1" noTextEdit="1"/>
              </p:cNvSpPr>
              <p:nvPr/>
            </p:nvSpPr>
            <p:spPr>
              <a:xfrm>
                <a:off x="7588738" y="4632246"/>
                <a:ext cx="3579132" cy="1091389"/>
              </a:xfrm>
              <a:prstGeom prst="rect">
                <a:avLst/>
              </a:prstGeom>
              <a:blipFill>
                <a:blip r:embed="rId2"/>
                <a:stretch>
                  <a:fillRect/>
                </a:stretch>
              </a:blipFill>
            </p:spPr>
            <p:txBody>
              <a:bodyPr/>
              <a:lstStyle/>
              <a:p>
                <a:r>
                  <a:rPr lang="en-US">
                    <a:noFill/>
                  </a:rPr>
                  <a:t> </a:t>
                </a:r>
              </a:p>
            </p:txBody>
          </p:sp>
        </mc:Fallback>
      </mc:AlternateContent>
      <p:sp>
        <p:nvSpPr>
          <p:cNvPr id="2" name="Speech Bubble: Oval 1">
            <a:extLst>
              <a:ext uri="{FF2B5EF4-FFF2-40B4-BE49-F238E27FC236}">
                <a16:creationId xmlns:a16="http://schemas.microsoft.com/office/drawing/2014/main" id="{244901A1-BB1D-4535-93CE-98CD34A05BBF}"/>
              </a:ext>
            </a:extLst>
          </p:cNvPr>
          <p:cNvSpPr/>
          <p:nvPr/>
        </p:nvSpPr>
        <p:spPr>
          <a:xfrm>
            <a:off x="9973611" y="792782"/>
            <a:ext cx="1194259" cy="603842"/>
          </a:xfrm>
          <a:prstGeom prst="wedgeEllipseCallo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Not practical based on timelines</a:t>
            </a:r>
          </a:p>
        </p:txBody>
      </p:sp>
      <p:sp>
        <p:nvSpPr>
          <p:cNvPr id="9" name="Speech Bubble: Oval 8">
            <a:extLst>
              <a:ext uri="{FF2B5EF4-FFF2-40B4-BE49-F238E27FC236}">
                <a16:creationId xmlns:a16="http://schemas.microsoft.com/office/drawing/2014/main" id="{0F7E5356-6424-44DD-9F4C-C917DBFCBA55}"/>
              </a:ext>
            </a:extLst>
          </p:cNvPr>
          <p:cNvSpPr/>
          <p:nvPr/>
        </p:nvSpPr>
        <p:spPr>
          <a:xfrm>
            <a:off x="9898857" y="2739489"/>
            <a:ext cx="1269013" cy="503638"/>
          </a:xfrm>
          <a:prstGeom prst="wedgeEllipse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Practical based on timelines</a:t>
            </a:r>
          </a:p>
        </p:txBody>
      </p:sp>
    </p:spTree>
    <p:extLst>
      <p:ext uri="{BB962C8B-B14F-4D97-AF65-F5344CB8AC3E}">
        <p14:creationId xmlns:p14="http://schemas.microsoft.com/office/powerpoint/2010/main" val="2672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411053"/>
            <a:ext cx="11706819" cy="461665"/>
          </a:xfrm>
          <a:prstGeom prst="rect">
            <a:avLst/>
          </a:prstGeom>
          <a:solidFill>
            <a:schemeClr val="accent1">
              <a:lumMod val="40000"/>
              <a:lumOff val="60000"/>
            </a:schemeClr>
          </a:solidFill>
        </p:spPr>
        <p:txBody>
          <a:bodyPr wrap="square" rtlCol="0">
            <a:spAutoFit/>
          </a:bodyPr>
          <a:lstStyle/>
          <a:p>
            <a:r>
              <a:rPr lang="en-US" sz="2400" dirty="0"/>
              <a:t>[Tool]Confidence Intervals for Mean: </a:t>
            </a:r>
            <a:r>
              <a:rPr lang="en-US" sz="2400" b="1" dirty="0"/>
              <a:t>After improvement</a:t>
            </a:r>
          </a:p>
        </p:txBody>
      </p:sp>
      <p:sp>
        <p:nvSpPr>
          <p:cNvPr id="2" name="TextBox 1">
            <a:extLst>
              <a:ext uri="{FF2B5EF4-FFF2-40B4-BE49-F238E27FC236}">
                <a16:creationId xmlns:a16="http://schemas.microsoft.com/office/drawing/2014/main" id="{C672CBCF-4356-4300-BF97-538DDC1CDE51}"/>
              </a:ext>
            </a:extLst>
          </p:cNvPr>
          <p:cNvSpPr txBox="1"/>
          <p:nvPr/>
        </p:nvSpPr>
        <p:spPr>
          <a:xfrm>
            <a:off x="242590" y="1112843"/>
            <a:ext cx="5611446" cy="4739759"/>
          </a:xfrm>
          <a:prstGeom prst="rect">
            <a:avLst/>
          </a:prstGeom>
          <a:noFill/>
        </p:spPr>
        <p:txBody>
          <a:bodyPr wrap="square" rtlCol="0">
            <a:spAutoFit/>
          </a:bodyPr>
          <a:lstStyle/>
          <a:p>
            <a:r>
              <a:rPr lang="en-US" b="1" dirty="0"/>
              <a:t>WHY:</a:t>
            </a:r>
            <a:r>
              <a:rPr lang="en-US" dirty="0"/>
              <a:t> </a:t>
            </a:r>
          </a:p>
          <a:p>
            <a:r>
              <a:rPr lang="en-US" sz="1600" dirty="0"/>
              <a:t>I wanted to figure out based sample data post improvement what would be the range of the Mean with 95% confidence interval. This data will help plan for effectively based on the upper limit, if the upper limit is higher than my expected value, that could indicate a change in the process is needed.</a:t>
            </a:r>
          </a:p>
          <a:p>
            <a:endParaRPr lang="en-US" sz="1600" dirty="0"/>
          </a:p>
          <a:p>
            <a:r>
              <a:rPr lang="en-US" b="1" dirty="0"/>
              <a:t>Result:</a:t>
            </a:r>
          </a:p>
          <a:p>
            <a:r>
              <a:rPr lang="en-US" sz="1600" dirty="0"/>
              <a:t>During the first improving of the process wanted average “minutes late to office” should not exceed 15 min. Based on the analysis the population Mean will be between </a:t>
            </a:r>
            <a:r>
              <a:rPr lang="en-US" sz="1600" b="1" dirty="0"/>
              <a:t>7.7 Minutes to 16.308 Minutes. </a:t>
            </a:r>
            <a:r>
              <a:rPr lang="en-US" sz="1600" dirty="0"/>
              <a:t>As higher limit is above 15 minutes, I would consider going with another process improvement to see if I can achieve the upper limit not go beyond 15 min.</a:t>
            </a:r>
          </a:p>
          <a:p>
            <a:endParaRPr lang="en-US" b="1" dirty="0"/>
          </a:p>
          <a:p>
            <a:r>
              <a:rPr lang="en-US" sz="1400" b="1" dirty="0"/>
              <a:t>What is population mean for this project:</a:t>
            </a:r>
          </a:p>
          <a:p>
            <a:pPr marL="285750" indent="-285750">
              <a:buFont typeface="Arial" panose="020B0604020202020204" pitchFamily="34" charset="0"/>
              <a:buChar char="•"/>
            </a:pPr>
            <a:r>
              <a:rPr lang="en-US" sz="1400" dirty="0"/>
              <a:t>Population for this project in my view would be all my working days data in the current company at the current place assuming the process improvement plan is followed.</a:t>
            </a:r>
          </a:p>
        </p:txBody>
      </p:sp>
      <p:sp>
        <p:nvSpPr>
          <p:cNvPr id="5" name="TextBox 4">
            <a:extLst>
              <a:ext uri="{FF2B5EF4-FFF2-40B4-BE49-F238E27FC236}">
                <a16:creationId xmlns:a16="http://schemas.microsoft.com/office/drawing/2014/main" id="{ED9E7A25-53C0-4FFD-AC38-13332FC747E5}"/>
              </a:ext>
            </a:extLst>
          </p:cNvPr>
          <p:cNvSpPr txBox="1"/>
          <p:nvPr/>
        </p:nvSpPr>
        <p:spPr>
          <a:xfrm>
            <a:off x="6095999" y="1112843"/>
            <a:ext cx="5611446" cy="830997"/>
          </a:xfrm>
          <a:prstGeom prst="rect">
            <a:avLst/>
          </a:prstGeom>
          <a:noFill/>
        </p:spPr>
        <p:txBody>
          <a:bodyPr wrap="square" rtlCol="0">
            <a:spAutoFit/>
          </a:bodyPr>
          <a:lstStyle/>
          <a:p>
            <a:r>
              <a:rPr lang="en-US" sz="1600" b="1" dirty="0"/>
              <a:t>Calculation:</a:t>
            </a:r>
          </a:p>
          <a:p>
            <a:r>
              <a:rPr lang="en-US" sz="1600" dirty="0"/>
              <a:t>As the sample size n =13, this will be a “</a:t>
            </a:r>
            <a:r>
              <a:rPr lang="en-US" sz="1600" b="1" dirty="0"/>
              <a:t>t</a:t>
            </a:r>
            <a:r>
              <a:rPr lang="en-US" sz="1600" dirty="0"/>
              <a:t>” test using deflection-factor (df) as the sample size is less.</a:t>
            </a: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0CC3826B-B548-4FE3-9854-3B8CF70F0D3F}"/>
                  </a:ext>
                </a:extLst>
              </p:cNvPr>
              <p:cNvGraphicFramePr>
                <a:graphicFrameLocks noGrp="1"/>
              </p:cNvGraphicFramePr>
              <p:nvPr>
                <p:extLst>
                  <p:ext uri="{D42A27DB-BD31-4B8C-83A1-F6EECF244321}">
                    <p14:modId xmlns:p14="http://schemas.microsoft.com/office/powerpoint/2010/main" val="3730662799"/>
                  </p:ext>
                </p:extLst>
              </p:nvPr>
            </p:nvGraphicFramePr>
            <p:xfrm>
              <a:off x="6096000" y="1943840"/>
              <a:ext cx="5238751" cy="3062606"/>
            </p:xfrm>
            <a:graphic>
              <a:graphicData uri="http://schemas.openxmlformats.org/drawingml/2006/table">
                <a:tbl>
                  <a:tblPr firstRow="1" bandRow="1">
                    <a:tableStyleId>{5C22544A-7EE6-4342-B048-85BDC9FD1C3A}</a:tableStyleId>
                  </a:tblPr>
                  <a:tblGrid>
                    <a:gridCol w="1111251">
                      <a:extLst>
                        <a:ext uri="{9D8B030D-6E8A-4147-A177-3AD203B41FA5}">
                          <a16:colId xmlns:a16="http://schemas.microsoft.com/office/drawing/2014/main" val="3942710370"/>
                        </a:ext>
                      </a:extLst>
                    </a:gridCol>
                    <a:gridCol w="4127500">
                      <a:extLst>
                        <a:ext uri="{9D8B030D-6E8A-4147-A177-3AD203B41FA5}">
                          <a16:colId xmlns:a16="http://schemas.microsoft.com/office/drawing/2014/main" val="3239134731"/>
                        </a:ext>
                      </a:extLst>
                    </a:gridCol>
                  </a:tblGrid>
                  <a:tr h="0">
                    <a:tc>
                      <a:txBody>
                        <a:bodyPr/>
                        <a:lstStyle/>
                        <a:p>
                          <a:pPr algn="ctr"/>
                          <a:r>
                            <a:rPr lang="en-US" sz="1400" dirty="0"/>
                            <a:t>Parameter</a:t>
                          </a:r>
                        </a:p>
                      </a:txBody>
                      <a:tcPr/>
                    </a:tc>
                    <a:tc>
                      <a:txBody>
                        <a:bodyPr/>
                        <a:lstStyle/>
                        <a:p>
                          <a:pPr algn="ctr"/>
                          <a:r>
                            <a:rPr lang="en-US" sz="1400" dirty="0"/>
                            <a:t>Value/ Calculation (Minutes)</a:t>
                          </a:r>
                        </a:p>
                      </a:txBody>
                      <a:tcPr/>
                    </a:tc>
                    <a:extLst>
                      <a:ext uri="{0D108BD9-81ED-4DB2-BD59-A6C34878D82A}">
                        <a16:rowId xmlns:a16="http://schemas.microsoft.com/office/drawing/2014/main" val="1768935729"/>
                      </a:ext>
                    </a:extLst>
                  </a:tr>
                  <a:tr h="370840">
                    <a:tc>
                      <a:txBody>
                        <a:bodyPr/>
                        <a:lstStyle/>
                        <a:p>
                          <a:r>
                            <a:rPr lang="en-US" sz="1600" dirty="0">
                              <a:solidFill>
                                <a:schemeClr val="tx1"/>
                              </a:solidFill>
                            </a:rPr>
                            <a:t>n </a:t>
                          </a:r>
                          <a:endParaRPr lang="en-US" sz="1600" dirty="0"/>
                        </a:p>
                      </a:txBody>
                      <a:tcPr/>
                    </a:tc>
                    <a:tc>
                      <a:txBody>
                        <a:bodyPr/>
                        <a:lstStyle/>
                        <a:p>
                          <a:r>
                            <a:rPr lang="en-US" sz="1600" dirty="0"/>
                            <a:t>13</a:t>
                          </a:r>
                        </a:p>
                      </a:txBody>
                      <a:tcPr/>
                    </a:tc>
                    <a:extLst>
                      <a:ext uri="{0D108BD9-81ED-4DB2-BD59-A6C34878D82A}">
                        <a16:rowId xmlns:a16="http://schemas.microsoft.com/office/drawing/2014/main" val="859817451"/>
                      </a:ext>
                    </a:extLst>
                  </a:tr>
                  <a:tr h="370840">
                    <a:tc>
                      <a:txBody>
                        <a:bodyPr/>
                        <a:lstStyle/>
                        <a:p>
                          <a:r>
                            <a:rPr lang="en-US" sz="1600" dirty="0">
                              <a:solidFill>
                                <a:schemeClr val="tx1"/>
                              </a:solidFill>
                            </a:rPr>
                            <a:t>df</a:t>
                          </a:r>
                          <a:endParaRPr lang="en-US" sz="1600" dirty="0"/>
                        </a:p>
                      </a:txBody>
                      <a:tcPr/>
                    </a:tc>
                    <a:tc>
                      <a:txBody>
                        <a:bodyPr/>
                        <a:lstStyle/>
                        <a:p>
                          <a:r>
                            <a:rPr lang="en-US" sz="1600" dirty="0"/>
                            <a:t>12 (n-1)</a:t>
                          </a:r>
                        </a:p>
                      </a:txBody>
                      <a:tcPr/>
                    </a:tc>
                    <a:extLst>
                      <a:ext uri="{0D108BD9-81ED-4DB2-BD59-A6C34878D82A}">
                        <a16:rowId xmlns:a16="http://schemas.microsoft.com/office/drawing/2014/main" val="2166640965"/>
                      </a:ext>
                    </a:extLst>
                  </a:tr>
                  <a:tr h="370840">
                    <a:tc>
                      <a:txBody>
                        <a:bodyPr/>
                        <a:lstStyle/>
                        <a:p>
                          <a:r>
                            <a:rPr lang="en-US" sz="1600" dirty="0">
                              <a:solidFill>
                                <a:schemeClr val="tx1"/>
                              </a:solidFill>
                            </a:rPr>
                            <a:t>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2.179 (95% confidence)</a:t>
                          </a:r>
                        </a:p>
                      </a:txBody>
                      <a:tcPr/>
                    </a:tc>
                    <a:extLst>
                      <a:ext uri="{0D108BD9-81ED-4DB2-BD59-A6C34878D82A}">
                        <a16:rowId xmlns:a16="http://schemas.microsoft.com/office/drawing/2014/main" val="3295777289"/>
                      </a:ext>
                    </a:extLst>
                  </a:tr>
                  <a:tr h="370840">
                    <a:tc>
                      <a:txBody>
                        <a:bodyPr/>
                        <a:lstStyle/>
                        <a:p>
                          <a:pPr/>
                          <a14:m>
                            <m:oMathPara xmlns:m="http://schemas.openxmlformats.org/officeDocument/2006/math">
                              <m:oMathParaPr>
                                <m:jc m:val="left"/>
                              </m:oMathParaPr>
                              <m:oMath xmlns:m="http://schemas.openxmlformats.org/officeDocument/2006/math">
                                <m:acc>
                                  <m:accPr>
                                    <m:chr m:val="̅"/>
                                    <m:ctrlPr>
                                      <a:rPr lang="en-US" sz="1600" i="1" dirty="0" smtClean="0">
                                        <a:solidFill>
                                          <a:schemeClr val="tx1"/>
                                        </a:solidFill>
                                        <a:latin typeface="Cambria Math" panose="02040503050406030204" pitchFamily="18" charset="0"/>
                                      </a:rPr>
                                    </m:ctrlPr>
                                  </m:accPr>
                                  <m:e>
                                    <m:r>
                                      <a:rPr lang="en-US" sz="1600" i="1" dirty="0">
                                        <a:solidFill>
                                          <a:schemeClr val="tx1"/>
                                        </a:solidFill>
                                        <a:latin typeface="Cambria Math" panose="02040503050406030204" pitchFamily="18" charset="0"/>
                                      </a:rPr>
                                      <m:t>𝑥</m:t>
                                    </m:r>
                                  </m:e>
                                </m:acc>
                                <m:r>
                                  <a:rPr lang="en-US" sz="1600" i="1" dirty="0">
                                    <a:solidFill>
                                      <a:schemeClr val="tx1"/>
                                    </a:solidFill>
                                    <a:latin typeface="Cambria Math" panose="02040503050406030204" pitchFamily="18" charset="0"/>
                                  </a:rPr>
                                  <m:t> </m:t>
                                </m:r>
                              </m:oMath>
                            </m:oMathPara>
                          </a14:m>
                          <a:endParaRPr lang="en-US" sz="1600" dirty="0"/>
                        </a:p>
                      </a:txBody>
                      <a:tcPr/>
                    </a:tc>
                    <a:tc>
                      <a:txBody>
                        <a:bodyPr/>
                        <a:lstStyle/>
                        <a:p>
                          <a:r>
                            <a:rPr lang="en-US" sz="1600" dirty="0"/>
                            <a:t>12</a:t>
                          </a:r>
                        </a:p>
                      </a:txBody>
                      <a:tcPr/>
                    </a:tc>
                    <a:extLst>
                      <a:ext uri="{0D108BD9-81ED-4DB2-BD59-A6C34878D82A}">
                        <a16:rowId xmlns:a16="http://schemas.microsoft.com/office/drawing/2014/main" val="2983062637"/>
                      </a:ext>
                    </a:extLst>
                  </a:tr>
                  <a:tr h="370840">
                    <a:tc>
                      <a:txBody>
                        <a:bodyPr/>
                        <a:lstStyle/>
                        <a:p>
                          <a:r>
                            <a:rPr lang="en-US" sz="1600" dirty="0"/>
                            <a:t>s</a:t>
                          </a:r>
                        </a:p>
                      </a:txBody>
                      <a:tcPr/>
                    </a:tc>
                    <a:tc>
                      <a:txBody>
                        <a:bodyPr/>
                        <a:lstStyle/>
                        <a:p>
                          <a:r>
                            <a:rPr lang="en-US" sz="1600" dirty="0"/>
                            <a:t>7.12975</a:t>
                          </a:r>
                        </a:p>
                      </a:txBody>
                      <a:tcPr/>
                    </a:tc>
                    <a:extLst>
                      <a:ext uri="{0D108BD9-81ED-4DB2-BD59-A6C34878D82A}">
                        <a16:rowId xmlns:a16="http://schemas.microsoft.com/office/drawing/2014/main" val="4019887258"/>
                      </a:ext>
                    </a:extLst>
                  </a:tr>
                  <a:tr h="370840">
                    <a:tc>
                      <a:txBody>
                        <a:bodyPr/>
                        <a:lstStyle/>
                        <a:p>
                          <a:r>
                            <a:rPr lang="en-US" sz="1600" dirty="0"/>
                            <a:t>U</a:t>
                          </a:r>
                        </a:p>
                      </a:txBody>
                      <a:tcPr/>
                    </a:tc>
                    <a:tc>
                      <a:txBody>
                        <a:bodyPr/>
                        <a:lstStyle/>
                        <a:p>
                          <a:r>
                            <a:rPr lang="en-US" sz="1600" b="1" dirty="0"/>
                            <a:t>16.308 </a:t>
                          </a:r>
                          <a:r>
                            <a:rPr lang="en-US" sz="1600" dirty="0"/>
                            <a:t>	</a:t>
                          </a:r>
                          <a14:m>
                            <m:oMath xmlns:m="http://schemas.openxmlformats.org/officeDocument/2006/math">
                              <m:r>
                                <a:rPr lang="en-US" sz="1600" b="0" i="0" dirty="0" smtClean="0">
                                  <a:latin typeface="Cambria Math" panose="02040503050406030204" pitchFamily="18" charset="0"/>
                                </a:rPr>
                                <m:t>(</m:t>
                              </m:r>
                              <m:acc>
                                <m:accPr>
                                  <m:chr m:val="̅"/>
                                  <m:ctrlPr>
                                    <a:rPr lang="en-US" sz="1600" i="1" dirty="0" smtClean="0">
                                      <a:latin typeface="Cambria Math" panose="02040503050406030204" pitchFamily="18" charset="0"/>
                                    </a:rPr>
                                  </m:ctrlPr>
                                </m:accPr>
                                <m:e>
                                  <m:r>
                                    <a:rPr lang="en-US" sz="1600" i="1" dirty="0">
                                      <a:latin typeface="Cambria Math" panose="02040503050406030204" pitchFamily="18" charset="0"/>
                                    </a:rPr>
                                    <m:t>𝑥</m:t>
                                  </m:r>
                                </m:e>
                              </m:acc>
                              <m:r>
                                <a:rPr lang="en-US" sz="1600" i="0" dirty="0">
                                  <a:latin typeface="Cambria Math" panose="02040503050406030204" pitchFamily="18" charset="0"/>
                                </a:rPr>
                                <m:t>+</m:t>
                              </m:r>
                              <m:r>
                                <a:rPr lang="en-US" sz="1600" i="1" dirty="0">
                                  <a:latin typeface="Cambria Math" panose="02040503050406030204" pitchFamily="18" charset="0"/>
                                </a:rPr>
                                <m:t>𝑡</m:t>
                              </m:r>
                              <m:f>
                                <m:fPr>
                                  <m:ctrlPr>
                                    <a:rPr lang="en-US" sz="1600" i="1" dirty="0">
                                      <a:latin typeface="Cambria Math" panose="02040503050406030204" pitchFamily="18" charset="0"/>
                                    </a:rPr>
                                  </m:ctrlPr>
                                </m:fPr>
                                <m:num>
                                  <m:r>
                                    <a:rPr lang="en-US" sz="1600" i="1" dirty="0">
                                      <a:latin typeface="Cambria Math" panose="02040503050406030204" pitchFamily="18" charset="0"/>
                                    </a:rPr>
                                    <m:t>𝑠</m:t>
                                  </m:r>
                                </m:num>
                                <m:den>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𝑛</m:t>
                                      </m:r>
                                    </m:e>
                                  </m:rad>
                                </m:den>
                              </m:f>
                              <m:r>
                                <a:rPr lang="en-US" sz="1600" b="0" i="1" dirty="0" smtClean="0">
                                  <a:latin typeface="Cambria Math" panose="02040503050406030204" pitchFamily="18" charset="0"/>
                                </a:rPr>
                                <m:t>)</m:t>
                              </m:r>
                            </m:oMath>
                          </a14:m>
                          <a:r>
                            <a:rPr lang="en-US" sz="1600" dirty="0"/>
                            <a:t>    </a:t>
                          </a:r>
                          <a14:m>
                            <m:oMath xmlns:m="http://schemas.openxmlformats.org/officeDocument/2006/math">
                              <m:acc>
                                <m:accPr>
                                  <m:chr m:val="̅"/>
                                  <m:ctrlPr>
                                    <a:rPr lang="en-US" sz="1600" i="1" dirty="0">
                                      <a:latin typeface="Cambria Math" panose="02040503050406030204" pitchFamily="18" charset="0"/>
                                    </a:rPr>
                                  </m:ctrlPr>
                                </m:accPr>
                                <m:e>
                                  <m:r>
                                    <a:rPr lang="en-US" sz="1600" b="0" i="1" dirty="0" smtClean="0">
                                      <a:latin typeface="Cambria Math" panose="02040503050406030204" pitchFamily="18" charset="0"/>
                                    </a:rPr>
                                    <m:t>12</m:t>
                                  </m:r>
                                </m:e>
                              </m:acc>
                              <m:r>
                                <a:rPr lang="en-US" sz="1600" dirty="0">
                                  <a:latin typeface="Cambria Math" panose="02040503050406030204" pitchFamily="18" charset="0"/>
                                </a:rPr>
                                <m:t>+</m:t>
                              </m:r>
                              <m:r>
                                <a:rPr lang="en-US" sz="1600" b="0" i="1" dirty="0" smtClean="0">
                                  <a:latin typeface="Cambria Math" panose="02040503050406030204" pitchFamily="18" charset="0"/>
                                </a:rPr>
                                <m:t>2.179</m:t>
                              </m:r>
                              <m:f>
                                <m:fPr>
                                  <m:ctrlPr>
                                    <a:rPr lang="en-US" sz="1600" i="1" dirty="0">
                                      <a:latin typeface="Cambria Math" panose="02040503050406030204" pitchFamily="18" charset="0"/>
                                    </a:rPr>
                                  </m:ctrlPr>
                                </m:fPr>
                                <m:num>
                                  <m:r>
                                    <a:rPr lang="en-US" sz="1600" b="0" i="1" dirty="0" smtClean="0">
                                      <a:latin typeface="Cambria Math" panose="02040503050406030204" pitchFamily="18" charset="0"/>
                                    </a:rPr>
                                    <m:t>7.129</m:t>
                                  </m:r>
                                </m:num>
                                <m:den>
                                  <m:rad>
                                    <m:radPr>
                                      <m:degHide m:val="on"/>
                                      <m:ctrlPr>
                                        <a:rPr lang="en-US" sz="1600" i="1" dirty="0">
                                          <a:latin typeface="Cambria Math" panose="02040503050406030204" pitchFamily="18" charset="0"/>
                                        </a:rPr>
                                      </m:ctrlPr>
                                    </m:radPr>
                                    <m:deg/>
                                    <m:e>
                                      <m:r>
                                        <a:rPr lang="en-US" sz="1600" b="0" i="1" dirty="0" smtClean="0">
                                          <a:latin typeface="Cambria Math" panose="02040503050406030204" pitchFamily="18" charset="0"/>
                                        </a:rPr>
                                        <m:t>13</m:t>
                                      </m:r>
                                    </m:e>
                                  </m:rad>
                                </m:den>
                              </m:f>
                            </m:oMath>
                          </a14:m>
                          <a:endParaRPr lang="en-US" sz="1600" dirty="0"/>
                        </a:p>
                      </a:txBody>
                      <a:tcPr/>
                    </a:tc>
                    <a:extLst>
                      <a:ext uri="{0D108BD9-81ED-4DB2-BD59-A6C34878D82A}">
                        <a16:rowId xmlns:a16="http://schemas.microsoft.com/office/drawing/2014/main" val="3644210288"/>
                      </a:ext>
                    </a:extLst>
                  </a:tr>
                  <a:tr h="370840">
                    <a:tc>
                      <a:txBody>
                        <a:bodyPr/>
                        <a:lstStyle/>
                        <a:p>
                          <a:r>
                            <a:rPr lang="en-US" sz="1600" dirty="0"/>
                            <a:t>L</a:t>
                          </a:r>
                        </a:p>
                      </a:txBody>
                      <a:tcPr/>
                    </a:tc>
                    <a:tc>
                      <a:txBody>
                        <a:bodyPr/>
                        <a:lstStyle/>
                        <a:p>
                          <a:r>
                            <a:rPr lang="en-US" sz="1600" b="1" dirty="0"/>
                            <a:t>7.691</a:t>
                          </a:r>
                          <a:r>
                            <a:rPr lang="en-US" sz="1600" dirty="0"/>
                            <a:t>	 </a:t>
                          </a:r>
                          <a14:m>
                            <m:oMath xmlns:m="http://schemas.openxmlformats.org/officeDocument/2006/math">
                              <m:r>
                                <a:rPr lang="en-US" sz="1600" b="0" i="0" dirty="0" smtClean="0">
                                  <a:latin typeface="Cambria Math" panose="02040503050406030204" pitchFamily="18" charset="0"/>
                                </a:rPr>
                                <m:t>(</m:t>
                              </m:r>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𝑥</m:t>
                                  </m:r>
                                </m:e>
                              </m:acc>
                              <m:r>
                                <a:rPr lang="en-US" sz="1600" b="0" i="0" dirty="0" smtClean="0">
                                  <a:latin typeface="Cambria Math" panose="02040503050406030204" pitchFamily="18" charset="0"/>
                                </a:rPr>
                                <m:t>−</m:t>
                              </m:r>
                              <m:r>
                                <a:rPr lang="en-US" sz="1600" i="1" dirty="0">
                                  <a:latin typeface="Cambria Math" panose="02040503050406030204" pitchFamily="18" charset="0"/>
                                </a:rPr>
                                <m:t>𝑡</m:t>
                              </m:r>
                              <m:f>
                                <m:fPr>
                                  <m:ctrlPr>
                                    <a:rPr lang="en-US" sz="1600" i="1" dirty="0">
                                      <a:latin typeface="Cambria Math" panose="02040503050406030204" pitchFamily="18" charset="0"/>
                                    </a:rPr>
                                  </m:ctrlPr>
                                </m:fPr>
                                <m:num>
                                  <m:r>
                                    <a:rPr lang="en-US" sz="1600" i="1" dirty="0">
                                      <a:latin typeface="Cambria Math" panose="02040503050406030204" pitchFamily="18" charset="0"/>
                                    </a:rPr>
                                    <m:t>𝑠</m:t>
                                  </m:r>
                                </m:num>
                                <m:den>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𝑛</m:t>
                                      </m:r>
                                    </m:e>
                                  </m:rad>
                                </m:den>
                              </m:f>
                              <m:r>
                                <a:rPr lang="en-US" sz="1600" b="0" i="1" dirty="0" smtClean="0">
                                  <a:latin typeface="Cambria Math" panose="02040503050406030204" pitchFamily="18" charset="0"/>
                                </a:rPr>
                                <m:t>)</m:t>
                              </m:r>
                            </m:oMath>
                          </a14:m>
                          <a:r>
                            <a:rPr lang="en-US" sz="1600" dirty="0"/>
                            <a:t>    </a:t>
                          </a:r>
                          <a14:m>
                            <m:oMath xmlns:m="http://schemas.openxmlformats.org/officeDocument/2006/math">
                              <m:acc>
                                <m:accPr>
                                  <m:chr m:val="̅"/>
                                  <m:ctrlPr>
                                    <a:rPr lang="en-US" sz="1600" i="1" dirty="0">
                                      <a:latin typeface="Cambria Math" panose="02040503050406030204" pitchFamily="18" charset="0"/>
                                    </a:rPr>
                                  </m:ctrlPr>
                                </m:accPr>
                                <m:e>
                                  <m:r>
                                    <a:rPr lang="en-US" sz="1600" i="1" dirty="0">
                                      <a:latin typeface="Cambria Math" panose="02040503050406030204" pitchFamily="18" charset="0"/>
                                    </a:rPr>
                                    <m:t>12</m:t>
                                  </m:r>
                                </m:e>
                              </m:acc>
                              <m:r>
                                <a:rPr lang="en-US" sz="1600" b="0" i="0" dirty="0" smtClean="0">
                                  <a:latin typeface="Cambria Math" panose="02040503050406030204" pitchFamily="18" charset="0"/>
                                </a:rPr>
                                <m:t>−</m:t>
                              </m:r>
                              <m:r>
                                <a:rPr lang="en-US" sz="1600" i="1" dirty="0">
                                  <a:latin typeface="Cambria Math" panose="02040503050406030204" pitchFamily="18" charset="0"/>
                                </a:rPr>
                                <m:t>2.179</m:t>
                              </m:r>
                              <m:f>
                                <m:fPr>
                                  <m:ctrlPr>
                                    <a:rPr lang="en-US" sz="1600" i="1" dirty="0">
                                      <a:latin typeface="Cambria Math" panose="02040503050406030204" pitchFamily="18" charset="0"/>
                                    </a:rPr>
                                  </m:ctrlPr>
                                </m:fPr>
                                <m:num>
                                  <m:r>
                                    <a:rPr lang="en-US" sz="1600" i="1" dirty="0">
                                      <a:latin typeface="Cambria Math" panose="02040503050406030204" pitchFamily="18" charset="0"/>
                                    </a:rPr>
                                    <m:t>7.129</m:t>
                                  </m:r>
                                </m:num>
                                <m:den>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13</m:t>
                                      </m:r>
                                    </m:e>
                                  </m:rad>
                                </m:den>
                              </m:f>
                            </m:oMath>
                          </a14:m>
                          <a:endParaRPr lang="en-US" sz="1600" dirty="0"/>
                        </a:p>
                      </a:txBody>
                      <a:tcPr/>
                    </a:tc>
                    <a:extLst>
                      <a:ext uri="{0D108BD9-81ED-4DB2-BD59-A6C34878D82A}">
                        <a16:rowId xmlns:a16="http://schemas.microsoft.com/office/drawing/2014/main" val="1904969107"/>
                      </a:ext>
                    </a:extLst>
                  </a:tr>
                </a:tbl>
              </a:graphicData>
            </a:graphic>
          </p:graphicFrame>
        </mc:Choice>
        <mc:Fallback>
          <p:graphicFrame>
            <p:nvGraphicFramePr>
              <p:cNvPr id="6" name="Table 6">
                <a:extLst>
                  <a:ext uri="{FF2B5EF4-FFF2-40B4-BE49-F238E27FC236}">
                    <a16:creationId xmlns:a16="http://schemas.microsoft.com/office/drawing/2014/main" id="{0CC3826B-B548-4FE3-9854-3B8CF70F0D3F}"/>
                  </a:ext>
                </a:extLst>
              </p:cNvPr>
              <p:cNvGraphicFramePr>
                <a:graphicFrameLocks noGrp="1"/>
              </p:cNvGraphicFramePr>
              <p:nvPr>
                <p:extLst>
                  <p:ext uri="{D42A27DB-BD31-4B8C-83A1-F6EECF244321}">
                    <p14:modId xmlns:p14="http://schemas.microsoft.com/office/powerpoint/2010/main" val="3730662799"/>
                  </p:ext>
                </p:extLst>
              </p:nvPr>
            </p:nvGraphicFramePr>
            <p:xfrm>
              <a:off x="6096000" y="1943840"/>
              <a:ext cx="5238751" cy="3062606"/>
            </p:xfrm>
            <a:graphic>
              <a:graphicData uri="http://schemas.openxmlformats.org/drawingml/2006/table">
                <a:tbl>
                  <a:tblPr firstRow="1" bandRow="1">
                    <a:tableStyleId>{5C22544A-7EE6-4342-B048-85BDC9FD1C3A}</a:tableStyleId>
                  </a:tblPr>
                  <a:tblGrid>
                    <a:gridCol w="1111251">
                      <a:extLst>
                        <a:ext uri="{9D8B030D-6E8A-4147-A177-3AD203B41FA5}">
                          <a16:colId xmlns:a16="http://schemas.microsoft.com/office/drawing/2014/main" val="3942710370"/>
                        </a:ext>
                      </a:extLst>
                    </a:gridCol>
                    <a:gridCol w="4127500">
                      <a:extLst>
                        <a:ext uri="{9D8B030D-6E8A-4147-A177-3AD203B41FA5}">
                          <a16:colId xmlns:a16="http://schemas.microsoft.com/office/drawing/2014/main" val="3239134731"/>
                        </a:ext>
                      </a:extLst>
                    </a:gridCol>
                  </a:tblGrid>
                  <a:tr h="304800">
                    <a:tc>
                      <a:txBody>
                        <a:bodyPr/>
                        <a:lstStyle/>
                        <a:p>
                          <a:pPr algn="ctr"/>
                          <a:r>
                            <a:rPr lang="en-US" sz="1400" dirty="0"/>
                            <a:t>Parameter</a:t>
                          </a:r>
                        </a:p>
                      </a:txBody>
                      <a:tcPr/>
                    </a:tc>
                    <a:tc>
                      <a:txBody>
                        <a:bodyPr/>
                        <a:lstStyle/>
                        <a:p>
                          <a:pPr algn="ctr"/>
                          <a:r>
                            <a:rPr lang="en-US" sz="1400" dirty="0"/>
                            <a:t>Value/ Calculation (Minutes)</a:t>
                          </a:r>
                        </a:p>
                      </a:txBody>
                      <a:tcPr/>
                    </a:tc>
                    <a:extLst>
                      <a:ext uri="{0D108BD9-81ED-4DB2-BD59-A6C34878D82A}">
                        <a16:rowId xmlns:a16="http://schemas.microsoft.com/office/drawing/2014/main" val="1768935729"/>
                      </a:ext>
                    </a:extLst>
                  </a:tr>
                  <a:tr h="370840">
                    <a:tc>
                      <a:txBody>
                        <a:bodyPr/>
                        <a:lstStyle/>
                        <a:p>
                          <a:r>
                            <a:rPr lang="en-US" sz="1600" dirty="0">
                              <a:solidFill>
                                <a:schemeClr val="tx1"/>
                              </a:solidFill>
                            </a:rPr>
                            <a:t>n </a:t>
                          </a:r>
                          <a:endParaRPr lang="en-US" sz="1600" dirty="0"/>
                        </a:p>
                      </a:txBody>
                      <a:tcPr/>
                    </a:tc>
                    <a:tc>
                      <a:txBody>
                        <a:bodyPr/>
                        <a:lstStyle/>
                        <a:p>
                          <a:r>
                            <a:rPr lang="en-US" sz="1600" dirty="0"/>
                            <a:t>13</a:t>
                          </a:r>
                        </a:p>
                      </a:txBody>
                      <a:tcPr/>
                    </a:tc>
                    <a:extLst>
                      <a:ext uri="{0D108BD9-81ED-4DB2-BD59-A6C34878D82A}">
                        <a16:rowId xmlns:a16="http://schemas.microsoft.com/office/drawing/2014/main" val="859817451"/>
                      </a:ext>
                    </a:extLst>
                  </a:tr>
                  <a:tr h="370840">
                    <a:tc>
                      <a:txBody>
                        <a:bodyPr/>
                        <a:lstStyle/>
                        <a:p>
                          <a:r>
                            <a:rPr lang="en-US" sz="1600" dirty="0">
                              <a:solidFill>
                                <a:schemeClr val="tx1"/>
                              </a:solidFill>
                            </a:rPr>
                            <a:t>df</a:t>
                          </a:r>
                          <a:endParaRPr lang="en-US" sz="1600" dirty="0"/>
                        </a:p>
                      </a:txBody>
                      <a:tcPr/>
                    </a:tc>
                    <a:tc>
                      <a:txBody>
                        <a:bodyPr/>
                        <a:lstStyle/>
                        <a:p>
                          <a:r>
                            <a:rPr lang="en-US" sz="1600" dirty="0"/>
                            <a:t>12 (n-1)</a:t>
                          </a:r>
                        </a:p>
                      </a:txBody>
                      <a:tcPr/>
                    </a:tc>
                    <a:extLst>
                      <a:ext uri="{0D108BD9-81ED-4DB2-BD59-A6C34878D82A}">
                        <a16:rowId xmlns:a16="http://schemas.microsoft.com/office/drawing/2014/main" val="2166640965"/>
                      </a:ext>
                    </a:extLst>
                  </a:tr>
                  <a:tr h="370840">
                    <a:tc>
                      <a:txBody>
                        <a:bodyPr/>
                        <a:lstStyle/>
                        <a:p>
                          <a:r>
                            <a:rPr lang="en-US" sz="1600" dirty="0">
                              <a:solidFill>
                                <a:schemeClr val="tx1"/>
                              </a:solidFill>
                            </a:rPr>
                            <a:t>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2.179 (95% confidence)</a:t>
                          </a:r>
                        </a:p>
                      </a:txBody>
                      <a:tcPr/>
                    </a:tc>
                    <a:extLst>
                      <a:ext uri="{0D108BD9-81ED-4DB2-BD59-A6C34878D82A}">
                        <a16:rowId xmlns:a16="http://schemas.microsoft.com/office/drawing/2014/main" val="3295777289"/>
                      </a:ext>
                    </a:extLst>
                  </a:tr>
                  <a:tr h="370840">
                    <a:tc>
                      <a:txBody>
                        <a:bodyPr/>
                        <a:lstStyle/>
                        <a:p>
                          <a:endParaRPr lang="en-US"/>
                        </a:p>
                      </a:txBody>
                      <a:tcPr>
                        <a:blipFill>
                          <a:blip r:embed="rId2"/>
                          <a:stretch>
                            <a:fillRect l="-1099" t="-383607" r="-374725" b="-347541"/>
                          </a:stretch>
                        </a:blipFill>
                      </a:tcPr>
                    </a:tc>
                    <a:tc>
                      <a:txBody>
                        <a:bodyPr/>
                        <a:lstStyle/>
                        <a:p>
                          <a:r>
                            <a:rPr lang="en-US" sz="1600" dirty="0"/>
                            <a:t>12</a:t>
                          </a:r>
                        </a:p>
                      </a:txBody>
                      <a:tcPr/>
                    </a:tc>
                    <a:extLst>
                      <a:ext uri="{0D108BD9-81ED-4DB2-BD59-A6C34878D82A}">
                        <a16:rowId xmlns:a16="http://schemas.microsoft.com/office/drawing/2014/main" val="2983062637"/>
                      </a:ext>
                    </a:extLst>
                  </a:tr>
                  <a:tr h="370840">
                    <a:tc>
                      <a:txBody>
                        <a:bodyPr/>
                        <a:lstStyle/>
                        <a:p>
                          <a:r>
                            <a:rPr lang="en-US" sz="1600" dirty="0"/>
                            <a:t>s</a:t>
                          </a:r>
                        </a:p>
                      </a:txBody>
                      <a:tcPr/>
                    </a:tc>
                    <a:tc>
                      <a:txBody>
                        <a:bodyPr/>
                        <a:lstStyle/>
                        <a:p>
                          <a:r>
                            <a:rPr lang="en-US" sz="1600" dirty="0"/>
                            <a:t>7.12975</a:t>
                          </a:r>
                        </a:p>
                      </a:txBody>
                      <a:tcPr/>
                    </a:tc>
                    <a:extLst>
                      <a:ext uri="{0D108BD9-81ED-4DB2-BD59-A6C34878D82A}">
                        <a16:rowId xmlns:a16="http://schemas.microsoft.com/office/drawing/2014/main" val="4019887258"/>
                      </a:ext>
                    </a:extLst>
                  </a:tr>
                  <a:tr h="451803">
                    <a:tc>
                      <a:txBody>
                        <a:bodyPr/>
                        <a:lstStyle/>
                        <a:p>
                          <a:r>
                            <a:rPr lang="en-US" sz="1600" dirty="0"/>
                            <a:t>U</a:t>
                          </a:r>
                        </a:p>
                      </a:txBody>
                      <a:tcPr/>
                    </a:tc>
                    <a:tc>
                      <a:txBody>
                        <a:bodyPr/>
                        <a:lstStyle/>
                        <a:p>
                          <a:endParaRPr lang="en-US"/>
                        </a:p>
                      </a:txBody>
                      <a:tcPr>
                        <a:blipFill>
                          <a:blip r:embed="rId2"/>
                          <a:stretch>
                            <a:fillRect l="-27139" t="-474667" r="-590" b="-101333"/>
                          </a:stretch>
                        </a:blipFill>
                      </a:tcPr>
                    </a:tc>
                    <a:extLst>
                      <a:ext uri="{0D108BD9-81ED-4DB2-BD59-A6C34878D82A}">
                        <a16:rowId xmlns:a16="http://schemas.microsoft.com/office/drawing/2014/main" val="3644210288"/>
                      </a:ext>
                    </a:extLst>
                  </a:tr>
                  <a:tr h="451803">
                    <a:tc>
                      <a:txBody>
                        <a:bodyPr/>
                        <a:lstStyle/>
                        <a:p>
                          <a:r>
                            <a:rPr lang="en-US" sz="1600" dirty="0"/>
                            <a:t>L</a:t>
                          </a:r>
                        </a:p>
                      </a:txBody>
                      <a:tcPr/>
                    </a:tc>
                    <a:tc>
                      <a:txBody>
                        <a:bodyPr/>
                        <a:lstStyle/>
                        <a:p>
                          <a:endParaRPr lang="en-US"/>
                        </a:p>
                      </a:txBody>
                      <a:tcPr>
                        <a:blipFill>
                          <a:blip r:embed="rId2"/>
                          <a:stretch>
                            <a:fillRect l="-27139" t="-582432" r="-590" b="-2703"/>
                          </a:stretch>
                        </a:blipFill>
                      </a:tcPr>
                    </a:tc>
                    <a:extLst>
                      <a:ext uri="{0D108BD9-81ED-4DB2-BD59-A6C34878D82A}">
                        <a16:rowId xmlns:a16="http://schemas.microsoft.com/office/drawing/2014/main" val="1904969107"/>
                      </a:ext>
                    </a:extLst>
                  </a:tr>
                </a:tbl>
              </a:graphicData>
            </a:graphic>
          </p:graphicFrame>
        </mc:Fallback>
      </mc:AlternateContent>
      <p:sp>
        <p:nvSpPr>
          <p:cNvPr id="7" name="Speech Bubble: Rectangle with Corners Rounded 6">
            <a:extLst>
              <a:ext uri="{FF2B5EF4-FFF2-40B4-BE49-F238E27FC236}">
                <a16:creationId xmlns:a16="http://schemas.microsoft.com/office/drawing/2014/main" id="{7E750217-4607-499C-8EA2-601F68F0939A}"/>
              </a:ext>
            </a:extLst>
          </p:cNvPr>
          <p:cNvSpPr/>
          <p:nvPr/>
        </p:nvSpPr>
        <p:spPr>
          <a:xfrm>
            <a:off x="10226842" y="3072063"/>
            <a:ext cx="1294256" cy="637200"/>
          </a:xfrm>
          <a:prstGeom prst="wedgeRoundRectCallout">
            <a:avLst>
              <a:gd name="adj1" fmla="val -227152"/>
              <a:gd name="adj2" fmla="val 139965"/>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Need Improvement</a:t>
            </a:r>
          </a:p>
        </p:txBody>
      </p:sp>
    </p:spTree>
    <p:extLst>
      <p:ext uri="{BB962C8B-B14F-4D97-AF65-F5344CB8AC3E}">
        <p14:creationId xmlns:p14="http://schemas.microsoft.com/office/powerpoint/2010/main" val="258608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Hypothesis testing: [2 sample Right tailed test]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F0299DA-F576-4228-8392-9F923D08A255}"/>
                  </a:ext>
                </a:extLst>
              </p:cNvPr>
              <p:cNvSpPr txBox="1"/>
              <p:nvPr/>
            </p:nvSpPr>
            <p:spPr>
              <a:xfrm>
                <a:off x="9359900" y="2564020"/>
                <a:ext cx="2589509" cy="864980"/>
              </a:xfrm>
              <a:prstGeom prst="rect">
                <a:avLst/>
              </a:prstGeom>
              <a:solidFill>
                <a:srgbClr val="FFFF00"/>
              </a:solidFill>
              <a:ln w="952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a:latin typeface="Cambria Math" panose="02040503050406030204" pitchFamily="18" charset="0"/>
                            </a:rPr>
                            <m:t>37.461</m:t>
                          </m:r>
                          <m:r>
                            <a:rPr lang="en-US" i="0">
                              <a:latin typeface="Cambria Math" panose="02040503050406030204" pitchFamily="18" charset="0"/>
                            </a:rPr>
                            <m:t>−12</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0">
                                              <a:latin typeface="Cambria Math" panose="02040503050406030204" pitchFamily="18" charset="0"/>
                                            </a:rPr>
                                            <m:t>9.492</m:t>
                                          </m:r>
                                        </m:e>
                                      </m:d>
                                    </m:e>
                                    <m:sup>
                                      <m:r>
                                        <a:rPr lang="en-US" i="0">
                                          <a:latin typeface="Cambria Math" panose="02040503050406030204" pitchFamily="18" charset="0"/>
                                        </a:rPr>
                                        <m:t>2</m:t>
                                      </m:r>
                                    </m:sup>
                                  </m:sSup>
                                </m:num>
                                <m:den>
                                  <m:r>
                                    <a:rPr lang="en-US" i="0">
                                      <a:latin typeface="Cambria Math" panose="02040503050406030204" pitchFamily="18" charset="0"/>
                                    </a:rPr>
                                    <m:t>13</m:t>
                                  </m:r>
                                </m:den>
                              </m:f>
                              <m:r>
                                <a:rPr lang="en-US" i="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0">
                                              <a:latin typeface="Cambria Math" panose="02040503050406030204" pitchFamily="18" charset="0"/>
                                            </a:rPr>
                                            <m:t>7.13</m:t>
                                          </m:r>
                                        </m:e>
                                      </m:d>
                                    </m:e>
                                    <m:sup>
                                      <m:r>
                                        <a:rPr lang="en-US" i="0">
                                          <a:latin typeface="Cambria Math" panose="02040503050406030204" pitchFamily="18" charset="0"/>
                                        </a:rPr>
                                        <m:t>2</m:t>
                                      </m:r>
                                    </m:sup>
                                  </m:sSup>
                                </m:num>
                                <m:den>
                                  <m:r>
                                    <a:rPr lang="en-US" i="0">
                                      <a:latin typeface="Cambria Math" panose="02040503050406030204" pitchFamily="18" charset="0"/>
                                    </a:rPr>
                                    <m:t>13</m:t>
                                  </m:r>
                                </m:den>
                              </m:f>
                            </m:e>
                          </m:rad>
                        </m:den>
                      </m:f>
                    </m:oMath>
                  </m:oMathPara>
                </a14:m>
                <a:endParaRPr lang="en-US" dirty="0"/>
              </a:p>
            </p:txBody>
          </p:sp>
        </mc:Choice>
        <mc:Fallback xmlns="">
          <p:sp>
            <p:nvSpPr>
              <p:cNvPr id="2" name="TextBox 1">
                <a:extLst>
                  <a:ext uri="{FF2B5EF4-FFF2-40B4-BE49-F238E27FC236}">
                    <a16:creationId xmlns:a16="http://schemas.microsoft.com/office/drawing/2014/main" id="{5F0299DA-F576-4228-8392-9F923D08A255}"/>
                  </a:ext>
                </a:extLst>
              </p:cNvPr>
              <p:cNvSpPr txBox="1">
                <a:spLocks noRot="1" noChangeAspect="1" noMove="1" noResize="1" noEditPoints="1" noAdjustHandles="1" noChangeArrowheads="1" noChangeShapeType="1" noTextEdit="1"/>
              </p:cNvSpPr>
              <p:nvPr/>
            </p:nvSpPr>
            <p:spPr>
              <a:xfrm>
                <a:off x="9359900" y="2564020"/>
                <a:ext cx="2589509" cy="864980"/>
              </a:xfrm>
              <a:prstGeom prst="rect">
                <a:avLst/>
              </a:prstGeom>
              <a:blipFill>
                <a:blip r:embed="rId2"/>
                <a:stretch>
                  <a:fillRect/>
                </a:stretch>
              </a:blipFill>
              <a:ln w="95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C7C8BFC-C81D-4413-97D5-14507206E2B2}"/>
                  </a:ext>
                </a:extLst>
              </p:cNvPr>
              <p:cNvSpPr txBox="1"/>
              <p:nvPr/>
            </p:nvSpPr>
            <p:spPr>
              <a:xfrm>
                <a:off x="9359900" y="1157175"/>
                <a:ext cx="2491632" cy="1110817"/>
              </a:xfrm>
              <a:prstGeom prst="rect">
                <a:avLst/>
              </a:prstGeom>
              <a:noFill/>
              <a:ln w="952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𝐹𝑜𝑟𝑚𝑢𝑙𝑎</m:t>
                      </m:r>
                      <m:r>
                        <a:rPr lang="en-US" b="0" i="1" smtClean="0">
                          <a:latin typeface="Cambria Math" panose="02040503050406030204" pitchFamily="18" charset="0"/>
                        </a:rPr>
                        <m:t> </m:t>
                      </m:r>
                      <m:r>
                        <a:rPr lang="en-US" b="1" i="1" smtClean="0">
                          <a:latin typeface="Cambria Math" panose="02040503050406030204" pitchFamily="18" charset="0"/>
                        </a:rPr>
                        <m:t>𝒕</m:t>
                      </m:r>
                      <m:r>
                        <a:rPr lang="en-US" b="0" i="1" smtClean="0">
                          <a:latin typeface="Cambria Math" panose="02040503050406030204" pitchFamily="18" charset="0"/>
                        </a:rPr>
                        <m:t>= </m:t>
                      </m:r>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smtClean="0">
                                      <a:latin typeface="Cambria Math" panose="02040503050406030204" pitchFamily="18" charset="0"/>
                                    </a:rPr>
                                    <m:t>𝑥</m:t>
                                  </m:r>
                                </m:e>
                                <m:sub>
                                  <m:r>
                                    <a:rPr lang="en-US" b="0" i="1" smtClean="0">
                                      <a:latin typeface="Cambria Math" panose="02040503050406030204" pitchFamily="18" charset="0"/>
                                    </a:rPr>
                                    <m:t>1</m:t>
                                  </m:r>
                                </m:sub>
                              </m:sSub>
                            </m:e>
                          </m:acc>
                          <m:r>
                            <a:rPr lang="en-US" i="0">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2</m:t>
                                  </m:r>
                                </m:sub>
                              </m:sSub>
                            </m:e>
                          </m:acc>
                        </m:num>
                        <m:den>
                          <m:rad>
                            <m:radPr>
                              <m:degHide m:val="on"/>
                              <m:ctrlPr>
                                <a:rPr lang="en-US" i="1">
                                  <a:latin typeface="Cambria Math" panose="02040503050406030204" pitchFamily="18" charset="0"/>
                                </a:rPr>
                              </m:ctrlPr>
                            </m:radPr>
                            <m:deg/>
                            <m:e>
                              <m:f>
                                <m:fPr>
                                  <m:ctrlPr>
                                    <a:rPr lang="en-US" i="1" smtClean="0">
                                      <a:latin typeface="Cambria Math" panose="02040503050406030204" pitchFamily="18" charset="0"/>
                                    </a:rPr>
                                  </m:ctrlPr>
                                </m:fPr>
                                <m:num>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den>
                      </m:f>
                    </m:oMath>
                  </m:oMathPara>
                </a14:m>
                <a:endParaRPr lang="en-US" dirty="0"/>
              </a:p>
            </p:txBody>
          </p:sp>
        </mc:Choice>
        <mc:Fallback xmlns="">
          <p:sp>
            <p:nvSpPr>
              <p:cNvPr id="6" name="TextBox 5">
                <a:extLst>
                  <a:ext uri="{FF2B5EF4-FFF2-40B4-BE49-F238E27FC236}">
                    <a16:creationId xmlns:a16="http://schemas.microsoft.com/office/drawing/2014/main" id="{1C7C8BFC-C81D-4413-97D5-14507206E2B2}"/>
                  </a:ext>
                </a:extLst>
              </p:cNvPr>
              <p:cNvSpPr txBox="1">
                <a:spLocks noRot="1" noChangeAspect="1" noMove="1" noResize="1" noEditPoints="1" noAdjustHandles="1" noChangeArrowheads="1" noChangeShapeType="1" noTextEdit="1"/>
              </p:cNvSpPr>
              <p:nvPr/>
            </p:nvSpPr>
            <p:spPr>
              <a:xfrm>
                <a:off x="9359900" y="1157175"/>
                <a:ext cx="2491632" cy="1110817"/>
              </a:xfrm>
              <a:prstGeom prst="rect">
                <a:avLst/>
              </a:prstGeom>
              <a:blipFill>
                <a:blip r:embed="rId3"/>
                <a:stretch>
                  <a:fillRect/>
                </a:stretch>
              </a:blipFill>
              <a:ln w="9525">
                <a:solidFill>
                  <a:schemeClr val="tx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99EFCF52-7F3F-4D9C-8052-5991B537A94F}"/>
              </a:ext>
            </a:extLst>
          </p:cNvPr>
          <p:cNvGrpSpPr/>
          <p:nvPr/>
        </p:nvGrpSpPr>
        <p:grpSpPr>
          <a:xfrm>
            <a:off x="340468" y="1003780"/>
            <a:ext cx="8644782" cy="4473019"/>
            <a:chOff x="340468" y="1003780"/>
            <a:chExt cx="8644782" cy="4473019"/>
          </a:xfrm>
        </p:grpSpPr>
        <p:sp>
          <p:nvSpPr>
            <p:cNvPr id="5" name="TextBox 4">
              <a:extLst>
                <a:ext uri="{FF2B5EF4-FFF2-40B4-BE49-F238E27FC236}">
                  <a16:creationId xmlns:a16="http://schemas.microsoft.com/office/drawing/2014/main" id="{09793B1D-6DA9-4CD7-B2F4-8B61DDF6221A}"/>
                </a:ext>
              </a:extLst>
            </p:cNvPr>
            <p:cNvSpPr txBox="1"/>
            <p:nvPr/>
          </p:nvSpPr>
          <p:spPr>
            <a:xfrm>
              <a:off x="340468" y="1003780"/>
              <a:ext cx="8644782" cy="4473019"/>
            </a:xfrm>
            <a:prstGeom prst="rect">
              <a:avLst/>
            </a:prstGeom>
            <a:noFill/>
          </p:spPr>
          <p:txBody>
            <a:bodyPr wrap="square" rtlCol="0">
              <a:spAutoFit/>
            </a:bodyPr>
            <a:lstStyle/>
            <a:p>
              <a:r>
                <a:rPr lang="en-US" sz="1600" b="1" dirty="0"/>
                <a:t>WHY</a:t>
              </a:r>
            </a:p>
            <a:p>
              <a:r>
                <a:rPr lang="en-US" sz="1600" dirty="0"/>
                <a:t>Hypothesis test is used to assert whether the process change helped reducing “minutes late to office”</a:t>
              </a:r>
            </a:p>
            <a:p>
              <a:r>
                <a:rPr lang="en-US" sz="1600" dirty="0"/>
                <a:t>I chose 2 sample test(Before improvement  and after improvement), with right tailed test.</a:t>
              </a:r>
            </a:p>
            <a:p>
              <a:pPr marL="285750" indent="-285750">
                <a:buFont typeface="Arial" panose="020B0604020202020204" pitchFamily="34" charset="0"/>
                <a:buChar char="•"/>
              </a:pPr>
              <a:r>
                <a:rPr lang="en-US" sz="1600" dirty="0"/>
                <a:t>Samples(n) &lt; 30 so using </a:t>
              </a:r>
              <a:r>
                <a:rPr lang="en-US" sz="1600" b="1" dirty="0"/>
                <a:t>t</a:t>
              </a:r>
              <a:r>
                <a:rPr lang="en-US" sz="1600" dirty="0"/>
                <a:t>-test</a:t>
              </a:r>
            </a:p>
            <a:p>
              <a:pPr marL="285750" indent="-285750">
                <a:buFont typeface="Arial" panose="020B0604020202020204" pitchFamily="34" charset="0"/>
                <a:buChar char="•"/>
              </a:pPr>
              <a:r>
                <a:rPr lang="el-GR" sz="1600" dirty="0"/>
                <a:t>α</a:t>
              </a:r>
              <a:r>
                <a:rPr lang="en-US" sz="1600" dirty="0"/>
                <a:t> = 0.05</a:t>
              </a:r>
            </a:p>
            <a:p>
              <a:endParaRPr lang="en-US" sz="1600" b="1" dirty="0"/>
            </a:p>
            <a:p>
              <a:r>
                <a:rPr lang="en-US" sz="1600" b="1" dirty="0"/>
                <a:t>Hypothesis statements for the study</a:t>
              </a:r>
            </a:p>
            <a:p>
              <a:r>
                <a:rPr lang="en-US" sz="1600" dirty="0"/>
                <a:t>H</a:t>
              </a:r>
              <a:r>
                <a:rPr lang="en-US" sz="1600" baseline="-25000" dirty="0"/>
                <a:t>o</a:t>
              </a:r>
              <a:r>
                <a:rPr lang="en-US" sz="1600" dirty="0"/>
                <a:t> = </a:t>
              </a:r>
              <a:r>
                <a:rPr lang="el-GR" sz="1600" dirty="0"/>
                <a:t>μ</a:t>
              </a:r>
              <a:r>
                <a:rPr lang="en-US" sz="1600" baseline="-25000" dirty="0"/>
                <a:t>1</a:t>
              </a:r>
              <a:r>
                <a:rPr lang="en-US" sz="1600" dirty="0"/>
                <a:t> &lt;= </a:t>
              </a:r>
              <a:r>
                <a:rPr lang="el-GR" sz="1600" dirty="0"/>
                <a:t>μ</a:t>
              </a:r>
              <a:r>
                <a:rPr lang="en-US" sz="1600" baseline="-25000" dirty="0"/>
                <a:t>2  </a:t>
              </a:r>
              <a:r>
                <a:rPr lang="en-US" sz="1600" dirty="0"/>
                <a:t>“Minutes late to office is more than or equal post value before process change”</a:t>
              </a:r>
            </a:p>
            <a:p>
              <a:r>
                <a:rPr lang="en-US" sz="1600" dirty="0"/>
                <a:t>H</a:t>
              </a:r>
              <a:r>
                <a:rPr lang="en-US" sz="1600" baseline="-25000" dirty="0"/>
                <a:t>a</a:t>
              </a:r>
              <a:r>
                <a:rPr lang="en-US" sz="1600" dirty="0"/>
                <a:t> = </a:t>
              </a:r>
              <a:r>
                <a:rPr lang="el-GR" sz="1600" dirty="0"/>
                <a:t>μ</a:t>
              </a:r>
              <a:r>
                <a:rPr lang="en-US" sz="1600" baseline="-25000" dirty="0"/>
                <a:t>1</a:t>
              </a:r>
              <a:r>
                <a:rPr lang="en-US" sz="1600" dirty="0"/>
                <a:t> &gt; </a:t>
              </a:r>
              <a:r>
                <a:rPr lang="el-GR" sz="1600" dirty="0"/>
                <a:t>μ</a:t>
              </a:r>
              <a:r>
                <a:rPr lang="en-US" sz="1600" baseline="-25000" dirty="0"/>
                <a:t>2     </a:t>
              </a:r>
              <a:r>
                <a:rPr lang="en-US" sz="1600" dirty="0"/>
                <a:t>“Minutes late to office is less than value before process change”</a:t>
              </a:r>
              <a:endParaRPr lang="en-US" sz="1600" baseline="-25000" dirty="0"/>
            </a:p>
            <a:p>
              <a:endParaRPr lang="en-US" sz="1600" baseline="-25000" dirty="0"/>
            </a:p>
            <a:p>
              <a:r>
                <a:rPr lang="en-US" sz="1600" b="1" dirty="0"/>
                <a:t>Data and calculations</a:t>
              </a:r>
            </a:p>
            <a:p>
              <a:r>
                <a:rPr lang="en-US" sz="1600" dirty="0"/>
                <a:t>x</a:t>
              </a:r>
              <a:r>
                <a:rPr lang="en-US" sz="1600" baseline="-25000" dirty="0"/>
                <a:t>1</a:t>
              </a:r>
              <a:r>
                <a:rPr lang="en-US" sz="1600" dirty="0"/>
                <a:t> bar = 37.461, x</a:t>
              </a:r>
              <a:r>
                <a:rPr lang="en-US" sz="1600" baseline="-25000" dirty="0"/>
                <a:t>2</a:t>
              </a:r>
              <a:r>
                <a:rPr lang="en-US" sz="1600" dirty="0"/>
                <a:t> bar = 12, s</a:t>
              </a:r>
              <a:r>
                <a:rPr lang="en-US" sz="1600" baseline="-25000" dirty="0"/>
                <a:t>1</a:t>
              </a:r>
              <a:r>
                <a:rPr lang="en-US" sz="1600" dirty="0"/>
                <a:t> = 9.492, s</a:t>
              </a:r>
              <a:r>
                <a:rPr lang="en-US" sz="1600" baseline="-25000" dirty="0"/>
                <a:t>2</a:t>
              </a:r>
              <a:r>
                <a:rPr lang="en-US" sz="1600" dirty="0"/>
                <a:t> = 7.13, n</a:t>
              </a:r>
              <a:r>
                <a:rPr lang="en-US" sz="1600" baseline="-25000" dirty="0"/>
                <a:t>1</a:t>
              </a:r>
              <a:r>
                <a:rPr lang="en-US" sz="1600" dirty="0"/>
                <a:t> = 13, n</a:t>
              </a:r>
              <a:r>
                <a:rPr lang="en-US" sz="1600" baseline="-25000" dirty="0"/>
                <a:t>2</a:t>
              </a:r>
              <a:r>
                <a:rPr lang="en-US" sz="1600" dirty="0"/>
                <a:t> = 13, df = 13 +13 -2 = 24</a:t>
              </a:r>
            </a:p>
            <a:p>
              <a:r>
                <a:rPr lang="en-US" sz="1600" dirty="0">
                  <a:highlight>
                    <a:srgbClr val="FFFF00"/>
                  </a:highlight>
                </a:rPr>
                <a:t>t = 7.732955 </a:t>
              </a:r>
            </a:p>
            <a:p>
              <a:r>
                <a:rPr lang="en-US" sz="1600" dirty="0">
                  <a:highlight>
                    <a:srgbClr val="00FF00"/>
                  </a:highlight>
                </a:rPr>
                <a:t>p = 2.88E-08</a:t>
              </a:r>
            </a:p>
            <a:p>
              <a:endParaRPr lang="en-US" dirty="0"/>
            </a:p>
            <a:p>
              <a:r>
                <a:rPr lang="en-US" sz="1600" b="1" dirty="0"/>
                <a:t>RESULT:</a:t>
              </a:r>
            </a:p>
            <a:p>
              <a:r>
                <a:rPr lang="en-US" sz="1600" dirty="0"/>
                <a:t>P &lt;&lt; </a:t>
              </a:r>
              <a:r>
                <a:rPr lang="el-GR" sz="1600" dirty="0"/>
                <a:t>α</a:t>
              </a:r>
              <a:r>
                <a:rPr lang="en-US" sz="1600" dirty="0"/>
                <a:t> so null hypothesis </a:t>
              </a:r>
              <a:r>
                <a:rPr lang="en-US" sz="1600" b="1" dirty="0"/>
                <a:t>(H</a:t>
              </a:r>
              <a:r>
                <a:rPr lang="en-US" sz="1600" b="1" baseline="-25000" dirty="0"/>
                <a:t>0</a:t>
              </a:r>
              <a:r>
                <a:rPr lang="en-US" sz="1600" b="1" dirty="0"/>
                <a:t>) is rejected </a:t>
              </a:r>
              <a:r>
                <a:rPr lang="en-US" sz="1600" dirty="0"/>
                <a:t>and suggests that process </a:t>
              </a:r>
            </a:p>
            <a:p>
              <a:r>
                <a:rPr lang="en-US" sz="1600" dirty="0"/>
                <a:t>After process improvement “minutes late to office” is less than the value before process improvement</a:t>
              </a:r>
            </a:p>
          </p:txBody>
        </p:sp>
        <p:sp>
          <p:nvSpPr>
            <p:cNvPr id="3" name="Speech Bubble: Oval 2">
              <a:extLst>
                <a:ext uri="{FF2B5EF4-FFF2-40B4-BE49-F238E27FC236}">
                  <a16:creationId xmlns:a16="http://schemas.microsoft.com/office/drawing/2014/main" id="{B6920930-FF8C-4AEF-AC62-0A9FF420E1CD}"/>
                </a:ext>
              </a:extLst>
            </p:cNvPr>
            <p:cNvSpPr/>
            <p:nvPr/>
          </p:nvSpPr>
          <p:spPr>
            <a:xfrm>
              <a:off x="2606842" y="4299283"/>
              <a:ext cx="1588168" cy="569495"/>
            </a:xfrm>
            <a:prstGeom prst="wedgeEllipse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Process improvement has positive impact</a:t>
              </a:r>
            </a:p>
          </p:txBody>
        </p:sp>
      </p:grpSp>
    </p:spTree>
    <p:extLst>
      <p:ext uri="{BB962C8B-B14F-4D97-AF65-F5344CB8AC3E}">
        <p14:creationId xmlns:p14="http://schemas.microsoft.com/office/powerpoint/2010/main" val="209165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Regression (Before Improvement)</a:t>
            </a:r>
          </a:p>
        </p:txBody>
      </p:sp>
      <p:sp>
        <p:nvSpPr>
          <p:cNvPr id="5" name="TextBox 4">
            <a:extLst>
              <a:ext uri="{FF2B5EF4-FFF2-40B4-BE49-F238E27FC236}">
                <a16:creationId xmlns:a16="http://schemas.microsoft.com/office/drawing/2014/main" id="{000C2C13-1D1F-4ADF-AAC0-3FA821B5F878}"/>
              </a:ext>
            </a:extLst>
          </p:cNvPr>
          <p:cNvSpPr txBox="1"/>
          <p:nvPr/>
        </p:nvSpPr>
        <p:spPr>
          <a:xfrm>
            <a:off x="295689" y="1573463"/>
            <a:ext cx="4620188" cy="4616648"/>
          </a:xfrm>
          <a:prstGeom prst="rect">
            <a:avLst/>
          </a:prstGeom>
          <a:noFill/>
        </p:spPr>
        <p:txBody>
          <a:bodyPr wrap="square" rtlCol="0">
            <a:spAutoFit/>
          </a:bodyPr>
          <a:lstStyle/>
          <a:p>
            <a:r>
              <a:rPr lang="en-US" sz="1400" b="1" dirty="0"/>
              <a:t>Observations:</a:t>
            </a:r>
          </a:p>
          <a:p>
            <a:pPr marL="285750" indent="-285750">
              <a:buFont typeface="Arial" panose="020B0604020202020204" pitchFamily="34" charset="0"/>
              <a:buChar char="•"/>
            </a:pPr>
            <a:r>
              <a:rPr lang="en-US" sz="1400" dirty="0"/>
              <a:t>First iteration used all variables, none of them gave p values less than 0.05(α)</a:t>
            </a:r>
          </a:p>
          <a:p>
            <a:pPr marL="285750" indent="-285750">
              <a:buFont typeface="Arial" panose="020B0604020202020204" pitchFamily="34" charset="0"/>
              <a:buChar char="•"/>
            </a:pPr>
            <a:r>
              <a:rPr lang="en-US" sz="1400" dirty="0"/>
              <a:t>Summary presented on the right is 2</a:t>
            </a:r>
            <a:r>
              <a:rPr lang="en-US" sz="1400" baseline="30000" dirty="0"/>
              <a:t>nd</a:t>
            </a:r>
            <a:r>
              <a:rPr lang="en-US" sz="1400" dirty="0"/>
              <a:t> iteration generated removing Parking time(X</a:t>
            </a:r>
            <a:r>
              <a:rPr lang="en-US" sz="1400" baseline="-25000" dirty="0"/>
              <a:t>8</a:t>
            </a:r>
            <a:r>
              <a:rPr lang="en-US" sz="1400" dirty="0"/>
              <a:t>),Time to pick up coffee(X</a:t>
            </a:r>
            <a:r>
              <a:rPr lang="en-US" sz="1400" baseline="-25000" dirty="0"/>
              <a:t>9</a:t>
            </a:r>
            <a:r>
              <a:rPr lang="en-US" sz="1400" dirty="0"/>
              <a:t>), walk from parking(X</a:t>
            </a:r>
            <a:r>
              <a:rPr lang="en-US" sz="1400" baseline="-25000" dirty="0"/>
              <a:t>10</a:t>
            </a:r>
            <a:r>
              <a:rPr lang="en-US" sz="1400" dirty="0"/>
              <a:t>), Heavy Traffic(X</a:t>
            </a:r>
            <a:r>
              <a:rPr lang="en-US" sz="1400" baseline="-25000" dirty="0"/>
              <a:t>11</a:t>
            </a:r>
            <a:r>
              <a:rPr lang="en-US" sz="1400" dirty="0"/>
              <a:t>) variables whose p value is over 0.5</a:t>
            </a:r>
          </a:p>
          <a:p>
            <a:endParaRPr lang="en-US" sz="1400" b="1" dirty="0"/>
          </a:p>
          <a:p>
            <a:r>
              <a:rPr lang="en-US" sz="1400" b="1" dirty="0"/>
              <a:t>RESULT</a:t>
            </a:r>
            <a:r>
              <a:rPr lang="en-US" sz="1400" b="1" dirty="0">
                <a:sym typeface="Wingdings" panose="05000000000000000000" pitchFamily="2" charset="2"/>
              </a:rPr>
              <a:t>: (2</a:t>
            </a:r>
            <a:r>
              <a:rPr lang="en-US" sz="1400" b="1" baseline="30000" dirty="0">
                <a:sym typeface="Wingdings" panose="05000000000000000000" pitchFamily="2" charset="2"/>
              </a:rPr>
              <a:t>nd</a:t>
            </a:r>
            <a:r>
              <a:rPr lang="en-US" sz="1400" b="1" dirty="0">
                <a:sym typeface="Wingdings" panose="05000000000000000000" pitchFamily="2" charset="2"/>
              </a:rPr>
              <a:t> iteration)</a:t>
            </a:r>
            <a:endParaRPr lang="en-US" sz="1400" b="1" dirty="0"/>
          </a:p>
          <a:p>
            <a:pPr marL="285750" indent="-285750">
              <a:buFont typeface="Arial" panose="020B0604020202020204" pitchFamily="34" charset="0"/>
              <a:buChar char="•"/>
            </a:pPr>
            <a:r>
              <a:rPr lang="en-US" sz="1400" b="1" dirty="0"/>
              <a:t>R (Correlation Coefficient) = </a:t>
            </a:r>
            <a:r>
              <a:rPr lang="en-US" sz="1400" dirty="0"/>
              <a:t>0.96. Based on the value strong correlation between Y and predicted Y.</a:t>
            </a:r>
          </a:p>
          <a:p>
            <a:pPr marL="285750" indent="-285750">
              <a:buFont typeface="Arial" panose="020B0604020202020204" pitchFamily="34" charset="0"/>
              <a:buChar char="•"/>
            </a:pPr>
            <a:r>
              <a:rPr lang="en-US" sz="1400" b="1" dirty="0"/>
              <a:t>Adjusted R</a:t>
            </a:r>
            <a:r>
              <a:rPr lang="en-US" sz="1400" b="1" baseline="30000" dirty="0"/>
              <a:t>2</a:t>
            </a:r>
            <a:r>
              <a:rPr lang="en-US" sz="1400" b="1" dirty="0"/>
              <a:t>(Coefficient of determination) = 0.82. </a:t>
            </a:r>
            <a:r>
              <a:rPr lang="en-US" sz="1400" dirty="0"/>
              <a:t>As the value is close to 1 we can conclude that, the dependent variable can be computed from independent variables.</a:t>
            </a:r>
            <a:endParaRPr lang="en-US" sz="1400" b="1" dirty="0"/>
          </a:p>
          <a:p>
            <a:pPr marL="285750" indent="-285750">
              <a:buFont typeface="Arial" panose="020B0604020202020204" pitchFamily="34" charset="0"/>
              <a:buChar char="•"/>
            </a:pPr>
            <a:r>
              <a:rPr lang="en-US" sz="1400" b="1" dirty="0"/>
              <a:t>For </a:t>
            </a:r>
            <a:r>
              <a:rPr lang="en-US" sz="1400" dirty="0"/>
              <a:t>α = 0.05, the Significance </a:t>
            </a:r>
            <a:r>
              <a:rPr lang="en-US" sz="1400" b="1" dirty="0"/>
              <a:t>F  &lt; 0.05</a:t>
            </a:r>
            <a:r>
              <a:rPr lang="en-US" sz="1400" dirty="0"/>
              <a:t> so the model is good to use.</a:t>
            </a:r>
          </a:p>
          <a:p>
            <a:pPr marL="285750" indent="-285750">
              <a:buFont typeface="Arial" panose="020B0604020202020204" pitchFamily="34" charset="0"/>
              <a:buChar char="•"/>
            </a:pPr>
            <a:r>
              <a:rPr lang="en-US" sz="1400" dirty="0"/>
              <a:t>X’s that seems to be very much correlated to the Y(Minutes late to office are) Time to get out of bed(X</a:t>
            </a:r>
            <a:r>
              <a:rPr lang="en-US" sz="1400" baseline="-25000" dirty="0"/>
              <a:t>1</a:t>
            </a:r>
            <a:r>
              <a:rPr lang="en-US" sz="1400" dirty="0"/>
              <a:t>), Breakfast Time(X</a:t>
            </a:r>
            <a:r>
              <a:rPr lang="en-US" sz="1400" baseline="-25000" dirty="0"/>
              <a:t>6</a:t>
            </a:r>
            <a:r>
              <a:rPr lang="en-US" sz="1400" dirty="0"/>
              <a:t>) and commute time(X</a:t>
            </a:r>
            <a:r>
              <a:rPr lang="en-US" sz="1400" baseline="-25000" dirty="0"/>
              <a:t>7</a:t>
            </a:r>
            <a:r>
              <a:rPr lang="en-US" sz="1400" dirty="0"/>
              <a:t>)</a:t>
            </a:r>
          </a:p>
          <a:p>
            <a:endParaRPr lang="en-US" sz="1400" b="1" dirty="0"/>
          </a:p>
          <a:p>
            <a:endParaRPr lang="en-US" sz="1400" b="1" dirty="0"/>
          </a:p>
        </p:txBody>
      </p:sp>
      <p:pic>
        <p:nvPicPr>
          <p:cNvPr id="6" name="Picture 5">
            <a:extLst>
              <a:ext uri="{FF2B5EF4-FFF2-40B4-BE49-F238E27FC236}">
                <a16:creationId xmlns:a16="http://schemas.microsoft.com/office/drawing/2014/main" id="{1AE35F79-812C-4D03-9F61-005B24D2A720}"/>
              </a:ext>
            </a:extLst>
          </p:cNvPr>
          <p:cNvPicPr>
            <a:picLocks noChangeAspect="1"/>
          </p:cNvPicPr>
          <p:nvPr/>
        </p:nvPicPr>
        <p:blipFill>
          <a:blip r:embed="rId2"/>
          <a:stretch>
            <a:fillRect/>
          </a:stretch>
        </p:blipFill>
        <p:spPr>
          <a:xfrm>
            <a:off x="4994031" y="1573464"/>
            <a:ext cx="6955378" cy="3867042"/>
          </a:xfrm>
          <a:prstGeom prst="rect">
            <a:avLst/>
          </a:prstGeom>
        </p:spPr>
      </p:pic>
      <p:sp>
        <p:nvSpPr>
          <p:cNvPr id="7" name="TextBox 6">
            <a:extLst>
              <a:ext uri="{FF2B5EF4-FFF2-40B4-BE49-F238E27FC236}">
                <a16:creationId xmlns:a16="http://schemas.microsoft.com/office/drawing/2014/main" id="{29C01CDE-CC14-4600-9543-F5259AA12DC7}"/>
              </a:ext>
            </a:extLst>
          </p:cNvPr>
          <p:cNvSpPr txBox="1"/>
          <p:nvPr/>
        </p:nvSpPr>
        <p:spPr>
          <a:xfrm>
            <a:off x="295690" y="864340"/>
            <a:ext cx="11600617" cy="646331"/>
          </a:xfrm>
          <a:prstGeom prst="rect">
            <a:avLst/>
          </a:prstGeom>
          <a:noFill/>
        </p:spPr>
        <p:txBody>
          <a:bodyPr wrap="square" rtlCol="0">
            <a:spAutoFit/>
          </a:bodyPr>
          <a:lstStyle/>
          <a:p>
            <a:r>
              <a:rPr lang="en-US" b="1" dirty="0"/>
              <a:t>WHY</a:t>
            </a:r>
          </a:p>
          <a:p>
            <a:r>
              <a:rPr lang="en-US" dirty="0"/>
              <a:t>Multiple Regression tool is used to get a forecasting model and also to find strength of relationship between X’s and Y.</a:t>
            </a:r>
          </a:p>
        </p:txBody>
      </p:sp>
      <p:sp>
        <p:nvSpPr>
          <p:cNvPr id="8" name="TextBox 7">
            <a:extLst>
              <a:ext uri="{FF2B5EF4-FFF2-40B4-BE49-F238E27FC236}">
                <a16:creationId xmlns:a16="http://schemas.microsoft.com/office/drawing/2014/main" id="{92521246-0299-40B5-A93A-587201520325}"/>
              </a:ext>
            </a:extLst>
          </p:cNvPr>
          <p:cNvSpPr txBox="1"/>
          <p:nvPr/>
        </p:nvSpPr>
        <p:spPr>
          <a:xfrm>
            <a:off x="242590" y="5843821"/>
            <a:ext cx="11653717" cy="677108"/>
          </a:xfrm>
          <a:prstGeom prst="rect">
            <a:avLst/>
          </a:prstGeom>
          <a:noFill/>
        </p:spPr>
        <p:txBody>
          <a:bodyPr wrap="square" rtlCol="0">
            <a:spAutoFit/>
          </a:bodyPr>
          <a:lstStyle/>
          <a:p>
            <a:r>
              <a:rPr lang="en-US" sz="1400" dirty="0"/>
              <a:t>2</a:t>
            </a:r>
            <a:r>
              <a:rPr lang="en-US" sz="1400" baseline="30000" dirty="0"/>
              <a:t>nd</a:t>
            </a:r>
            <a:r>
              <a:rPr lang="en-US" sz="1400" dirty="0"/>
              <a:t> iteration formula </a:t>
            </a:r>
            <a:r>
              <a:rPr lang="en-US" sz="1400" b="1" dirty="0"/>
              <a:t>Y = -140.418 + 1.032*X</a:t>
            </a:r>
            <a:r>
              <a:rPr lang="en-US" sz="1400" b="1" baseline="-25000" dirty="0"/>
              <a:t>1</a:t>
            </a:r>
            <a:r>
              <a:rPr lang="en-US" sz="1400" b="1" dirty="0"/>
              <a:t> + 1.931*X</a:t>
            </a:r>
            <a:r>
              <a:rPr lang="en-US" sz="1400" b="1" baseline="-25000" dirty="0"/>
              <a:t>2</a:t>
            </a:r>
            <a:r>
              <a:rPr lang="en-US" sz="1400" b="1" dirty="0"/>
              <a:t>+0.128*X</a:t>
            </a:r>
            <a:r>
              <a:rPr lang="en-US" sz="1400" b="1" baseline="-25000" dirty="0"/>
              <a:t>3</a:t>
            </a:r>
            <a:r>
              <a:rPr lang="en-US" sz="1400" b="1" dirty="0"/>
              <a:t>+0.213*X</a:t>
            </a:r>
            <a:r>
              <a:rPr lang="en-US" sz="1400" b="1" baseline="-25000" dirty="0"/>
              <a:t>4</a:t>
            </a:r>
            <a:r>
              <a:rPr lang="en-US" sz="1400" b="1" dirty="0"/>
              <a:t>+0.2*X</a:t>
            </a:r>
            <a:r>
              <a:rPr lang="en-US" sz="1400" b="1" baseline="-25000" dirty="0"/>
              <a:t>5</a:t>
            </a:r>
            <a:r>
              <a:rPr lang="en-US" sz="1400" b="1" dirty="0"/>
              <a:t>+1.088*X</a:t>
            </a:r>
            <a:r>
              <a:rPr lang="en-US" sz="1400" b="1" baseline="-25000" dirty="0"/>
              <a:t>6</a:t>
            </a:r>
            <a:r>
              <a:rPr lang="en-US" sz="1400" b="1" dirty="0"/>
              <a:t>+1.934*X</a:t>
            </a:r>
            <a:r>
              <a:rPr lang="en-US" sz="1400" b="1" baseline="-25000" dirty="0"/>
              <a:t>7</a:t>
            </a:r>
          </a:p>
          <a:p>
            <a:r>
              <a:rPr lang="en-US" sz="1200" dirty="0"/>
              <a:t>* It makes more sense to remove further variables whose p value is more than 0.05 and re-run regression, which will be done for the Regression data after improvement as I want to use that mode for prediction/forecast. This model here is outlined to compare with after improvement model.</a:t>
            </a:r>
          </a:p>
        </p:txBody>
      </p:sp>
    </p:spTree>
    <p:extLst>
      <p:ext uri="{BB962C8B-B14F-4D97-AF65-F5344CB8AC3E}">
        <p14:creationId xmlns:p14="http://schemas.microsoft.com/office/powerpoint/2010/main" val="80741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Regression (After Improvement)</a:t>
            </a:r>
          </a:p>
        </p:txBody>
      </p:sp>
      <p:pic>
        <p:nvPicPr>
          <p:cNvPr id="2" name="Picture 1">
            <a:extLst>
              <a:ext uri="{FF2B5EF4-FFF2-40B4-BE49-F238E27FC236}">
                <a16:creationId xmlns:a16="http://schemas.microsoft.com/office/drawing/2014/main" id="{616B8282-3335-4A18-9F66-EDEF1469420F}"/>
              </a:ext>
            </a:extLst>
          </p:cNvPr>
          <p:cNvPicPr>
            <a:picLocks noChangeAspect="1"/>
          </p:cNvPicPr>
          <p:nvPr/>
        </p:nvPicPr>
        <p:blipFill>
          <a:blip r:embed="rId2"/>
          <a:stretch>
            <a:fillRect/>
          </a:stretch>
        </p:blipFill>
        <p:spPr>
          <a:xfrm>
            <a:off x="5675028" y="2175580"/>
            <a:ext cx="6336903" cy="2506840"/>
          </a:xfrm>
          <a:prstGeom prst="rect">
            <a:avLst/>
          </a:prstGeom>
          <a:ln w="12700">
            <a:solidFill>
              <a:schemeClr val="tx1"/>
            </a:solidFill>
          </a:ln>
        </p:spPr>
      </p:pic>
      <p:sp>
        <p:nvSpPr>
          <p:cNvPr id="5" name="TextBox 4">
            <a:extLst>
              <a:ext uri="{FF2B5EF4-FFF2-40B4-BE49-F238E27FC236}">
                <a16:creationId xmlns:a16="http://schemas.microsoft.com/office/drawing/2014/main" id="{CC21DCC4-347F-44C9-B4D2-DFBBA27D42F7}"/>
              </a:ext>
            </a:extLst>
          </p:cNvPr>
          <p:cNvSpPr txBox="1"/>
          <p:nvPr/>
        </p:nvSpPr>
        <p:spPr>
          <a:xfrm>
            <a:off x="242590" y="965980"/>
            <a:ext cx="11600617" cy="369332"/>
          </a:xfrm>
          <a:prstGeom prst="rect">
            <a:avLst/>
          </a:prstGeom>
          <a:noFill/>
        </p:spPr>
        <p:txBody>
          <a:bodyPr wrap="square" rtlCol="0">
            <a:spAutoFit/>
          </a:bodyPr>
          <a:lstStyle/>
          <a:p>
            <a:r>
              <a:rPr lang="en-US" dirty="0"/>
              <a:t>Multiple Regression tool is used to get a valid forecasting model and find the X variables has relationship with Y variable. </a:t>
            </a:r>
          </a:p>
        </p:txBody>
      </p:sp>
      <p:sp>
        <p:nvSpPr>
          <p:cNvPr id="6" name="TextBox 5">
            <a:extLst>
              <a:ext uri="{FF2B5EF4-FFF2-40B4-BE49-F238E27FC236}">
                <a16:creationId xmlns:a16="http://schemas.microsoft.com/office/drawing/2014/main" id="{AB76AF71-E560-483D-AF2C-1C813D723643}"/>
              </a:ext>
            </a:extLst>
          </p:cNvPr>
          <p:cNvSpPr txBox="1"/>
          <p:nvPr/>
        </p:nvSpPr>
        <p:spPr>
          <a:xfrm>
            <a:off x="242590" y="1439437"/>
            <a:ext cx="5345410" cy="4185761"/>
          </a:xfrm>
          <a:prstGeom prst="rect">
            <a:avLst/>
          </a:prstGeom>
          <a:noFill/>
        </p:spPr>
        <p:txBody>
          <a:bodyPr wrap="square" rtlCol="0">
            <a:spAutoFit/>
          </a:bodyPr>
          <a:lstStyle/>
          <a:p>
            <a:r>
              <a:rPr lang="en-US" sz="1400" b="1" dirty="0"/>
              <a:t>Observations:</a:t>
            </a:r>
          </a:p>
          <a:p>
            <a:pPr marL="285750" indent="-285750">
              <a:buFont typeface="Arial" panose="020B0604020202020204" pitchFamily="34" charset="0"/>
              <a:buChar char="•"/>
            </a:pPr>
            <a:r>
              <a:rPr lang="en-US" sz="1400" dirty="0"/>
              <a:t>α  = 0.05</a:t>
            </a:r>
          </a:p>
          <a:p>
            <a:pPr marL="285750" indent="-285750">
              <a:buFont typeface="Arial" panose="020B0604020202020204" pitchFamily="34" charset="0"/>
              <a:buChar char="•"/>
            </a:pPr>
            <a:r>
              <a:rPr lang="en-US" sz="1400" dirty="0"/>
              <a:t>I had to perform regression analysis 3 times to remove variable that are giving </a:t>
            </a:r>
            <a:r>
              <a:rPr lang="en-US" sz="1400" b="1" dirty="0"/>
              <a:t>p &gt; 0.05</a:t>
            </a:r>
          </a:p>
          <a:p>
            <a:pPr marL="285750" indent="-285750">
              <a:buFont typeface="Arial" panose="020B0604020202020204" pitchFamily="34" charset="0"/>
              <a:buChar char="•"/>
            </a:pPr>
            <a:r>
              <a:rPr lang="en-US" sz="1400" dirty="0"/>
              <a:t>Summary presented on the right is 3</a:t>
            </a:r>
            <a:r>
              <a:rPr lang="en-US" sz="1400" baseline="30000" dirty="0"/>
              <a:t>rd</a:t>
            </a:r>
            <a:r>
              <a:rPr lang="en-US" sz="1400" dirty="0"/>
              <a:t> iteration generated removing Time to get out of bed(X1), Shower/ dress up time(X4), Parking Time(X7), Morning bathroom break(X2), Parking to office walk time(X9)</a:t>
            </a:r>
          </a:p>
          <a:p>
            <a:endParaRPr lang="en-US" sz="1400" dirty="0"/>
          </a:p>
          <a:p>
            <a:r>
              <a:rPr lang="en-US" sz="1400" b="1" dirty="0"/>
              <a:t>RESULT: (3</a:t>
            </a:r>
            <a:r>
              <a:rPr lang="en-US" sz="1400" b="1" baseline="30000" dirty="0"/>
              <a:t>rd</a:t>
            </a:r>
            <a:r>
              <a:rPr lang="en-US" sz="1400" b="1" dirty="0"/>
              <a:t> iteration)</a:t>
            </a:r>
          </a:p>
          <a:p>
            <a:pPr marL="285750" indent="-285750">
              <a:buFont typeface="Arial" panose="020B0604020202020204" pitchFamily="34" charset="0"/>
              <a:buChar char="•"/>
            </a:pPr>
            <a:r>
              <a:rPr lang="en-US" sz="1400" b="1" dirty="0"/>
              <a:t>R (Correlation Coefficient) = 0.967. </a:t>
            </a:r>
            <a:r>
              <a:rPr lang="en-US" sz="1400" dirty="0"/>
              <a:t>Based on the value strong correlation between Y and predicted Y.</a:t>
            </a:r>
            <a:endParaRPr lang="en-US" sz="1400" b="1" dirty="0"/>
          </a:p>
          <a:p>
            <a:pPr marL="285750" indent="-285750">
              <a:buFont typeface="Arial" panose="020B0604020202020204" pitchFamily="34" charset="0"/>
              <a:buChar char="•"/>
            </a:pPr>
            <a:r>
              <a:rPr lang="en-US" sz="1400" b="1" dirty="0"/>
              <a:t>Adjusted R</a:t>
            </a:r>
            <a:r>
              <a:rPr lang="en-US" sz="1400" b="1" baseline="30000" dirty="0"/>
              <a:t>2 </a:t>
            </a:r>
            <a:r>
              <a:rPr lang="en-US" sz="1400" b="1" dirty="0"/>
              <a:t>(Coefficient of determination) = 0.89. </a:t>
            </a:r>
            <a:r>
              <a:rPr lang="en-US" sz="1400" dirty="0"/>
              <a:t>As the value is close to 1 we can conclude that, the dependent variable can be computed from independent variables.</a:t>
            </a:r>
            <a:endParaRPr lang="en-US" sz="1400" b="1" dirty="0"/>
          </a:p>
          <a:p>
            <a:pPr marL="285750" indent="-285750">
              <a:buFont typeface="Arial" panose="020B0604020202020204" pitchFamily="34" charset="0"/>
              <a:buChar char="•"/>
            </a:pPr>
            <a:r>
              <a:rPr lang="en-US" sz="1400" b="1" dirty="0"/>
              <a:t>For </a:t>
            </a:r>
            <a:r>
              <a:rPr lang="en-US" sz="1400" dirty="0"/>
              <a:t>α = 0.05, the </a:t>
            </a:r>
            <a:r>
              <a:rPr lang="en-US" sz="1400" b="1" dirty="0"/>
              <a:t>Significance F  &lt; 0.05 </a:t>
            </a:r>
            <a:r>
              <a:rPr lang="en-US" sz="1400" dirty="0"/>
              <a:t>so the model is good to use.</a:t>
            </a:r>
          </a:p>
          <a:p>
            <a:pPr marL="285750" indent="-285750">
              <a:buFont typeface="Arial" panose="020B0604020202020204" pitchFamily="34" charset="0"/>
              <a:buChar char="•"/>
            </a:pPr>
            <a:r>
              <a:rPr lang="en-US" sz="1400" dirty="0"/>
              <a:t>X’s that seems to be very much correlated to the Y(Minutes late to office are) are Workout time(X</a:t>
            </a:r>
            <a:r>
              <a:rPr lang="en-US" sz="1400" baseline="-25000" dirty="0"/>
              <a:t>3</a:t>
            </a:r>
            <a:r>
              <a:rPr lang="en-US" sz="1400" dirty="0"/>
              <a:t>), Breakfast time(X</a:t>
            </a:r>
            <a:r>
              <a:rPr lang="en-US" sz="1400" baseline="-25000" dirty="0"/>
              <a:t>5</a:t>
            </a:r>
            <a:r>
              <a:rPr lang="en-US" sz="1400" dirty="0"/>
              <a:t>), Commute time(X</a:t>
            </a:r>
            <a:r>
              <a:rPr lang="en-US" sz="1400" baseline="-25000" dirty="0"/>
              <a:t>6</a:t>
            </a:r>
            <a:r>
              <a:rPr lang="en-US" sz="1400" dirty="0"/>
              <a:t>), Time to pick up coffee(X</a:t>
            </a:r>
            <a:r>
              <a:rPr lang="en-US" sz="1400" baseline="-25000" dirty="0"/>
              <a:t>8</a:t>
            </a:r>
            <a:r>
              <a:rPr lang="en-US" sz="1400" dirty="0"/>
              <a:t>), Heavy Traffic(X</a:t>
            </a:r>
            <a:r>
              <a:rPr lang="en-US" sz="1400" baseline="-25000" dirty="0"/>
              <a:t>10</a:t>
            </a:r>
            <a:r>
              <a:rPr lang="en-US" sz="1400" dirty="0"/>
              <a:t>)</a:t>
            </a:r>
          </a:p>
        </p:txBody>
      </p:sp>
      <p:sp>
        <p:nvSpPr>
          <p:cNvPr id="3" name="TextBox 2">
            <a:extLst>
              <a:ext uri="{FF2B5EF4-FFF2-40B4-BE49-F238E27FC236}">
                <a16:creationId xmlns:a16="http://schemas.microsoft.com/office/drawing/2014/main" id="{CCEAD4E6-85F0-4F36-9079-7910219470A4}"/>
              </a:ext>
            </a:extLst>
          </p:cNvPr>
          <p:cNvSpPr txBox="1"/>
          <p:nvPr/>
        </p:nvSpPr>
        <p:spPr>
          <a:xfrm>
            <a:off x="355600" y="5944767"/>
            <a:ext cx="11593809" cy="369332"/>
          </a:xfrm>
          <a:prstGeom prst="rect">
            <a:avLst/>
          </a:prstGeom>
          <a:noFill/>
        </p:spPr>
        <p:txBody>
          <a:bodyPr wrap="square" rtlCol="0">
            <a:spAutoFit/>
          </a:bodyPr>
          <a:lstStyle/>
          <a:p>
            <a:r>
              <a:rPr lang="en-US" dirty="0"/>
              <a:t>Equation </a:t>
            </a:r>
            <a:r>
              <a:rPr lang="fr-FR" dirty="0"/>
              <a:t>Y = -83.5895 + 0.2732*X</a:t>
            </a:r>
            <a:r>
              <a:rPr lang="fr-FR" baseline="-25000" dirty="0"/>
              <a:t>3</a:t>
            </a:r>
            <a:r>
              <a:rPr lang="fr-FR" dirty="0"/>
              <a:t> + 1.335 *X</a:t>
            </a:r>
            <a:r>
              <a:rPr lang="fr-FR" baseline="-25000" dirty="0"/>
              <a:t>5</a:t>
            </a:r>
            <a:r>
              <a:rPr lang="fr-FR" dirty="0"/>
              <a:t> + 1.0964 * X</a:t>
            </a:r>
            <a:r>
              <a:rPr lang="fr-FR" baseline="-25000" dirty="0"/>
              <a:t>6</a:t>
            </a:r>
            <a:r>
              <a:rPr lang="fr-FR" dirty="0"/>
              <a:t> +2.3648*X</a:t>
            </a:r>
            <a:r>
              <a:rPr lang="fr-FR" baseline="-25000" dirty="0"/>
              <a:t>8</a:t>
            </a:r>
            <a:r>
              <a:rPr lang="fr-FR" dirty="0"/>
              <a:t> - 5.934 * X</a:t>
            </a:r>
            <a:r>
              <a:rPr lang="fr-FR" baseline="-25000" dirty="0"/>
              <a:t>10</a:t>
            </a:r>
            <a:endParaRPr lang="en-US" baseline="-25000" dirty="0"/>
          </a:p>
        </p:txBody>
      </p:sp>
    </p:spTree>
    <p:extLst>
      <p:ext uri="{BB962C8B-B14F-4D97-AF65-F5344CB8AC3E}">
        <p14:creationId xmlns:p14="http://schemas.microsoft.com/office/powerpoint/2010/main" val="116844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Control chart: </a:t>
            </a:r>
            <a:r>
              <a:rPr lang="en-US" sz="2400" dirty="0" err="1"/>
              <a:t>XmR</a:t>
            </a:r>
            <a:r>
              <a:rPr lang="en-US" sz="2400" dirty="0"/>
              <a:t> (Individual with Moving Range)</a:t>
            </a:r>
          </a:p>
        </p:txBody>
      </p:sp>
      <p:sp>
        <p:nvSpPr>
          <p:cNvPr id="2" name="TextBox 1">
            <a:extLst>
              <a:ext uri="{FF2B5EF4-FFF2-40B4-BE49-F238E27FC236}">
                <a16:creationId xmlns:a16="http://schemas.microsoft.com/office/drawing/2014/main" id="{AAA9D5DF-673D-4A71-BED2-BD1C4E3E68AC}"/>
              </a:ext>
            </a:extLst>
          </p:cNvPr>
          <p:cNvSpPr txBox="1"/>
          <p:nvPr/>
        </p:nvSpPr>
        <p:spPr>
          <a:xfrm>
            <a:off x="242590" y="1099226"/>
            <a:ext cx="6900672" cy="3816429"/>
          </a:xfrm>
          <a:prstGeom prst="rect">
            <a:avLst/>
          </a:prstGeom>
          <a:noFill/>
        </p:spPr>
        <p:txBody>
          <a:bodyPr wrap="square" rtlCol="0">
            <a:spAutoFit/>
          </a:bodyPr>
          <a:lstStyle/>
          <a:p>
            <a:r>
              <a:rPr lang="en-US" sz="1600" b="1" dirty="0"/>
              <a:t>WHY</a:t>
            </a:r>
          </a:p>
          <a:p>
            <a:r>
              <a:rPr lang="en-US" sz="1400" dirty="0"/>
              <a:t> I wanted to plot both before and after process improvement data on a </a:t>
            </a:r>
            <a:r>
              <a:rPr lang="en-US" sz="1400" dirty="0" err="1"/>
              <a:t>XmR</a:t>
            </a:r>
            <a:r>
              <a:rPr lang="en-US" sz="1400" dirty="0"/>
              <a:t> chart to identify</a:t>
            </a:r>
          </a:p>
          <a:p>
            <a:pPr marL="285750" indent="-285750">
              <a:buFont typeface="Arial" panose="020B0604020202020204" pitchFamily="34" charset="0"/>
              <a:buChar char="•"/>
            </a:pPr>
            <a:r>
              <a:rPr lang="en-US" sz="1400" dirty="0"/>
              <a:t>Check whether process is in control</a:t>
            </a:r>
          </a:p>
          <a:p>
            <a:pPr marL="285750" indent="-285750">
              <a:buFont typeface="Arial" panose="020B0604020202020204" pitchFamily="34" charset="0"/>
              <a:buChar char="•"/>
            </a:pPr>
            <a:r>
              <a:rPr lang="en-US" sz="1400" dirty="0"/>
              <a:t>Identify signals if any</a:t>
            </a:r>
          </a:p>
          <a:p>
            <a:endParaRPr lang="en-US" b="1" dirty="0"/>
          </a:p>
          <a:p>
            <a:r>
              <a:rPr lang="en-US" sz="1600" b="1" dirty="0"/>
              <a:t>Charting approach:</a:t>
            </a:r>
          </a:p>
          <a:p>
            <a:pPr marL="285750" indent="-285750">
              <a:buFont typeface="Arial" panose="020B0604020202020204" pitchFamily="34" charset="0"/>
              <a:buChar char="•"/>
            </a:pPr>
            <a:r>
              <a:rPr lang="en-US" sz="1400" dirty="0"/>
              <a:t>Sub-group size =1 ( this is why </a:t>
            </a:r>
            <a:r>
              <a:rPr lang="en-US" sz="1400" dirty="0" err="1"/>
              <a:t>XmR</a:t>
            </a:r>
            <a:r>
              <a:rPr lang="en-US" sz="1400" dirty="0"/>
              <a:t> chart is chosen)</a:t>
            </a:r>
          </a:p>
          <a:p>
            <a:endParaRPr lang="en-US" b="1" dirty="0"/>
          </a:p>
          <a:p>
            <a:r>
              <a:rPr lang="en-US" sz="1600" b="1" dirty="0"/>
              <a:t>Result:</a:t>
            </a:r>
          </a:p>
          <a:p>
            <a:pPr marL="285750" indent="-285750">
              <a:buFont typeface="Arial" panose="020B0604020202020204" pitchFamily="34" charset="0"/>
              <a:buChar char="•"/>
            </a:pPr>
            <a:r>
              <a:rPr lang="en-US" sz="1400" dirty="0"/>
              <a:t>Old process seems to be in control(1-13)</a:t>
            </a:r>
          </a:p>
          <a:p>
            <a:pPr marL="285750" indent="-285750">
              <a:buFont typeface="Arial" panose="020B0604020202020204" pitchFamily="34" charset="0"/>
              <a:buChar char="•"/>
            </a:pPr>
            <a:r>
              <a:rPr lang="en-US" sz="1400" dirty="0"/>
              <a:t>When process change is introduced on 13</a:t>
            </a:r>
            <a:r>
              <a:rPr lang="en-US" sz="1400" baseline="30000" dirty="0"/>
              <a:t>th</a:t>
            </a:r>
            <a:r>
              <a:rPr lang="en-US" sz="1400" dirty="0"/>
              <a:t> day, following showing a signal</a:t>
            </a:r>
          </a:p>
          <a:p>
            <a:pPr marL="742950" lvl="1" indent="-285750">
              <a:buFont typeface="Arial" panose="020B0604020202020204" pitchFamily="34" charset="0"/>
              <a:buChar char="•"/>
            </a:pPr>
            <a:r>
              <a:rPr lang="en-US" sz="1400" dirty="0"/>
              <a:t>In X bar chart by going lower LCL and all 13 points are on the lower side.</a:t>
            </a:r>
          </a:p>
          <a:p>
            <a:pPr marL="285750" indent="-285750">
              <a:buFont typeface="Arial" panose="020B0604020202020204" pitchFamily="34" charset="0"/>
              <a:buChar char="•"/>
            </a:pPr>
            <a:r>
              <a:rPr lang="en-US" sz="1400" dirty="0"/>
              <a:t>The process change caused a good outcome by lowering the X bar value. The </a:t>
            </a:r>
            <a:r>
              <a:rPr lang="en-US" sz="1400" dirty="0" err="1"/>
              <a:t>XmR</a:t>
            </a:r>
            <a:r>
              <a:rPr lang="en-US" sz="1400" dirty="0"/>
              <a:t> chart must be re-calculated for the new values and should be the new baseline for the process.</a:t>
            </a:r>
          </a:p>
          <a:p>
            <a:endParaRPr lang="en-US" dirty="0"/>
          </a:p>
        </p:txBody>
      </p:sp>
      <p:graphicFrame>
        <p:nvGraphicFramePr>
          <p:cNvPr id="7" name="Chart 6">
            <a:extLst>
              <a:ext uri="{FF2B5EF4-FFF2-40B4-BE49-F238E27FC236}">
                <a16:creationId xmlns:a16="http://schemas.microsoft.com/office/drawing/2014/main" id="{B46A20A7-9253-419F-BE6C-2B99B1EFCCB8}"/>
              </a:ext>
            </a:extLst>
          </p:cNvPr>
          <p:cNvGraphicFramePr>
            <a:graphicFrameLocks/>
          </p:cNvGraphicFramePr>
          <p:nvPr>
            <p:extLst>
              <p:ext uri="{D42A27DB-BD31-4B8C-83A1-F6EECF244321}">
                <p14:modId xmlns:p14="http://schemas.microsoft.com/office/powerpoint/2010/main" val="332112996"/>
              </p:ext>
            </p:extLst>
          </p:nvPr>
        </p:nvGraphicFramePr>
        <p:xfrm>
          <a:off x="7310978" y="966365"/>
          <a:ext cx="4638431" cy="2329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54DC9F9-8687-4A52-A87F-AF81A4776BFC}"/>
              </a:ext>
            </a:extLst>
          </p:cNvPr>
          <p:cNvGraphicFramePr>
            <a:graphicFrameLocks/>
          </p:cNvGraphicFramePr>
          <p:nvPr>
            <p:extLst>
              <p:ext uri="{D42A27DB-BD31-4B8C-83A1-F6EECF244321}">
                <p14:modId xmlns:p14="http://schemas.microsoft.com/office/powerpoint/2010/main" val="404064404"/>
              </p:ext>
            </p:extLst>
          </p:nvPr>
        </p:nvGraphicFramePr>
        <p:xfrm>
          <a:off x="7310978" y="3450747"/>
          <a:ext cx="4638431" cy="2613992"/>
        </p:xfrm>
        <a:graphic>
          <a:graphicData uri="http://schemas.openxmlformats.org/drawingml/2006/chart">
            <c:chart xmlns:c="http://schemas.openxmlformats.org/drawingml/2006/chart" xmlns:r="http://schemas.openxmlformats.org/officeDocument/2006/relationships" r:id="rId3"/>
          </a:graphicData>
        </a:graphic>
      </p:graphicFrame>
      <p:sp>
        <p:nvSpPr>
          <p:cNvPr id="5" name="Speech Bubble: Rectangle with Corners Rounded 4">
            <a:extLst>
              <a:ext uri="{FF2B5EF4-FFF2-40B4-BE49-F238E27FC236}">
                <a16:creationId xmlns:a16="http://schemas.microsoft.com/office/drawing/2014/main" id="{ADF89CE8-D6DB-4B10-99A7-E8CE63903370}"/>
              </a:ext>
            </a:extLst>
          </p:cNvPr>
          <p:cNvSpPr/>
          <p:nvPr/>
        </p:nvSpPr>
        <p:spPr>
          <a:xfrm>
            <a:off x="10459453" y="966366"/>
            <a:ext cx="1251284" cy="333046"/>
          </a:xfrm>
          <a:prstGeom prst="wedgeRoundRectCallout">
            <a:avLst>
              <a:gd name="adj1" fmla="val -103841"/>
              <a:gd name="adj2" fmla="val 428052"/>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Positive signal</a:t>
            </a:r>
          </a:p>
        </p:txBody>
      </p:sp>
    </p:spTree>
    <p:extLst>
      <p:ext uri="{BB962C8B-B14F-4D97-AF65-F5344CB8AC3E}">
        <p14:creationId xmlns:p14="http://schemas.microsoft.com/office/powerpoint/2010/main" val="4110322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22565"/>
            <a:ext cx="11706819" cy="461665"/>
          </a:xfrm>
          <a:prstGeom prst="rect">
            <a:avLst/>
          </a:prstGeom>
          <a:solidFill>
            <a:schemeClr val="accent1">
              <a:lumMod val="40000"/>
              <a:lumOff val="60000"/>
            </a:schemeClr>
          </a:solidFill>
        </p:spPr>
        <p:txBody>
          <a:bodyPr wrap="square" rtlCol="0">
            <a:spAutoFit/>
          </a:bodyPr>
          <a:lstStyle/>
          <a:p>
            <a:r>
              <a:rPr lang="en-US" sz="2400" dirty="0"/>
              <a:t>Summary</a:t>
            </a:r>
          </a:p>
        </p:txBody>
      </p:sp>
      <p:sp>
        <p:nvSpPr>
          <p:cNvPr id="2" name="TextBox 1">
            <a:extLst>
              <a:ext uri="{FF2B5EF4-FFF2-40B4-BE49-F238E27FC236}">
                <a16:creationId xmlns:a16="http://schemas.microsoft.com/office/drawing/2014/main" id="{3D3C42F0-B88E-4BC5-A3E7-B204C8B83307}"/>
              </a:ext>
            </a:extLst>
          </p:cNvPr>
          <p:cNvSpPr txBox="1"/>
          <p:nvPr/>
        </p:nvSpPr>
        <p:spPr>
          <a:xfrm>
            <a:off x="312614" y="995457"/>
            <a:ext cx="11706819" cy="5078313"/>
          </a:xfrm>
          <a:prstGeom prst="rect">
            <a:avLst/>
          </a:prstGeom>
          <a:noFill/>
        </p:spPr>
        <p:txBody>
          <a:bodyPr wrap="square" rtlCol="0">
            <a:spAutoFit/>
          </a:bodyPr>
          <a:lstStyle/>
          <a:p>
            <a:r>
              <a:rPr lang="en-US" sz="1400" dirty="0"/>
              <a:t>My project is about self improvement to reduce number of minutes late to office by 50% by implementing improvements to my current process. Before thinking about statistics, I was attributing “commute” time as the main reason of my problem but never substantiated my intuitions. Having taken the statistics course, I wanted to try what are the variables that might be impacting my goal, I also wanted to see whether the improvements I made are statistically significant and identify relationship of the overall activities involved for any future improvements.</a:t>
            </a:r>
          </a:p>
          <a:p>
            <a:endParaRPr lang="en-US" sz="1400" dirty="0"/>
          </a:p>
          <a:p>
            <a:r>
              <a:rPr lang="en-US" sz="1400" b="1" dirty="0"/>
              <a:t>What are the tools used and their purpose for this project:</a:t>
            </a:r>
          </a:p>
          <a:p>
            <a:pPr marL="285750" indent="-285750">
              <a:buFont typeface="Arial" panose="020B0604020202020204" pitchFamily="34" charset="0"/>
              <a:buChar char="•"/>
            </a:pPr>
            <a:r>
              <a:rPr lang="en-US" sz="1400" dirty="0"/>
              <a:t>I have used following tools during my project: </a:t>
            </a:r>
            <a:r>
              <a:rPr lang="en-US" sz="1400" dirty="0" err="1"/>
              <a:t>ProcessMap</a:t>
            </a:r>
            <a:r>
              <a:rPr lang="en-US" sz="1400" dirty="0"/>
              <a:t>,  </a:t>
            </a:r>
            <a:r>
              <a:rPr lang="en-US" sz="1400" dirty="0" err="1"/>
              <a:t>DataMeasurementPlan</a:t>
            </a:r>
            <a:r>
              <a:rPr lang="en-US" sz="1400" dirty="0"/>
              <a:t>, SQL calculation, Pareto Chart, Sample Size calculation, Confidence Interval for Mean, Multiple Linear Regression, Hypothesis Testing, and control chart tools for various purposes. All the tool usage is ultimately used to identify, improve and validate whether process changes helped to reach the goal.</a:t>
            </a:r>
          </a:p>
          <a:p>
            <a:pPr marL="285750" indent="-285750">
              <a:buFont typeface="Arial" panose="020B0604020202020204" pitchFamily="34" charset="0"/>
              <a:buChar char="•"/>
            </a:pPr>
            <a:r>
              <a:rPr lang="en-US" sz="1400" dirty="0"/>
              <a:t>To understand the problem and outline the problem clearly, I used Problem Definition Worksheet, Process map, Operational definition helped me clearly identify, outline the problem. Gave me initial insights about improvements. Clear guidelines on how to collect data that can be used for analysis.</a:t>
            </a:r>
          </a:p>
          <a:p>
            <a:pPr marL="285750" indent="-285750">
              <a:buFont typeface="Arial" panose="020B0604020202020204" pitchFamily="34" charset="0"/>
              <a:buChar char="•"/>
            </a:pPr>
            <a:r>
              <a:rPr lang="en-US" sz="1400" dirty="0"/>
              <a:t>To identify what I need to measure and how I should measure to use statistical analysis I used Data Measurement plan. This is based of Process Map.</a:t>
            </a:r>
          </a:p>
          <a:p>
            <a:pPr marL="285750" indent="-285750">
              <a:buFont typeface="Arial" panose="020B0604020202020204" pitchFamily="34" charset="0"/>
              <a:buChar char="•"/>
            </a:pPr>
            <a:r>
              <a:rPr lang="en-US" sz="1400" dirty="0"/>
              <a:t>To identify process improvements I used Process Map and Pareto chart to find which activities are redundant and which activities consuming more time that can be part of improvement.</a:t>
            </a:r>
          </a:p>
          <a:p>
            <a:pPr marL="285750" indent="-285750">
              <a:buFont typeface="Arial" panose="020B0604020202020204" pitchFamily="34" charset="0"/>
              <a:buChar char="•"/>
            </a:pPr>
            <a:r>
              <a:rPr lang="en-US" sz="1400" dirty="0"/>
              <a:t>To establish baselines for the process to compare with improvements I used SQL, Mean. </a:t>
            </a:r>
          </a:p>
          <a:p>
            <a:pPr marL="285750" indent="-285750">
              <a:buFont typeface="Arial" panose="020B0604020202020204" pitchFamily="34" charset="0"/>
              <a:buChar char="•"/>
            </a:pPr>
            <a:r>
              <a:rPr lang="en-US" sz="1400" dirty="0"/>
              <a:t>I wanted to be very accurate on the statistical calculate which are dependent on sample size. I used sample size calculation tools to find the right sample size I need to collect for analysis.</a:t>
            </a:r>
          </a:p>
          <a:p>
            <a:pPr marL="285750" indent="-285750">
              <a:buFont typeface="Arial" panose="020B0604020202020204" pitchFamily="34" charset="0"/>
              <a:buChar char="•"/>
            </a:pPr>
            <a:r>
              <a:rPr lang="en-US" sz="1400" dirty="0"/>
              <a:t>I used Hypothesis testing to validate whether I was able to “reduce minutes late to office”</a:t>
            </a:r>
          </a:p>
          <a:p>
            <a:pPr marL="285750" indent="-285750">
              <a:buFont typeface="Arial" panose="020B0604020202020204" pitchFamily="34" charset="0"/>
              <a:buChar char="•"/>
            </a:pPr>
            <a:r>
              <a:rPr lang="en-US" sz="1400" dirty="0"/>
              <a:t>I used Multiple Regression Model to find which X variables are impacting the Result(Y) before and after process improvement. I also wanted to find a model that can help me predict Y based on X’s. I thought this model can be used to finetune my process by concentrating on the right dependencies.</a:t>
            </a:r>
          </a:p>
          <a:p>
            <a:pPr marL="285750" indent="-285750">
              <a:buFont typeface="Arial" panose="020B0604020202020204" pitchFamily="34" charset="0"/>
              <a:buChar char="•"/>
            </a:pPr>
            <a:r>
              <a:rPr lang="en-US" sz="1400" dirty="0"/>
              <a:t>I wanted to see whether there are any signals in my process and used </a:t>
            </a:r>
            <a:r>
              <a:rPr lang="en-US" sz="1400" dirty="0" err="1"/>
              <a:t>ImR</a:t>
            </a:r>
            <a:r>
              <a:rPr lang="en-US" sz="1400" dirty="0"/>
              <a:t> chart to find out signal/anomalies. I also used this chart to see whether the process followed is in control.</a:t>
            </a:r>
          </a:p>
          <a:p>
            <a:endParaRPr lang="en-US" sz="1600" dirty="0"/>
          </a:p>
        </p:txBody>
      </p:sp>
    </p:spTree>
    <p:extLst>
      <p:ext uri="{BB962C8B-B14F-4D97-AF65-F5344CB8AC3E}">
        <p14:creationId xmlns:p14="http://schemas.microsoft.com/office/powerpoint/2010/main" val="81153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Data Analysis/Conclusion</a:t>
            </a:r>
          </a:p>
        </p:txBody>
      </p:sp>
      <p:sp>
        <p:nvSpPr>
          <p:cNvPr id="2" name="TextBox 1">
            <a:extLst>
              <a:ext uri="{FF2B5EF4-FFF2-40B4-BE49-F238E27FC236}">
                <a16:creationId xmlns:a16="http://schemas.microsoft.com/office/drawing/2014/main" id="{D24D330A-A12D-4CDB-8BFA-D49F2BFCE5F6}"/>
              </a:ext>
            </a:extLst>
          </p:cNvPr>
          <p:cNvSpPr txBox="1"/>
          <p:nvPr/>
        </p:nvSpPr>
        <p:spPr>
          <a:xfrm>
            <a:off x="242590" y="1008185"/>
            <a:ext cx="11706819" cy="4093428"/>
          </a:xfrm>
          <a:prstGeom prst="rect">
            <a:avLst/>
          </a:prstGeom>
          <a:noFill/>
        </p:spPr>
        <p:txBody>
          <a:bodyPr wrap="square" rtlCol="0">
            <a:spAutoFit/>
          </a:bodyPr>
          <a:lstStyle/>
          <a:p>
            <a:r>
              <a:rPr lang="en-US" b="1" dirty="0"/>
              <a:t>Data Analysis Summary:</a:t>
            </a:r>
          </a:p>
          <a:p>
            <a:pPr marL="285750" indent="-285750">
              <a:buFont typeface="Arial" panose="020B0604020202020204" pitchFamily="34" charset="0"/>
              <a:buChar char="•"/>
            </a:pPr>
            <a:r>
              <a:rPr lang="en-US" sz="1600" dirty="0"/>
              <a:t>Mean minutes being late to office reduced from 37.46 Minutes to 12 Minutes. About 67.9% decrease observed</a:t>
            </a:r>
          </a:p>
          <a:p>
            <a:pPr marL="285750" indent="-285750">
              <a:buFont typeface="Arial" panose="020B0604020202020204" pitchFamily="34" charset="0"/>
              <a:buChar char="•"/>
            </a:pPr>
            <a:r>
              <a:rPr lang="en-US" sz="1600" dirty="0"/>
              <a:t>After process improvement SQL increased from 2.91 to 3.46.</a:t>
            </a:r>
          </a:p>
          <a:p>
            <a:pPr marL="285750" indent="-285750">
              <a:buFont typeface="Arial" panose="020B0604020202020204" pitchFamily="34" charset="0"/>
              <a:buChar char="•"/>
            </a:pPr>
            <a:r>
              <a:rPr lang="en-US" sz="1600" dirty="0"/>
              <a:t>Hypothesis test successfully rejected H</a:t>
            </a:r>
            <a:r>
              <a:rPr lang="en-US" sz="1600" baseline="-25000" dirty="0"/>
              <a:t>0</a:t>
            </a:r>
          </a:p>
          <a:p>
            <a:pPr marL="742950" lvl="1" indent="-285750">
              <a:buFont typeface="Arial" panose="020B0604020202020204" pitchFamily="34" charset="0"/>
              <a:buChar char="•"/>
            </a:pPr>
            <a:r>
              <a:rPr lang="en-US" sz="1600" dirty="0"/>
              <a:t>H</a:t>
            </a:r>
            <a:r>
              <a:rPr lang="en-US" sz="1600" baseline="-25000" dirty="0"/>
              <a:t>o</a:t>
            </a:r>
            <a:r>
              <a:rPr lang="en-US" sz="1600" dirty="0"/>
              <a:t> = </a:t>
            </a:r>
            <a:r>
              <a:rPr lang="el-GR" sz="1600" dirty="0"/>
              <a:t>μ</a:t>
            </a:r>
            <a:r>
              <a:rPr lang="en-US" sz="1600" baseline="-25000" dirty="0"/>
              <a:t>1</a:t>
            </a:r>
            <a:r>
              <a:rPr lang="en-US" sz="1600" dirty="0"/>
              <a:t> &lt;= </a:t>
            </a:r>
            <a:r>
              <a:rPr lang="el-GR" sz="1600" dirty="0"/>
              <a:t>μ</a:t>
            </a:r>
            <a:r>
              <a:rPr lang="en-US" sz="1600" baseline="-25000" dirty="0"/>
              <a:t>2  </a:t>
            </a:r>
            <a:r>
              <a:rPr lang="en-US" sz="1600" dirty="0"/>
              <a:t>“Minutes late to office is more than or equal post value before process change”</a:t>
            </a:r>
          </a:p>
          <a:p>
            <a:pPr marL="742950" lvl="1" indent="-285750">
              <a:buFont typeface="Arial" panose="020B0604020202020204" pitchFamily="34" charset="0"/>
              <a:buChar char="•"/>
            </a:pPr>
            <a:r>
              <a:rPr lang="en-US" sz="1600" dirty="0"/>
              <a:t>H</a:t>
            </a:r>
            <a:r>
              <a:rPr lang="en-US" sz="1600" baseline="-25000" dirty="0"/>
              <a:t>a</a:t>
            </a:r>
            <a:r>
              <a:rPr lang="en-US" sz="1600" dirty="0"/>
              <a:t> = </a:t>
            </a:r>
            <a:r>
              <a:rPr lang="el-GR" sz="1600" dirty="0"/>
              <a:t>μ</a:t>
            </a:r>
            <a:r>
              <a:rPr lang="en-US" sz="1600" baseline="-25000" dirty="0"/>
              <a:t>1</a:t>
            </a:r>
            <a:r>
              <a:rPr lang="en-US" sz="1600" dirty="0"/>
              <a:t> &gt; </a:t>
            </a:r>
            <a:r>
              <a:rPr lang="el-GR" sz="1600" dirty="0"/>
              <a:t>μ</a:t>
            </a:r>
            <a:r>
              <a:rPr lang="en-US" sz="1600" baseline="-25000" dirty="0"/>
              <a:t>2     </a:t>
            </a:r>
            <a:r>
              <a:rPr lang="en-US" sz="1600" dirty="0"/>
              <a:t>“Minutes late to office is less than value before process change”</a:t>
            </a:r>
          </a:p>
          <a:p>
            <a:pPr marL="285750" indent="-285750">
              <a:buFont typeface="Arial" panose="020B0604020202020204" pitchFamily="34" charset="0"/>
              <a:buChar char="•"/>
            </a:pPr>
            <a:r>
              <a:rPr lang="en-US" sz="1600" dirty="0"/>
              <a:t>Mean with 95% Confidence interval found to be between “7.691” and “16.308” Minutes.</a:t>
            </a:r>
          </a:p>
          <a:p>
            <a:pPr marL="285750" indent="-285750">
              <a:buFont typeface="Arial" panose="020B0604020202020204" pitchFamily="34" charset="0"/>
              <a:buChar char="•"/>
            </a:pPr>
            <a:r>
              <a:rPr lang="en-US" sz="1600" dirty="0"/>
              <a:t>Multiple Regression model derived with R (Correlation Coefficient) = 0.967 and R2 (Coefficient of determination) = 0.89. This suggests strong correlation between Y and predicted Y and the dependent variable can be computed from independent variables using the model</a:t>
            </a:r>
          </a:p>
          <a:p>
            <a:pPr marL="285750" indent="-285750">
              <a:buFont typeface="Arial" panose="020B0604020202020204" pitchFamily="34" charset="0"/>
              <a:buChar char="•"/>
            </a:pPr>
            <a:r>
              <a:rPr lang="en-US" sz="1600" dirty="0"/>
              <a:t>Multiple regression model Equation </a:t>
            </a:r>
            <a:r>
              <a:rPr lang="fr-FR" sz="1600" dirty="0"/>
              <a:t>Y = -83.5895 + 0.2732*X</a:t>
            </a:r>
            <a:r>
              <a:rPr lang="fr-FR" sz="1600" baseline="-25000" dirty="0"/>
              <a:t>3</a:t>
            </a:r>
            <a:r>
              <a:rPr lang="fr-FR" sz="1600" dirty="0"/>
              <a:t> + 1.335 *X</a:t>
            </a:r>
            <a:r>
              <a:rPr lang="fr-FR" sz="1600" baseline="-25000" dirty="0"/>
              <a:t>5</a:t>
            </a:r>
            <a:r>
              <a:rPr lang="fr-FR" sz="1600" dirty="0"/>
              <a:t> + 1.0964 * X</a:t>
            </a:r>
            <a:r>
              <a:rPr lang="fr-FR" sz="1600" baseline="-25000" dirty="0"/>
              <a:t>6</a:t>
            </a:r>
            <a:r>
              <a:rPr lang="fr-FR" sz="1600" dirty="0"/>
              <a:t> +2.3648*X</a:t>
            </a:r>
            <a:r>
              <a:rPr lang="fr-FR" sz="1600" baseline="-25000" dirty="0"/>
              <a:t>8</a:t>
            </a:r>
            <a:r>
              <a:rPr lang="fr-FR" sz="1600" dirty="0"/>
              <a:t> - 5.934 * X</a:t>
            </a:r>
            <a:r>
              <a:rPr lang="fr-FR" sz="1600" baseline="-25000" dirty="0"/>
              <a:t>10</a:t>
            </a:r>
            <a:endParaRPr lang="en-US" sz="1600" dirty="0"/>
          </a:p>
          <a:p>
            <a:pPr marL="285750" indent="-285750">
              <a:buFont typeface="Arial" panose="020B0604020202020204" pitchFamily="34" charset="0"/>
              <a:buChar char="•"/>
            </a:pPr>
            <a:r>
              <a:rPr lang="en-US" sz="1600" dirty="0" err="1"/>
              <a:t>ImR</a:t>
            </a:r>
            <a:r>
              <a:rPr lang="en-US" sz="1600" dirty="0"/>
              <a:t> Control chart clearly indicated a </a:t>
            </a:r>
            <a:r>
              <a:rPr lang="en-US" sz="1600" b="1" dirty="0"/>
              <a:t>positive signal</a:t>
            </a:r>
            <a:r>
              <a:rPr lang="en-US" sz="1600" dirty="0"/>
              <a:t>(reduction in minutes late to office) right around the process change.</a:t>
            </a:r>
          </a:p>
          <a:p>
            <a:pPr marL="285750" indent="-285750">
              <a:buFont typeface="Arial" panose="020B0604020202020204" pitchFamily="34" charset="0"/>
              <a:buChar char="•"/>
            </a:pPr>
            <a:endParaRPr lang="en-US" dirty="0"/>
          </a:p>
          <a:p>
            <a:r>
              <a:rPr lang="en-US" sz="2400" b="1" dirty="0"/>
              <a:t>Conclusion:</a:t>
            </a:r>
          </a:p>
          <a:p>
            <a:r>
              <a:rPr lang="en-US" sz="2000" dirty="0"/>
              <a:t>Process changes implemented produced </a:t>
            </a:r>
            <a:r>
              <a:rPr lang="en-US" sz="2000" b="1" dirty="0">
                <a:highlight>
                  <a:srgbClr val="00FF00"/>
                </a:highlight>
              </a:rPr>
              <a:t>67.9% </a:t>
            </a:r>
            <a:r>
              <a:rPr lang="en-US" sz="2000" dirty="0"/>
              <a:t>reduction in “Minutes being late to office” which exceeded the goal of 50% reduction.</a:t>
            </a:r>
          </a:p>
        </p:txBody>
      </p:sp>
      <p:pic>
        <p:nvPicPr>
          <p:cNvPr id="5" name="Picture 4" descr="A picture containing vector graphics&#10;&#10;Description automatically generated">
            <a:extLst>
              <a:ext uri="{FF2B5EF4-FFF2-40B4-BE49-F238E27FC236}">
                <a16:creationId xmlns:a16="http://schemas.microsoft.com/office/drawing/2014/main" id="{D3877A59-C1D8-4F14-9FCE-F6D77C54F4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32709" y="4007339"/>
            <a:ext cx="433753" cy="433753"/>
          </a:xfrm>
          <a:prstGeom prst="rect">
            <a:avLst/>
          </a:prstGeom>
        </p:spPr>
      </p:pic>
    </p:spTree>
    <p:extLst>
      <p:ext uri="{BB962C8B-B14F-4D97-AF65-F5344CB8AC3E}">
        <p14:creationId xmlns:p14="http://schemas.microsoft.com/office/powerpoint/2010/main" val="284515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Project background and Goal</a:t>
            </a:r>
          </a:p>
        </p:txBody>
      </p:sp>
      <p:sp>
        <p:nvSpPr>
          <p:cNvPr id="2" name="TextBox 1">
            <a:extLst>
              <a:ext uri="{FF2B5EF4-FFF2-40B4-BE49-F238E27FC236}">
                <a16:creationId xmlns:a16="http://schemas.microsoft.com/office/drawing/2014/main" id="{0CC557EC-FA34-41F4-86C2-FDD8AB8A1BEA}"/>
              </a:ext>
            </a:extLst>
          </p:cNvPr>
          <p:cNvSpPr txBox="1"/>
          <p:nvPr/>
        </p:nvSpPr>
        <p:spPr>
          <a:xfrm>
            <a:off x="343877" y="1148862"/>
            <a:ext cx="11613347" cy="2492990"/>
          </a:xfrm>
          <a:prstGeom prst="rect">
            <a:avLst/>
          </a:prstGeom>
          <a:noFill/>
        </p:spPr>
        <p:txBody>
          <a:bodyPr wrap="square" rtlCol="0">
            <a:spAutoFit/>
          </a:bodyPr>
          <a:lstStyle/>
          <a:p>
            <a:r>
              <a:rPr lang="en-US" sz="2400" b="1" dirty="0"/>
              <a:t>Background:</a:t>
            </a:r>
          </a:p>
          <a:p>
            <a:r>
              <a:rPr lang="en-US" dirty="0"/>
              <a:t>I rarely reach office by 8AM. Due to global presence of my company, many a times critical meetings are scheduled at 8 AM and joining the meetings late causes repetitive discussions and un-necessary extensions of the meeting. This issue is gets compounded when I am the meeting organizer. I have observed that being in office by 8:05AM seems to be highly productive.</a:t>
            </a:r>
          </a:p>
          <a:p>
            <a:endParaRPr lang="en-US" dirty="0"/>
          </a:p>
          <a:p>
            <a:r>
              <a:rPr lang="en-US" sz="2400" b="1" dirty="0"/>
              <a:t>Goal:</a:t>
            </a:r>
          </a:p>
          <a:p>
            <a:r>
              <a:rPr lang="en-US" dirty="0"/>
              <a:t>The goal of the project is to “Reduce being late to work by 50%”</a:t>
            </a:r>
          </a:p>
        </p:txBody>
      </p:sp>
    </p:spTree>
    <p:extLst>
      <p:ext uri="{BB962C8B-B14F-4D97-AF65-F5344CB8AC3E}">
        <p14:creationId xmlns:p14="http://schemas.microsoft.com/office/powerpoint/2010/main" val="241901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Observe current process: Process Map</a:t>
            </a:r>
          </a:p>
        </p:txBody>
      </p:sp>
      <p:sp>
        <p:nvSpPr>
          <p:cNvPr id="5" name="TextBox 4">
            <a:extLst>
              <a:ext uri="{FF2B5EF4-FFF2-40B4-BE49-F238E27FC236}">
                <a16:creationId xmlns:a16="http://schemas.microsoft.com/office/drawing/2014/main" id="{81F25955-283F-4A66-B341-77785704B188}"/>
              </a:ext>
            </a:extLst>
          </p:cNvPr>
          <p:cNvSpPr txBox="1"/>
          <p:nvPr/>
        </p:nvSpPr>
        <p:spPr>
          <a:xfrm>
            <a:off x="257000" y="1000573"/>
            <a:ext cx="5526385" cy="5478423"/>
          </a:xfrm>
          <a:prstGeom prst="rect">
            <a:avLst/>
          </a:prstGeom>
          <a:noFill/>
        </p:spPr>
        <p:txBody>
          <a:bodyPr wrap="square" rtlCol="0">
            <a:spAutoFit/>
          </a:bodyPr>
          <a:lstStyle/>
          <a:p>
            <a:r>
              <a:rPr lang="en-US" sz="2400" dirty="0"/>
              <a:t>Why: </a:t>
            </a:r>
          </a:p>
          <a:p>
            <a:r>
              <a:rPr lang="en-US" sz="1600" dirty="0"/>
              <a:t>I wanted to understand my current process by identifying the activities involved during my workday morning and outlined them as a process map.</a:t>
            </a:r>
          </a:p>
          <a:p>
            <a:endParaRPr lang="en-US" sz="1600" dirty="0"/>
          </a:p>
          <a:p>
            <a:r>
              <a:rPr lang="en-US" sz="2400" dirty="0"/>
              <a:t>How:</a:t>
            </a:r>
          </a:p>
          <a:p>
            <a:r>
              <a:rPr lang="en-US" sz="1600" dirty="0"/>
              <a:t>I have observed my daily routine for couple of days and identified activities involved. Each block will represent one or a set of logical actions that are related outlined as </a:t>
            </a:r>
            <a:r>
              <a:rPr lang="en-US" sz="1600" b="1" dirty="0"/>
              <a:t>activity</a:t>
            </a:r>
            <a:r>
              <a:rPr lang="en-US" sz="1600" dirty="0"/>
              <a:t>.</a:t>
            </a:r>
          </a:p>
          <a:p>
            <a:endParaRPr lang="en-US" sz="1600" dirty="0"/>
          </a:p>
          <a:p>
            <a:r>
              <a:rPr lang="en-US" sz="2400" dirty="0"/>
              <a:t>Result:</a:t>
            </a:r>
          </a:p>
          <a:p>
            <a:pPr marL="285750" indent="-285750">
              <a:buFont typeface="Arial" panose="020B0604020202020204" pitchFamily="34" charset="0"/>
              <a:buChar char="•"/>
            </a:pPr>
            <a:r>
              <a:rPr lang="en-US" sz="1600" dirty="0"/>
              <a:t>Visual representation of the activities involved, flow and order identified.</a:t>
            </a:r>
          </a:p>
          <a:p>
            <a:pPr marL="285750" indent="-285750">
              <a:buFont typeface="Arial" panose="020B0604020202020204" pitchFamily="34" charset="0"/>
              <a:buChar char="•"/>
            </a:pPr>
            <a:r>
              <a:rPr lang="en-US" sz="1600" dirty="0"/>
              <a:t>One of the insight I found is that I am spending multiple times checking my mobile for mails/news which seems redundant.</a:t>
            </a:r>
          </a:p>
          <a:p>
            <a:endParaRPr lang="en-US" sz="1600" dirty="0"/>
          </a:p>
          <a:p>
            <a:r>
              <a:rPr lang="en-US" sz="1400" dirty="0"/>
              <a:t>Not in scope:</a:t>
            </a:r>
          </a:p>
          <a:p>
            <a:pPr marL="285750" indent="-285750">
              <a:buFont typeface="Arial" panose="020B0604020202020204" pitchFamily="34" charset="0"/>
              <a:buChar char="•"/>
            </a:pPr>
            <a:r>
              <a:rPr lang="en-US" sz="1200" dirty="0"/>
              <a:t>This process is followed only for the weekdays I go to work. Some days I work from home and the process during those days is out of scope.</a:t>
            </a:r>
          </a:p>
          <a:p>
            <a:pPr marL="285750" indent="-285750">
              <a:buFont typeface="Arial" panose="020B0604020202020204" pitchFamily="34" charset="0"/>
              <a:buChar char="•"/>
            </a:pPr>
            <a:endParaRPr lang="en-US" sz="1600" dirty="0"/>
          </a:p>
        </p:txBody>
      </p:sp>
      <p:pic>
        <p:nvPicPr>
          <p:cNvPr id="1036" name="Picture 12">
            <a:extLst>
              <a:ext uri="{FF2B5EF4-FFF2-40B4-BE49-F238E27FC236}">
                <a16:creationId xmlns:a16="http://schemas.microsoft.com/office/drawing/2014/main" id="{974F4D48-588F-43A5-AFA0-CC8748ED2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690" y="929901"/>
            <a:ext cx="5863310" cy="555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3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Success measures</a:t>
            </a:r>
          </a:p>
        </p:txBody>
      </p:sp>
      <p:sp>
        <p:nvSpPr>
          <p:cNvPr id="2" name="TextBox 1">
            <a:extLst>
              <a:ext uri="{FF2B5EF4-FFF2-40B4-BE49-F238E27FC236}">
                <a16:creationId xmlns:a16="http://schemas.microsoft.com/office/drawing/2014/main" id="{0CC557EC-FA34-41F4-86C2-FDD8AB8A1BEA}"/>
              </a:ext>
            </a:extLst>
          </p:cNvPr>
          <p:cNvSpPr txBox="1"/>
          <p:nvPr/>
        </p:nvSpPr>
        <p:spPr>
          <a:xfrm>
            <a:off x="343877" y="1148862"/>
            <a:ext cx="11613347" cy="4924425"/>
          </a:xfrm>
          <a:prstGeom prst="rect">
            <a:avLst/>
          </a:prstGeom>
          <a:noFill/>
        </p:spPr>
        <p:txBody>
          <a:bodyPr wrap="square" rtlCol="0">
            <a:spAutoFit/>
          </a:bodyPr>
          <a:lstStyle/>
          <a:p>
            <a:r>
              <a:rPr lang="en-US" b="1" dirty="0"/>
              <a:t>Goal(re-iterated):</a:t>
            </a:r>
          </a:p>
          <a:p>
            <a:r>
              <a:rPr lang="en-US" dirty="0"/>
              <a:t>The goal of the project is to “Reduce being late to work by 50%”</a:t>
            </a:r>
          </a:p>
          <a:p>
            <a:endParaRPr lang="en-US" b="1" dirty="0"/>
          </a:p>
          <a:p>
            <a:r>
              <a:rPr lang="en-US" b="1" dirty="0"/>
              <a:t>Operational definition</a:t>
            </a:r>
          </a:p>
          <a:p>
            <a:pPr marL="285750" indent="-285750">
              <a:buFont typeface="Arial" panose="020B0604020202020204" pitchFamily="34" charset="0"/>
              <a:buChar char="•"/>
            </a:pPr>
            <a:r>
              <a:rPr lang="en-US" sz="1400" dirty="0"/>
              <a:t>Every minute I was I reach past 8:00AM is considered as a defect.</a:t>
            </a:r>
          </a:p>
          <a:p>
            <a:pPr marL="285750" indent="-285750">
              <a:buFont typeface="Arial" panose="020B0604020202020204" pitchFamily="34" charset="0"/>
              <a:buChar char="•"/>
            </a:pPr>
            <a:r>
              <a:rPr lang="en-US" sz="1400" dirty="0"/>
              <a:t>Weekday from Monday to Friday are considered for analysis.</a:t>
            </a:r>
          </a:p>
          <a:p>
            <a:pPr marL="285750" indent="-285750">
              <a:buFont typeface="Arial" panose="020B0604020202020204" pitchFamily="34" charset="0"/>
              <a:buChar char="•"/>
            </a:pPr>
            <a:r>
              <a:rPr lang="en-US" sz="1400" dirty="0"/>
              <a:t>Holidays, sick days, work from home days are a not considered for analysis.</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“Late time to office(Y)” is the total minutes total minutes past 8 AM I reached office.</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“Time to get out of the bed (X1)”, “Morning bathroom break(X2)”, “Mail and news check(X3)”, “Workout time(X4)”, “Shower and dress up time(X5)”,  “Breakfast time(X6)”, “Commute time(X7)”, “Parking time(X8)”, “Coffee pick up time(X9)”, “Parking to office walk time(X10)” are the activities involved in each work day to office. Number of minutes taken to complete the activity is captured. During the measurement(using  iPhone) time is rounded to the Minute. All these measurements are time based, so there are continuous variables.</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“Traffic Situation(X11)” is a discrete variable measurement variable taken. On any work-day commute, If I am stooped 2+ times of freeway(I90) traffic is considered as “High” else it is considered as “Low”. High is captured as “1”, Low is captured as “0” on the analysis spreadsheet.</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If I reached office before 8AM, “Late time to office(Y)” considered as “0”.</a:t>
            </a:r>
          </a:p>
          <a:p>
            <a:pPr marL="285750" indent="-285750">
              <a:buFont typeface="Arial" panose="020B0604020202020204" pitchFamily="34" charset="0"/>
              <a:buChar char="•"/>
            </a:pPr>
            <a:endParaRPr lang="en-US" sz="1400" dirty="0"/>
          </a:p>
          <a:p>
            <a:r>
              <a:rPr lang="en-US" b="1" dirty="0"/>
              <a:t>Baseline: </a:t>
            </a:r>
          </a:p>
          <a:p>
            <a:r>
              <a:rPr lang="en-US" sz="1400" dirty="0">
                <a:solidFill>
                  <a:srgbClr val="000000"/>
                </a:solidFill>
                <a:latin typeface="Calibri" panose="020F0502020204030204" pitchFamily="34" charset="0"/>
              </a:rPr>
              <a:t>Baselines are the statistical measures that are captured on current process. As of now I considering the mean and SQL of the current process as the baselines that I am planning to improve.</a:t>
            </a:r>
          </a:p>
          <a:p>
            <a:r>
              <a:rPr lang="en-US" sz="1400" dirty="0">
                <a:solidFill>
                  <a:srgbClr val="000000"/>
                </a:solidFill>
                <a:latin typeface="Calibri" panose="020F0502020204030204" pitchFamily="34" charset="0"/>
              </a:rPr>
              <a:t>Mean Baseline before improvement: Average minutes later per workday seems is: </a:t>
            </a:r>
            <a:r>
              <a:rPr lang="en-US" sz="1400" b="1" dirty="0">
                <a:solidFill>
                  <a:srgbClr val="000000"/>
                </a:solidFill>
                <a:highlight>
                  <a:srgbClr val="FF0000"/>
                </a:highlight>
                <a:latin typeface="Calibri" panose="020F0502020204030204" pitchFamily="34" charset="0"/>
              </a:rPr>
              <a:t>37.46</a:t>
            </a:r>
            <a:r>
              <a:rPr lang="en-US" sz="1400" dirty="0">
                <a:solidFill>
                  <a:srgbClr val="000000"/>
                </a:solidFill>
                <a:latin typeface="Calibri" panose="020F0502020204030204" pitchFamily="34" charset="0"/>
              </a:rPr>
              <a:t> Minutes</a:t>
            </a:r>
          </a:p>
          <a:p>
            <a:r>
              <a:rPr lang="en-US" sz="1400" dirty="0">
                <a:solidFill>
                  <a:srgbClr val="000000"/>
                </a:solidFill>
                <a:latin typeface="Calibri" panose="020F0502020204030204" pitchFamily="34" charset="0"/>
              </a:rPr>
              <a:t>SQL Baseline before improvement: Current process SQL is </a:t>
            </a:r>
            <a:r>
              <a:rPr lang="en-US" sz="1400" b="1" dirty="0">
                <a:solidFill>
                  <a:srgbClr val="000000"/>
                </a:solidFill>
                <a:highlight>
                  <a:srgbClr val="FF0000"/>
                </a:highlight>
                <a:latin typeface="Calibri" panose="020F0502020204030204" pitchFamily="34" charset="0"/>
              </a:rPr>
              <a:t>2.91</a:t>
            </a:r>
            <a:endParaRPr lang="en-US" sz="14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18632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Data Measurement Plan for the current process</a:t>
            </a:r>
          </a:p>
        </p:txBody>
      </p:sp>
      <p:graphicFrame>
        <p:nvGraphicFramePr>
          <p:cNvPr id="5" name="Table 4">
            <a:extLst>
              <a:ext uri="{FF2B5EF4-FFF2-40B4-BE49-F238E27FC236}">
                <a16:creationId xmlns:a16="http://schemas.microsoft.com/office/drawing/2014/main" id="{8AB0E21F-6DCA-4F3F-8161-942B5E42C7CB}"/>
              </a:ext>
            </a:extLst>
          </p:cNvPr>
          <p:cNvGraphicFramePr>
            <a:graphicFrameLocks noGrp="1"/>
          </p:cNvGraphicFramePr>
          <p:nvPr>
            <p:extLst>
              <p:ext uri="{D42A27DB-BD31-4B8C-83A1-F6EECF244321}">
                <p14:modId xmlns:p14="http://schemas.microsoft.com/office/powerpoint/2010/main" val="16707626"/>
              </p:ext>
            </p:extLst>
          </p:nvPr>
        </p:nvGraphicFramePr>
        <p:xfrm>
          <a:off x="242590" y="945662"/>
          <a:ext cx="11706817" cy="4554125"/>
        </p:xfrm>
        <a:graphic>
          <a:graphicData uri="http://schemas.openxmlformats.org/drawingml/2006/table">
            <a:tbl>
              <a:tblPr/>
              <a:tblGrid>
                <a:gridCol w="2195810">
                  <a:extLst>
                    <a:ext uri="{9D8B030D-6E8A-4147-A177-3AD203B41FA5}">
                      <a16:colId xmlns:a16="http://schemas.microsoft.com/office/drawing/2014/main" val="1184748936"/>
                    </a:ext>
                  </a:extLst>
                </a:gridCol>
                <a:gridCol w="1797538">
                  <a:extLst>
                    <a:ext uri="{9D8B030D-6E8A-4147-A177-3AD203B41FA5}">
                      <a16:colId xmlns:a16="http://schemas.microsoft.com/office/drawing/2014/main" val="2875705430"/>
                    </a:ext>
                  </a:extLst>
                </a:gridCol>
                <a:gridCol w="4364643">
                  <a:extLst>
                    <a:ext uri="{9D8B030D-6E8A-4147-A177-3AD203B41FA5}">
                      <a16:colId xmlns:a16="http://schemas.microsoft.com/office/drawing/2014/main" val="3366302746"/>
                    </a:ext>
                  </a:extLst>
                </a:gridCol>
                <a:gridCol w="984949">
                  <a:extLst>
                    <a:ext uri="{9D8B030D-6E8A-4147-A177-3AD203B41FA5}">
                      <a16:colId xmlns:a16="http://schemas.microsoft.com/office/drawing/2014/main" val="421505354"/>
                    </a:ext>
                  </a:extLst>
                </a:gridCol>
                <a:gridCol w="1520132">
                  <a:extLst>
                    <a:ext uri="{9D8B030D-6E8A-4147-A177-3AD203B41FA5}">
                      <a16:colId xmlns:a16="http://schemas.microsoft.com/office/drawing/2014/main" val="1204930867"/>
                    </a:ext>
                  </a:extLst>
                </a:gridCol>
                <a:gridCol w="843745">
                  <a:extLst>
                    <a:ext uri="{9D8B030D-6E8A-4147-A177-3AD203B41FA5}">
                      <a16:colId xmlns:a16="http://schemas.microsoft.com/office/drawing/2014/main" val="2337830734"/>
                    </a:ext>
                  </a:extLst>
                </a:gridCol>
              </a:tblGrid>
              <a:tr h="240323">
                <a:tc>
                  <a:txBody>
                    <a:bodyPr/>
                    <a:lstStyle/>
                    <a:p>
                      <a:pPr algn="ctr" fontAlgn="b"/>
                      <a:r>
                        <a:rPr lang="en-US" sz="1100" b="0" i="0" u="none" strike="noStrike">
                          <a:solidFill>
                            <a:schemeClr val="tx1"/>
                          </a:solidFill>
                          <a:effectLst/>
                          <a:latin typeface="Calibri" panose="020F0502020204030204" pitchFamily="34" charset="0"/>
                        </a:rPr>
                        <a:t>Performace metric to measure</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0" i="0" u="none" strike="noStrike" dirty="0">
                          <a:solidFill>
                            <a:schemeClr val="tx1"/>
                          </a:solidFill>
                          <a:effectLst/>
                          <a:latin typeface="Calibri" panose="020F0502020204030204" pitchFamily="34" charset="0"/>
                        </a:rPr>
                        <a:t>Where captured</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0" i="0" u="none" strike="noStrike" dirty="0">
                          <a:solidFill>
                            <a:schemeClr val="tx1"/>
                          </a:solidFill>
                          <a:effectLst/>
                          <a:latin typeface="Calibri" panose="020F0502020204030204" pitchFamily="34" charset="0"/>
                        </a:rPr>
                        <a:t>How data is collected</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0" i="0" u="none" strike="noStrike">
                          <a:solidFill>
                            <a:schemeClr val="tx1"/>
                          </a:solidFill>
                          <a:effectLst/>
                          <a:latin typeface="Calibri" panose="020F0502020204030204" pitchFamily="34" charset="0"/>
                        </a:rPr>
                        <a:t>Data collector</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0" i="0" u="none" strike="noStrike">
                          <a:solidFill>
                            <a:schemeClr val="tx1"/>
                          </a:solidFill>
                          <a:effectLst/>
                          <a:latin typeface="Calibri" panose="020F0502020204030204" pitchFamily="34" charset="0"/>
                        </a:rPr>
                        <a:t>Collection time frame</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0" i="0" u="none" strike="noStrike">
                          <a:solidFill>
                            <a:schemeClr val="tx1"/>
                          </a:solidFill>
                          <a:effectLst/>
                          <a:latin typeface="Calibri" panose="020F0502020204030204" pitchFamily="34" charset="0"/>
                        </a:rPr>
                        <a:t>Sample size</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543261923"/>
                  </a:ext>
                </a:extLst>
              </a:tr>
              <a:tr h="892908">
                <a:tc>
                  <a:txBody>
                    <a:bodyPr/>
                    <a:lstStyle/>
                    <a:p>
                      <a:pPr algn="l" fontAlgn="b"/>
                      <a:r>
                        <a:rPr lang="en-US" sz="1100" b="0" i="0" u="none" strike="noStrike" dirty="0">
                          <a:solidFill>
                            <a:schemeClr val="tx1"/>
                          </a:solidFill>
                          <a:effectLst/>
                          <a:latin typeface="Calibri" panose="020F0502020204030204" pitchFamily="34" charset="0"/>
                        </a:rPr>
                        <a:t>Time to get out of the bed (X</a:t>
                      </a:r>
                      <a:r>
                        <a:rPr lang="en-US" sz="1100" b="0" i="0" u="none" strike="noStrike" baseline="-25000" dirty="0">
                          <a:solidFill>
                            <a:schemeClr val="tx1"/>
                          </a:solidFill>
                          <a:effectLst/>
                          <a:latin typeface="Calibri" panose="020F0502020204030204" pitchFamily="34" charset="0"/>
                        </a:rPr>
                        <a:t>1</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chemeClr val="tx1"/>
                          </a:solidFill>
                          <a:effectLst/>
                          <a:latin typeface="Calibri" panose="020F0502020204030204" pitchFamily="34" charset="0"/>
                        </a:rPr>
                        <a:t>I generally keep my phone accessible during and after the activity. I capture the time on the phone and added in HH:MM format in the excel cell. End of the day, I subtract the time from previous to get the value. For this activity I subtracted value from my alarm wake up time.</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7/30/2019 to 9/6/2019</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22518967"/>
                  </a:ext>
                </a:extLst>
              </a:tr>
              <a:tr h="240323">
                <a:tc>
                  <a:txBody>
                    <a:bodyPr/>
                    <a:lstStyle/>
                    <a:p>
                      <a:pPr algn="l" fontAlgn="b"/>
                      <a:r>
                        <a:rPr lang="en-US" sz="1100" b="0" i="0" u="none" strike="noStrike" dirty="0">
                          <a:solidFill>
                            <a:schemeClr val="tx1"/>
                          </a:solidFill>
                          <a:effectLst/>
                          <a:latin typeface="Calibri" panose="020F0502020204030204" pitchFamily="34" charset="0"/>
                        </a:rPr>
                        <a:t>Morning bathroom break(X</a:t>
                      </a:r>
                      <a:r>
                        <a:rPr lang="en-US" sz="1100" b="0" i="0" u="none" strike="noStrike" baseline="-25000" dirty="0">
                          <a:solidFill>
                            <a:schemeClr val="tx1"/>
                          </a:solidFill>
                          <a:effectLst/>
                          <a:latin typeface="Calibri" panose="020F0502020204030204" pitchFamily="34" charset="0"/>
                        </a:rPr>
                        <a:t>2</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rowSpan="9">
                  <a:txBody>
                    <a:bodyPr/>
                    <a:lstStyle/>
                    <a:p>
                      <a:pPr algn="ctr" fontAlgn="ctr"/>
                      <a:r>
                        <a:rPr lang="en-US" sz="1100" b="0" i="0" u="none" strike="noStrike" dirty="0">
                          <a:solidFill>
                            <a:schemeClr val="tx1"/>
                          </a:solidFill>
                          <a:effectLst/>
                          <a:latin typeface="Calibri" panose="020F0502020204030204" pitchFamily="34" charset="0"/>
                        </a:rPr>
                        <a:t>I generally keep my phone accessible during and after the activity. I capture the time on the phone and added in HH:MM format in the excel cell. End of the day, I subtract the time from before get the value.</a:t>
                      </a:r>
                    </a:p>
                  </a:txBody>
                  <a:tcPr marL="9479" marR="9479" marT="94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7/30/2019 to 9/6/2020</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2605299244"/>
                  </a:ext>
                </a:extLst>
              </a:tr>
              <a:tr h="240323">
                <a:tc>
                  <a:txBody>
                    <a:bodyPr/>
                    <a:lstStyle/>
                    <a:p>
                      <a:pPr algn="l" fontAlgn="b"/>
                      <a:r>
                        <a:rPr lang="en-US" sz="1100" b="0" i="0" u="none" strike="noStrike" dirty="0">
                          <a:solidFill>
                            <a:schemeClr val="tx1"/>
                          </a:solidFill>
                          <a:effectLst/>
                          <a:latin typeface="Calibri" panose="020F0502020204030204" pitchFamily="34" charset="0"/>
                        </a:rPr>
                        <a:t>Mail and news check(X</a:t>
                      </a:r>
                      <a:r>
                        <a:rPr lang="en-US" sz="1100" b="0" i="0" u="none" strike="noStrike" baseline="-25000" dirty="0">
                          <a:solidFill>
                            <a:schemeClr val="tx1"/>
                          </a:solidFill>
                          <a:effectLst/>
                          <a:latin typeface="Calibri" panose="020F0502020204030204" pitchFamily="34" charset="0"/>
                        </a:rPr>
                        <a:t>3</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7/30/2019 to 9/6/2021</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54125414"/>
                  </a:ext>
                </a:extLst>
              </a:tr>
              <a:tr h="240323">
                <a:tc>
                  <a:txBody>
                    <a:bodyPr/>
                    <a:lstStyle/>
                    <a:p>
                      <a:pPr algn="l" fontAlgn="b"/>
                      <a:r>
                        <a:rPr lang="en-US" sz="1100" b="0" i="0" u="none" strike="noStrike" dirty="0">
                          <a:solidFill>
                            <a:schemeClr val="tx1"/>
                          </a:solidFill>
                          <a:effectLst/>
                          <a:latin typeface="Calibri" panose="020F0502020204030204" pitchFamily="34" charset="0"/>
                        </a:rPr>
                        <a:t>Workout time(X</a:t>
                      </a:r>
                      <a:r>
                        <a:rPr lang="en-US" sz="1100" b="0" i="0" u="none" strike="noStrike" baseline="-25000" dirty="0">
                          <a:solidFill>
                            <a:schemeClr val="tx1"/>
                          </a:solidFill>
                          <a:effectLst/>
                          <a:latin typeface="Calibri" panose="020F0502020204030204" pitchFamily="34" charset="0"/>
                        </a:rPr>
                        <a:t>4</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dirty="0">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7/30/2019 to 9/6/2022</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11464958"/>
                  </a:ext>
                </a:extLst>
              </a:tr>
              <a:tr h="240323">
                <a:tc>
                  <a:txBody>
                    <a:bodyPr/>
                    <a:lstStyle/>
                    <a:p>
                      <a:pPr algn="l" fontAlgn="b"/>
                      <a:r>
                        <a:rPr lang="en-US" sz="1100" b="0" i="0" u="none" strike="noStrike" dirty="0">
                          <a:solidFill>
                            <a:schemeClr val="tx1"/>
                          </a:solidFill>
                          <a:effectLst/>
                          <a:latin typeface="Calibri" panose="020F0502020204030204" pitchFamily="34" charset="0"/>
                        </a:rPr>
                        <a:t>Shower and dress up time(X</a:t>
                      </a:r>
                      <a:r>
                        <a:rPr lang="en-US" sz="1100" b="0" i="0" u="none" strike="noStrike" baseline="-25000" dirty="0">
                          <a:solidFill>
                            <a:schemeClr val="tx1"/>
                          </a:solidFill>
                          <a:effectLst/>
                          <a:latin typeface="Calibri" panose="020F0502020204030204" pitchFamily="34" charset="0"/>
                        </a:rPr>
                        <a:t>5</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7/30/2019 to 9/6/2023</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3217977"/>
                  </a:ext>
                </a:extLst>
              </a:tr>
              <a:tr h="240323">
                <a:tc>
                  <a:txBody>
                    <a:bodyPr/>
                    <a:lstStyle/>
                    <a:p>
                      <a:pPr algn="l" fontAlgn="b"/>
                      <a:r>
                        <a:rPr lang="en-US" sz="1100" b="0" i="0" u="none" strike="noStrike" dirty="0">
                          <a:solidFill>
                            <a:schemeClr val="tx1"/>
                          </a:solidFill>
                          <a:effectLst/>
                          <a:latin typeface="Calibri" panose="020F0502020204030204" pitchFamily="34" charset="0"/>
                        </a:rPr>
                        <a:t>Breakfast time(X</a:t>
                      </a:r>
                      <a:r>
                        <a:rPr lang="en-US" sz="1100" b="0" i="0" u="none" strike="noStrike" baseline="-25000" dirty="0">
                          <a:solidFill>
                            <a:schemeClr val="tx1"/>
                          </a:solidFill>
                          <a:effectLst/>
                          <a:latin typeface="Calibri" panose="020F0502020204030204" pitchFamily="34" charset="0"/>
                        </a:rPr>
                        <a:t>6</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7/30/2019 to 9/6/2024</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842460573"/>
                  </a:ext>
                </a:extLst>
              </a:tr>
              <a:tr h="240323">
                <a:tc>
                  <a:txBody>
                    <a:bodyPr/>
                    <a:lstStyle/>
                    <a:p>
                      <a:pPr algn="l" fontAlgn="b"/>
                      <a:r>
                        <a:rPr lang="en-US" sz="1100" b="0" i="0" u="none" strike="noStrike" dirty="0">
                          <a:solidFill>
                            <a:schemeClr val="tx1"/>
                          </a:solidFill>
                          <a:effectLst/>
                          <a:latin typeface="Calibri" panose="020F0502020204030204" pitchFamily="34" charset="0"/>
                        </a:rPr>
                        <a:t>Commute time(X</a:t>
                      </a:r>
                      <a:r>
                        <a:rPr lang="en-US" sz="1100" b="0" i="0" u="none" strike="noStrike" baseline="-25000" dirty="0">
                          <a:solidFill>
                            <a:schemeClr val="tx1"/>
                          </a:solidFill>
                          <a:effectLst/>
                          <a:latin typeface="Calibri" panose="020F0502020204030204" pitchFamily="34" charset="0"/>
                        </a:rPr>
                        <a:t>7</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7/30/2019 to 9/6/2025</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16818787"/>
                  </a:ext>
                </a:extLst>
              </a:tr>
              <a:tr h="240323">
                <a:tc>
                  <a:txBody>
                    <a:bodyPr/>
                    <a:lstStyle/>
                    <a:p>
                      <a:pPr algn="l" fontAlgn="b"/>
                      <a:r>
                        <a:rPr lang="en-US" sz="1100" b="0" i="0" u="none" strike="noStrike" dirty="0">
                          <a:solidFill>
                            <a:schemeClr val="tx1"/>
                          </a:solidFill>
                          <a:effectLst/>
                          <a:latin typeface="Calibri" panose="020F0502020204030204" pitchFamily="34" charset="0"/>
                        </a:rPr>
                        <a:t>Parking time(X</a:t>
                      </a:r>
                      <a:r>
                        <a:rPr lang="en-US" sz="1100" b="0" i="0" u="none" strike="noStrike" baseline="-25000" dirty="0">
                          <a:solidFill>
                            <a:schemeClr val="tx1"/>
                          </a:solidFill>
                          <a:effectLst/>
                          <a:latin typeface="Calibri" panose="020F0502020204030204" pitchFamily="34" charset="0"/>
                        </a:rPr>
                        <a:t>8</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7/30/2019 to 9/6/2027</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107756129"/>
                  </a:ext>
                </a:extLst>
              </a:tr>
              <a:tr h="240323">
                <a:tc>
                  <a:txBody>
                    <a:bodyPr/>
                    <a:lstStyle/>
                    <a:p>
                      <a:pPr algn="l" fontAlgn="b"/>
                      <a:r>
                        <a:rPr lang="en-US" sz="1100" b="0" i="0" u="none" strike="noStrike" dirty="0">
                          <a:solidFill>
                            <a:schemeClr val="tx1"/>
                          </a:solidFill>
                          <a:effectLst/>
                          <a:latin typeface="Calibri" panose="020F0502020204030204" pitchFamily="34" charset="0"/>
                        </a:rPr>
                        <a:t>Coffee pick up time(X</a:t>
                      </a:r>
                      <a:r>
                        <a:rPr lang="en-US" sz="1100" b="0" i="0" u="none" strike="noStrike" baseline="-25000" dirty="0">
                          <a:solidFill>
                            <a:schemeClr val="tx1"/>
                          </a:solidFill>
                          <a:effectLst/>
                          <a:latin typeface="Calibri" panose="020F0502020204030204" pitchFamily="34" charset="0"/>
                        </a:rPr>
                        <a:t>9</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chemeClr val="tx1"/>
                          </a:solidFill>
                          <a:effectLst/>
                          <a:latin typeface="Calibri" panose="020F0502020204030204" pitchFamily="34" charset="0"/>
                        </a:rPr>
                        <a:t>7/30/2019 to 9/6/2027</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100" b="0" i="0" u="none" strike="noStrike">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71997632"/>
                  </a:ext>
                </a:extLst>
              </a:tr>
              <a:tr h="240323">
                <a:tc>
                  <a:txBody>
                    <a:bodyPr/>
                    <a:lstStyle/>
                    <a:p>
                      <a:pPr algn="l" fontAlgn="b"/>
                      <a:r>
                        <a:rPr lang="en-US" sz="1100" b="0" i="0" u="none" strike="noStrike" dirty="0">
                          <a:solidFill>
                            <a:schemeClr val="tx1"/>
                          </a:solidFill>
                          <a:effectLst/>
                          <a:latin typeface="Calibri" panose="020F0502020204030204" pitchFamily="34" charset="0"/>
                        </a:rPr>
                        <a:t>Parking to office walk time(X</a:t>
                      </a:r>
                      <a:r>
                        <a:rPr lang="en-US" sz="1100" b="0" i="0" u="none" strike="noStrike" baseline="-25000" dirty="0">
                          <a:solidFill>
                            <a:schemeClr val="tx1"/>
                          </a:solidFill>
                          <a:effectLst/>
                          <a:latin typeface="Calibri" panose="020F0502020204030204" pitchFamily="34" charset="0"/>
                        </a:rPr>
                        <a:t>10</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vMerge="1">
                  <a:txBody>
                    <a:bodyPr/>
                    <a:lstStyle/>
                    <a:p>
                      <a:endParaRPr lang="en-US"/>
                    </a:p>
                  </a:txBody>
                  <a:tcPr/>
                </a:tc>
                <a:tc>
                  <a:txBody>
                    <a:bodyPr/>
                    <a:lstStyle/>
                    <a:p>
                      <a:pPr algn="l" fontAlgn="b"/>
                      <a:r>
                        <a:rPr lang="en-US" sz="1100" b="0" i="0" u="none" strike="noStrike">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a:solidFill>
                            <a:schemeClr val="tx1"/>
                          </a:solidFill>
                          <a:effectLst/>
                          <a:latin typeface="Calibri" panose="020F0502020204030204" pitchFamily="34" charset="0"/>
                        </a:rPr>
                        <a:t>7/30/2019 to 9/6/2028</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100" b="0" i="0" u="none" strike="noStrike" dirty="0">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681599423"/>
                  </a:ext>
                </a:extLst>
              </a:tr>
              <a:tr h="27549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Late time to office(Y)</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iPhone mobile excel app</a:t>
                      </a:r>
                    </a:p>
                    <a:p>
                      <a:pPr algn="l" fontAlgn="b"/>
                      <a:endParaRPr lang="en-US" sz="1100" b="0" i="0" u="none" strike="noStrike" dirty="0">
                        <a:solidFill>
                          <a:schemeClr val="tx1"/>
                        </a:solidFill>
                        <a:effectLst/>
                        <a:latin typeface="Calibri" panose="020F0502020204030204" pitchFamily="34" charset="0"/>
                      </a:endParaRP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100" b="0" i="0" u="none" strike="noStrike" dirty="0">
                          <a:solidFill>
                            <a:schemeClr val="tx1"/>
                          </a:solidFill>
                          <a:effectLst/>
                          <a:latin typeface="Calibri" panose="020F0502020204030204" pitchFamily="34" charset="0"/>
                        </a:rPr>
                        <a:t>Data is collected on my iPhone. Once I reach office, I logged the HH:MM of the current time into the spreadsheet cell under the column “Late time to office”. At the end of the day this value is converted as minutes past 8:00 AM. If I reach office before 8:00AM, “Late time to office” is treated as “0” Minutes</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100" b="0" i="0" u="none" strike="noStrike" dirty="0">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100" b="0" i="0" u="none" strike="noStrike" dirty="0">
                          <a:solidFill>
                            <a:schemeClr val="tx1"/>
                          </a:solidFill>
                          <a:effectLst/>
                          <a:latin typeface="Calibri" panose="020F0502020204030204" pitchFamily="34" charset="0"/>
                        </a:rPr>
                        <a:t>7/30/2019 to 9/6/2029</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r" fontAlgn="b"/>
                      <a:r>
                        <a:rPr lang="en-US" sz="1100" b="0" i="0" u="none" strike="noStrike" dirty="0">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51735939"/>
                  </a:ext>
                </a:extLst>
              </a:tr>
              <a:tr h="410308">
                <a:tc>
                  <a:txBody>
                    <a:bodyPr/>
                    <a:lstStyle/>
                    <a:p>
                      <a:pPr algn="l" fontAlgn="b"/>
                      <a:r>
                        <a:rPr lang="en-US" sz="1100" b="0" i="0" u="none" strike="noStrike" dirty="0">
                          <a:solidFill>
                            <a:schemeClr val="tx1"/>
                          </a:solidFill>
                          <a:effectLst/>
                          <a:latin typeface="Calibri" panose="020F0502020204030204" pitchFamily="34" charset="0"/>
                        </a:rPr>
                        <a:t>Traffic situation(X</a:t>
                      </a:r>
                      <a:r>
                        <a:rPr lang="en-US" sz="1100" b="0" i="0" u="none" strike="noStrike" baseline="-25000" dirty="0">
                          <a:solidFill>
                            <a:schemeClr val="tx1"/>
                          </a:solidFill>
                          <a:effectLst/>
                          <a:latin typeface="Calibri" panose="020F0502020204030204" pitchFamily="34" charset="0"/>
                        </a:rPr>
                        <a:t>11</a:t>
                      </a:r>
                      <a:r>
                        <a:rPr lang="en-US" sz="1100" b="0" i="0" u="none" strike="noStrike" dirty="0">
                          <a:solidFill>
                            <a:schemeClr val="tx1"/>
                          </a:solidFill>
                          <a:effectLst/>
                          <a:latin typeface="Calibri" panose="020F0502020204030204" pitchFamily="34" charset="0"/>
                        </a:rPr>
                        <a:t>)</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dirty="0">
                          <a:solidFill>
                            <a:schemeClr val="tx1"/>
                          </a:solidFill>
                          <a:effectLst/>
                          <a:latin typeface="Calibri" panose="020F0502020204030204" pitchFamily="34" charset="0"/>
                        </a:rPr>
                        <a:t>iPhone mobile excel app</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dirty="0">
                          <a:solidFill>
                            <a:schemeClr val="tx1"/>
                          </a:solidFill>
                          <a:effectLst/>
                          <a:latin typeface="Calibri" panose="020F0502020204030204" pitchFamily="34" charset="0"/>
                        </a:rPr>
                        <a:t>Once I reached office,  I captured the data as 'High' or 'Low' based on number of times I stopped on the freeway. </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dirty="0">
                          <a:solidFill>
                            <a:schemeClr val="tx1"/>
                          </a:solidFill>
                          <a:effectLst/>
                          <a:latin typeface="Calibri" panose="020F0502020204030204" pitchFamily="34" charset="0"/>
                        </a:rPr>
                        <a:t>Srihari Busam</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en-US" sz="1100" b="0" i="0" u="none" strike="noStrike" dirty="0">
                          <a:solidFill>
                            <a:schemeClr val="tx1"/>
                          </a:solidFill>
                          <a:effectLst/>
                          <a:latin typeface="Calibri" panose="020F0502020204030204" pitchFamily="34" charset="0"/>
                        </a:rPr>
                        <a:t>7/30/2019 to 9/6/2026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en-US" sz="1100" b="0" i="0" u="none" strike="noStrike" dirty="0">
                          <a:solidFill>
                            <a:schemeClr val="tx1"/>
                          </a:solidFill>
                          <a:effectLst/>
                          <a:latin typeface="Calibri" panose="020F0502020204030204" pitchFamily="34" charset="0"/>
                        </a:rPr>
                        <a:t>26</a:t>
                      </a:r>
                    </a:p>
                  </a:txBody>
                  <a:tcPr marL="9479" marR="9479" marT="94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011461072"/>
                  </a:ext>
                </a:extLst>
              </a:tr>
            </a:tbl>
          </a:graphicData>
        </a:graphic>
      </p:graphicFrame>
      <p:sp>
        <p:nvSpPr>
          <p:cNvPr id="2" name="TextBox 1">
            <a:extLst>
              <a:ext uri="{FF2B5EF4-FFF2-40B4-BE49-F238E27FC236}">
                <a16:creationId xmlns:a16="http://schemas.microsoft.com/office/drawing/2014/main" id="{F5A0EE73-306C-48B5-957B-4EAFFE6D63A9}"/>
              </a:ext>
            </a:extLst>
          </p:cNvPr>
          <p:cNvSpPr txBox="1"/>
          <p:nvPr/>
        </p:nvSpPr>
        <p:spPr>
          <a:xfrm>
            <a:off x="242589" y="5676675"/>
            <a:ext cx="11706817" cy="707886"/>
          </a:xfrm>
          <a:prstGeom prst="rect">
            <a:avLst/>
          </a:prstGeom>
          <a:noFill/>
        </p:spPr>
        <p:txBody>
          <a:bodyPr wrap="square" rtlCol="0">
            <a:spAutoFit/>
          </a:bodyPr>
          <a:lstStyle/>
          <a:p>
            <a:r>
              <a:rPr lang="en-US" sz="1400" b="1" dirty="0"/>
              <a:t>Note: </a:t>
            </a:r>
            <a:r>
              <a:rPr lang="en-US" sz="1400" dirty="0"/>
              <a:t>All the data captured as HH:MM format and entered the spreadsheet before starting another activity. AT the end of the day, these time values are converted into minutes by subtracting from previous value. </a:t>
            </a:r>
          </a:p>
          <a:p>
            <a:r>
              <a:rPr lang="en-US" sz="1200" dirty="0"/>
              <a:t>Example: “Time to get out of bed “= 5:46AM, “Rest room break” =  6:10AM then “rest room activity time” = 6:10AM – 5:46AM = 24 Min</a:t>
            </a:r>
          </a:p>
        </p:txBody>
      </p:sp>
    </p:spTree>
    <p:extLst>
      <p:ext uri="{BB962C8B-B14F-4D97-AF65-F5344CB8AC3E}">
        <p14:creationId xmlns:p14="http://schemas.microsoft.com/office/powerpoint/2010/main" val="225305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Data Collection, classification, measurement error</a:t>
            </a:r>
          </a:p>
        </p:txBody>
      </p:sp>
      <p:sp>
        <p:nvSpPr>
          <p:cNvPr id="2" name="TextBox 1">
            <a:extLst>
              <a:ext uri="{FF2B5EF4-FFF2-40B4-BE49-F238E27FC236}">
                <a16:creationId xmlns:a16="http://schemas.microsoft.com/office/drawing/2014/main" id="{92590B66-1F98-4AF9-8F2E-889362EC8A88}"/>
              </a:ext>
            </a:extLst>
          </p:cNvPr>
          <p:cNvSpPr txBox="1"/>
          <p:nvPr/>
        </p:nvSpPr>
        <p:spPr>
          <a:xfrm>
            <a:off x="242589" y="1007943"/>
            <a:ext cx="7192926" cy="3231654"/>
          </a:xfrm>
          <a:prstGeom prst="rect">
            <a:avLst/>
          </a:prstGeom>
          <a:noFill/>
        </p:spPr>
        <p:txBody>
          <a:bodyPr wrap="square" rtlCol="0">
            <a:spAutoFit/>
          </a:bodyPr>
          <a:lstStyle/>
          <a:p>
            <a:r>
              <a:rPr lang="en-US" sz="1600" b="1" dirty="0"/>
              <a:t>Data collection: </a:t>
            </a:r>
          </a:p>
          <a:p>
            <a:r>
              <a:rPr lang="en-US" sz="1400" dirty="0"/>
              <a:t>Both continuous and discrete data collected</a:t>
            </a:r>
          </a:p>
          <a:p>
            <a:endParaRPr lang="en-US" sz="1600" dirty="0"/>
          </a:p>
          <a:p>
            <a:r>
              <a:rPr lang="en-US" sz="1600" b="1" dirty="0"/>
              <a:t>Data collection dates: </a:t>
            </a:r>
            <a:r>
              <a:rPr lang="en-US" sz="1400" dirty="0"/>
              <a:t>7/30 to 816 (13 samples)</a:t>
            </a:r>
          </a:p>
          <a:p>
            <a:r>
              <a:rPr lang="en-US" sz="1600" b="1" dirty="0"/>
              <a:t>Data collection dates: </a:t>
            </a:r>
            <a:r>
              <a:rPr lang="en-US" sz="1400" dirty="0"/>
              <a:t>8/19 to 9/6 (13 samples)</a:t>
            </a:r>
          </a:p>
          <a:p>
            <a:endParaRPr lang="en-US" sz="1600" dirty="0"/>
          </a:p>
          <a:p>
            <a:r>
              <a:rPr lang="en-US" sz="1400" b="1" dirty="0"/>
              <a:t>Collection method</a:t>
            </a:r>
          </a:p>
          <a:p>
            <a:pPr marL="285750" indent="-285750">
              <a:buFont typeface="Arial" panose="020B0604020202020204" pitchFamily="34" charset="0"/>
              <a:buChar char="•"/>
            </a:pPr>
            <a:r>
              <a:rPr lang="en-US" sz="1200" dirty="0"/>
              <a:t>Collection is done manually by a human checking the phone and updating the same.</a:t>
            </a:r>
          </a:p>
          <a:p>
            <a:pPr marL="285750" indent="-285750">
              <a:buFont typeface="Arial" panose="020B0604020202020204" pitchFamily="34" charset="0"/>
              <a:buChar char="•"/>
            </a:pPr>
            <a:r>
              <a:rPr lang="en-US" sz="1200" dirty="0"/>
              <a:t>Used my iPhone as tool to log the data into mobile excel. I also used my iPhone to get and log time.</a:t>
            </a:r>
          </a:p>
          <a:p>
            <a:pPr marL="285750" indent="-285750">
              <a:buFont typeface="Arial" panose="020B0604020202020204" pitchFamily="34" charset="0"/>
              <a:buChar char="•"/>
            </a:pPr>
            <a:r>
              <a:rPr lang="en-US" sz="1200" dirty="0"/>
              <a:t>Data logged in spreadsheet where the activities are columns and day as the row. Logged HH:MM under each activity cell on the day. “Traffic situation” is discrete data and captured at the end of the day as “1” or “0” as defined in operational definition.</a:t>
            </a:r>
          </a:p>
          <a:p>
            <a:pPr marL="285750" indent="-285750">
              <a:buFont typeface="Arial" panose="020B0604020202020204" pitchFamily="34" charset="0"/>
              <a:buChar char="•"/>
            </a:pPr>
            <a:r>
              <a:rPr lang="en-US" sz="1200" dirty="0"/>
              <a:t>At the end of every sample collection period, converted the data into activity minutes by subtracting current activity time with previous activity time. (Ex: Time to get out of bed = 5:46AM, Rest room break = 6:10AM then “rest room activity time” = 6:10AM – 5:46AM = 24 Min)</a:t>
            </a:r>
          </a:p>
        </p:txBody>
      </p:sp>
      <p:sp>
        <p:nvSpPr>
          <p:cNvPr id="5" name="TextBox 4">
            <a:extLst>
              <a:ext uri="{FF2B5EF4-FFF2-40B4-BE49-F238E27FC236}">
                <a16:creationId xmlns:a16="http://schemas.microsoft.com/office/drawing/2014/main" id="{A24479B0-F7FB-4CE2-8222-9DE7217914C7}"/>
              </a:ext>
            </a:extLst>
          </p:cNvPr>
          <p:cNvSpPr txBox="1"/>
          <p:nvPr/>
        </p:nvSpPr>
        <p:spPr>
          <a:xfrm>
            <a:off x="7435515" y="1007943"/>
            <a:ext cx="4513893" cy="3631763"/>
          </a:xfrm>
          <a:prstGeom prst="rect">
            <a:avLst/>
          </a:prstGeom>
          <a:noFill/>
        </p:spPr>
        <p:txBody>
          <a:bodyPr wrap="square" rtlCol="0">
            <a:spAutoFit/>
          </a:bodyPr>
          <a:lstStyle/>
          <a:p>
            <a:r>
              <a:rPr lang="en-US" sz="1600" b="1" dirty="0"/>
              <a:t>Data classification</a:t>
            </a:r>
          </a:p>
          <a:p>
            <a:pPr marL="285750" indent="-285750">
              <a:buFont typeface="Arial" panose="020B0604020202020204" pitchFamily="34" charset="0"/>
              <a:buChar char="•"/>
            </a:pPr>
            <a:r>
              <a:rPr lang="en-US" sz="1600" b="1" dirty="0"/>
              <a:t>Continuous data: 11 variables:</a:t>
            </a:r>
          </a:p>
          <a:p>
            <a:pPr marL="742950" lvl="1" indent="-285750">
              <a:buFont typeface="Arial" panose="020B0604020202020204" pitchFamily="34" charset="0"/>
              <a:buChar char="•"/>
            </a:pPr>
            <a:r>
              <a:rPr lang="en-US" sz="1400" dirty="0"/>
              <a:t>Minutes late to office(Y)</a:t>
            </a:r>
          </a:p>
          <a:p>
            <a:pPr marL="742950" lvl="1" indent="-285750">
              <a:buFont typeface="Arial" panose="020B0604020202020204" pitchFamily="34" charset="0"/>
              <a:buChar char="•"/>
            </a:pPr>
            <a:r>
              <a:rPr lang="en-US" sz="1400" dirty="0"/>
              <a:t>Time to get out of bed(X</a:t>
            </a:r>
            <a:r>
              <a:rPr lang="en-US" sz="1400" baseline="-25000" dirty="0"/>
              <a:t>1</a:t>
            </a:r>
            <a:r>
              <a:rPr lang="en-US" sz="1400" dirty="0"/>
              <a:t>)</a:t>
            </a:r>
          </a:p>
          <a:p>
            <a:pPr marL="742950" lvl="1" indent="-285750">
              <a:buFont typeface="Arial" panose="020B0604020202020204" pitchFamily="34" charset="0"/>
              <a:buChar char="•"/>
            </a:pPr>
            <a:r>
              <a:rPr lang="en-US" sz="1400" dirty="0"/>
              <a:t>Morning restroom break(X</a:t>
            </a:r>
            <a:r>
              <a:rPr lang="en-US" sz="1400" baseline="-25000" dirty="0"/>
              <a:t>2</a:t>
            </a:r>
            <a:r>
              <a:rPr lang="en-US" sz="1400" dirty="0"/>
              <a:t>)</a:t>
            </a:r>
          </a:p>
          <a:p>
            <a:pPr marL="742950" lvl="1" indent="-285750">
              <a:buFont typeface="Arial" panose="020B0604020202020204" pitchFamily="34" charset="0"/>
              <a:buChar char="•"/>
            </a:pPr>
            <a:r>
              <a:rPr lang="en-US" sz="1400" dirty="0"/>
              <a:t>News/email checkup time(X</a:t>
            </a:r>
            <a:r>
              <a:rPr lang="en-US" sz="1400" baseline="-25000" dirty="0"/>
              <a:t>3</a:t>
            </a:r>
            <a:r>
              <a:rPr lang="en-US" sz="1400" dirty="0"/>
              <a:t>)</a:t>
            </a:r>
          </a:p>
          <a:p>
            <a:pPr marL="742950" lvl="1" indent="-285750">
              <a:buFont typeface="Arial" panose="020B0604020202020204" pitchFamily="34" charset="0"/>
              <a:buChar char="•"/>
            </a:pPr>
            <a:r>
              <a:rPr lang="en-US" sz="1400" dirty="0"/>
              <a:t>Workout time(X</a:t>
            </a:r>
            <a:r>
              <a:rPr lang="en-US" sz="1400" baseline="-25000" dirty="0"/>
              <a:t>4</a:t>
            </a:r>
            <a:r>
              <a:rPr lang="en-US" sz="1400" dirty="0"/>
              <a:t>)</a:t>
            </a:r>
          </a:p>
          <a:p>
            <a:pPr marL="742950" lvl="1" indent="-285750">
              <a:buFont typeface="Arial" panose="020B0604020202020204" pitchFamily="34" charset="0"/>
              <a:buChar char="•"/>
            </a:pPr>
            <a:r>
              <a:rPr lang="en-US" sz="1400" dirty="0"/>
              <a:t>Shower/ready time(X</a:t>
            </a:r>
            <a:r>
              <a:rPr lang="en-US" sz="1400" baseline="-25000" dirty="0"/>
              <a:t>5</a:t>
            </a:r>
            <a:r>
              <a:rPr lang="en-US" sz="1400" dirty="0"/>
              <a:t>)</a:t>
            </a:r>
          </a:p>
          <a:p>
            <a:pPr marL="742950" lvl="1" indent="-285750">
              <a:buFont typeface="Arial" panose="020B0604020202020204" pitchFamily="34" charset="0"/>
              <a:buChar char="•"/>
            </a:pPr>
            <a:r>
              <a:rPr lang="en-US" sz="1400" dirty="0"/>
              <a:t>Breakfast(and mobile) time(X</a:t>
            </a:r>
            <a:r>
              <a:rPr lang="en-US" sz="1400" baseline="-25000" dirty="0"/>
              <a:t>6</a:t>
            </a:r>
            <a:r>
              <a:rPr lang="en-US" sz="1400" dirty="0"/>
              <a:t>)</a:t>
            </a:r>
          </a:p>
          <a:p>
            <a:pPr marL="742950" lvl="1" indent="-285750">
              <a:buFont typeface="Arial" panose="020B0604020202020204" pitchFamily="34" charset="0"/>
              <a:buChar char="•"/>
            </a:pPr>
            <a:r>
              <a:rPr lang="en-US" sz="1400" dirty="0"/>
              <a:t>Commute time(X</a:t>
            </a:r>
            <a:r>
              <a:rPr lang="en-US" sz="1400" baseline="-25000" dirty="0"/>
              <a:t>7</a:t>
            </a:r>
            <a:r>
              <a:rPr lang="en-US" sz="1400" dirty="0"/>
              <a:t>)</a:t>
            </a:r>
          </a:p>
          <a:p>
            <a:pPr marL="742950" lvl="1" indent="-285750">
              <a:buFont typeface="Arial" panose="020B0604020202020204" pitchFamily="34" charset="0"/>
              <a:buChar char="•"/>
            </a:pPr>
            <a:r>
              <a:rPr lang="en-US" sz="1400" dirty="0"/>
              <a:t>Parking time(X</a:t>
            </a:r>
            <a:r>
              <a:rPr lang="en-US" sz="1400" baseline="-25000" dirty="0"/>
              <a:t>8</a:t>
            </a:r>
            <a:r>
              <a:rPr lang="en-US" sz="1400" dirty="0"/>
              <a:t>)</a:t>
            </a:r>
          </a:p>
          <a:p>
            <a:pPr marL="742950" lvl="1" indent="-285750">
              <a:buFont typeface="Arial" panose="020B0604020202020204" pitchFamily="34" charset="0"/>
              <a:buChar char="•"/>
            </a:pPr>
            <a:r>
              <a:rPr lang="en-US" sz="1400" dirty="0"/>
              <a:t>Coffee pickup time(X</a:t>
            </a:r>
            <a:r>
              <a:rPr lang="en-US" sz="1400" baseline="-25000" dirty="0"/>
              <a:t>9</a:t>
            </a:r>
            <a:r>
              <a:rPr lang="en-US" sz="1400" dirty="0"/>
              <a:t>)</a:t>
            </a:r>
          </a:p>
          <a:p>
            <a:pPr marL="742950" lvl="1" indent="-285750">
              <a:buFont typeface="Arial" panose="020B0604020202020204" pitchFamily="34" charset="0"/>
              <a:buChar char="•"/>
            </a:pPr>
            <a:r>
              <a:rPr lang="en-US" sz="1400" dirty="0"/>
              <a:t>Parking to office walk time(X</a:t>
            </a:r>
            <a:r>
              <a:rPr lang="en-US" sz="1400" baseline="-25000" dirty="0"/>
              <a:t>10</a:t>
            </a:r>
            <a:r>
              <a:rPr lang="en-US" sz="1400" dirty="0"/>
              <a:t>)</a:t>
            </a:r>
            <a:endParaRPr lang="en-US" sz="1600" dirty="0"/>
          </a:p>
          <a:p>
            <a:pPr marL="285750" indent="-285750">
              <a:buFont typeface="Arial" panose="020B0604020202020204" pitchFamily="34" charset="0"/>
              <a:buChar char="•"/>
            </a:pPr>
            <a:r>
              <a:rPr lang="en-US" sz="1600" b="1" dirty="0"/>
              <a:t>Discrete data: 1 variable</a:t>
            </a:r>
          </a:p>
          <a:p>
            <a:pPr marL="742950" lvl="1" indent="-285750">
              <a:buFont typeface="Arial" panose="020B0604020202020204" pitchFamily="34" charset="0"/>
              <a:buChar char="•"/>
            </a:pPr>
            <a:r>
              <a:rPr lang="en-US" sz="1400" dirty="0"/>
              <a:t>Traffic situation(X</a:t>
            </a:r>
            <a:r>
              <a:rPr lang="en-US" sz="1400" baseline="-25000" dirty="0"/>
              <a:t>11</a:t>
            </a:r>
            <a:r>
              <a:rPr lang="en-US" sz="1400" dirty="0"/>
              <a:t>) does impact my commute time so captured that data as “light” or “heavy”</a:t>
            </a:r>
          </a:p>
        </p:txBody>
      </p:sp>
      <p:sp>
        <p:nvSpPr>
          <p:cNvPr id="3" name="TextBox 2">
            <a:extLst>
              <a:ext uri="{FF2B5EF4-FFF2-40B4-BE49-F238E27FC236}">
                <a16:creationId xmlns:a16="http://schemas.microsoft.com/office/drawing/2014/main" id="{62C9F261-56E4-4024-B0A9-CDD1B92320A4}"/>
              </a:ext>
            </a:extLst>
          </p:cNvPr>
          <p:cNvSpPr txBox="1"/>
          <p:nvPr/>
        </p:nvSpPr>
        <p:spPr>
          <a:xfrm>
            <a:off x="242590" y="4947483"/>
            <a:ext cx="11706819" cy="1692771"/>
          </a:xfrm>
          <a:prstGeom prst="rect">
            <a:avLst/>
          </a:prstGeom>
          <a:noFill/>
          <a:ln w="12700">
            <a:solidFill>
              <a:srgbClr val="FF0000"/>
            </a:solidFill>
          </a:ln>
        </p:spPr>
        <p:txBody>
          <a:bodyPr wrap="square" rtlCol="0">
            <a:spAutoFit/>
          </a:bodyPr>
          <a:lstStyle/>
          <a:p>
            <a:r>
              <a:rPr lang="en-US" sz="1600" b="1" dirty="0"/>
              <a:t>Measurement error: </a:t>
            </a:r>
          </a:p>
          <a:p>
            <a:pPr marL="285750" indent="-285750">
              <a:buFont typeface="Arial" panose="020B0604020202020204" pitchFamily="34" charset="0"/>
              <a:buChar char="•"/>
            </a:pPr>
            <a:r>
              <a:rPr lang="en-US" sz="1200" dirty="0"/>
              <a:t>Rounded the calculation to next minute(rounded off the seconds) </a:t>
            </a:r>
          </a:p>
          <a:p>
            <a:pPr marL="285750" indent="-285750">
              <a:buFont typeface="Arial" panose="020B0604020202020204" pitchFamily="34" charset="0"/>
              <a:buChar char="•"/>
            </a:pPr>
            <a:r>
              <a:rPr lang="en-US" sz="1200" dirty="0"/>
              <a:t>Sometimes previous activity time is updated during the next activity where the value entered was an estimate. In such cases rounded time values by 5 minutes.</a:t>
            </a:r>
          </a:p>
          <a:p>
            <a:pPr marL="285750" indent="-285750">
              <a:buFont typeface="Arial" panose="020B0604020202020204" pitchFamily="34" charset="0"/>
              <a:buChar char="•"/>
            </a:pPr>
            <a:r>
              <a:rPr lang="en-US" sz="1200" dirty="0"/>
              <a:t>Sometimes missed updating couple of activities. When updating multiple activities, used approximate estimates. Estimates rounded by 5 min.</a:t>
            </a:r>
          </a:p>
          <a:p>
            <a:r>
              <a:rPr lang="en-US" sz="1400" b="1" dirty="0"/>
              <a:t>How to minimize measurement error:</a:t>
            </a:r>
            <a:endParaRPr lang="en-US" sz="1200" b="1" dirty="0"/>
          </a:p>
          <a:p>
            <a:pPr marL="285750" indent="-285750">
              <a:buFont typeface="Arial" panose="020B0604020202020204" pitchFamily="34" charset="0"/>
              <a:buChar char="•"/>
            </a:pPr>
            <a:r>
              <a:rPr lang="en-US" sz="1200" dirty="0"/>
              <a:t>One of the idea I have is to have automated sensors to be key areas of activity. These sensors will detect time of entry and exit of places, which will be more accurate, however this needs more effort on setup which is out of scope for the project. There are some systems in place ex: office entry sensor but those systems are not used to capture data for this project.</a:t>
            </a:r>
          </a:p>
        </p:txBody>
      </p:sp>
    </p:spTree>
    <p:extLst>
      <p:ext uri="{BB962C8B-B14F-4D97-AF65-F5344CB8AC3E}">
        <p14:creationId xmlns:p14="http://schemas.microsoft.com/office/powerpoint/2010/main" val="105172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SQL (Sigma Quality Level)</a:t>
            </a:r>
          </a:p>
        </p:txBody>
      </p:sp>
      <p:sp>
        <p:nvSpPr>
          <p:cNvPr id="2" name="TextBox 1">
            <a:extLst>
              <a:ext uri="{FF2B5EF4-FFF2-40B4-BE49-F238E27FC236}">
                <a16:creationId xmlns:a16="http://schemas.microsoft.com/office/drawing/2014/main" id="{4A68270B-5B7F-4E68-9385-61F1DAC645DB}"/>
              </a:ext>
            </a:extLst>
          </p:cNvPr>
          <p:cNvSpPr txBox="1"/>
          <p:nvPr/>
        </p:nvSpPr>
        <p:spPr>
          <a:xfrm>
            <a:off x="393700" y="1270000"/>
            <a:ext cx="6444762" cy="3539430"/>
          </a:xfrm>
          <a:prstGeom prst="rect">
            <a:avLst/>
          </a:prstGeom>
          <a:noFill/>
        </p:spPr>
        <p:txBody>
          <a:bodyPr wrap="square" rtlCol="0">
            <a:spAutoFit/>
          </a:bodyPr>
          <a:lstStyle/>
          <a:p>
            <a:r>
              <a:rPr lang="en-US" sz="1600" b="1" dirty="0"/>
              <a:t>Why:</a:t>
            </a:r>
          </a:p>
          <a:p>
            <a:r>
              <a:rPr lang="en-US" sz="1600" dirty="0"/>
              <a:t>SQL (Sigma Quality Level) I used this tool to communicate my process quality in a standardized, statistical approach. I also calculated SQL value for my baseline and after improvement analysis to identify any improvement in the quality is observed.</a:t>
            </a:r>
          </a:p>
          <a:p>
            <a:endParaRPr lang="en-US" sz="1600" dirty="0"/>
          </a:p>
          <a:p>
            <a:r>
              <a:rPr lang="en-US" sz="1600" b="1" dirty="0"/>
              <a:t>Defect Definition:</a:t>
            </a:r>
          </a:p>
          <a:p>
            <a:r>
              <a:rPr lang="en-US" sz="1600" dirty="0"/>
              <a:t>After I reach office, every minute that is past office opening time(8AM) in an 8-hour workday is considered as a defect.</a:t>
            </a:r>
          </a:p>
          <a:p>
            <a:endParaRPr lang="en-US" sz="1600" dirty="0"/>
          </a:p>
          <a:p>
            <a:r>
              <a:rPr lang="en-US" sz="1600" b="1" dirty="0"/>
              <a:t>Result</a:t>
            </a:r>
          </a:p>
          <a:p>
            <a:pPr marL="285750" indent="-285750">
              <a:buFont typeface="Arial" panose="020B0604020202020204" pitchFamily="34" charset="0"/>
              <a:buChar char="•"/>
            </a:pPr>
            <a:r>
              <a:rPr lang="en-US" sz="1600" dirty="0"/>
              <a:t>There is a significant change in SQL value after process improvement. This suggests that the process improvement is a success. For my project, the SQL value changed from 2.91 to 3.46 after process improvement.</a:t>
            </a:r>
          </a:p>
        </p:txBody>
      </p:sp>
      <p:graphicFrame>
        <p:nvGraphicFramePr>
          <p:cNvPr id="3" name="Table 2">
            <a:extLst>
              <a:ext uri="{FF2B5EF4-FFF2-40B4-BE49-F238E27FC236}">
                <a16:creationId xmlns:a16="http://schemas.microsoft.com/office/drawing/2014/main" id="{C43F0B81-BDCE-4D6E-987C-407F55F39288}"/>
              </a:ext>
            </a:extLst>
          </p:cNvPr>
          <p:cNvGraphicFramePr>
            <a:graphicFrameLocks noGrp="1"/>
          </p:cNvGraphicFramePr>
          <p:nvPr>
            <p:extLst>
              <p:ext uri="{D42A27DB-BD31-4B8C-83A1-F6EECF244321}">
                <p14:modId xmlns:p14="http://schemas.microsoft.com/office/powerpoint/2010/main" val="1665307889"/>
              </p:ext>
            </p:extLst>
          </p:nvPr>
        </p:nvGraphicFramePr>
        <p:xfrm>
          <a:off x="7326608" y="954307"/>
          <a:ext cx="4622801" cy="2651760"/>
        </p:xfrm>
        <a:graphic>
          <a:graphicData uri="http://schemas.openxmlformats.org/drawingml/2006/table">
            <a:tbl>
              <a:tblPr firstRow="1" bandRow="1">
                <a:tableStyleId>{5C22544A-7EE6-4342-B048-85BDC9FD1C3A}</a:tableStyleId>
              </a:tblPr>
              <a:tblGrid>
                <a:gridCol w="2479733">
                  <a:extLst>
                    <a:ext uri="{9D8B030D-6E8A-4147-A177-3AD203B41FA5}">
                      <a16:colId xmlns:a16="http://schemas.microsoft.com/office/drawing/2014/main" val="752326269"/>
                    </a:ext>
                  </a:extLst>
                </a:gridCol>
                <a:gridCol w="2143068">
                  <a:extLst>
                    <a:ext uri="{9D8B030D-6E8A-4147-A177-3AD203B41FA5}">
                      <a16:colId xmlns:a16="http://schemas.microsoft.com/office/drawing/2014/main" val="2058155850"/>
                    </a:ext>
                  </a:extLst>
                </a:gridCol>
              </a:tblGrid>
              <a:tr h="153888">
                <a:tc gridSpan="2">
                  <a:txBody>
                    <a:bodyPr/>
                    <a:lstStyle/>
                    <a:p>
                      <a:r>
                        <a:rPr lang="en-US" sz="1400" dirty="0"/>
                        <a:t>Before Improvement</a:t>
                      </a:r>
                    </a:p>
                  </a:txBody>
                  <a:tcPr/>
                </a:tc>
                <a:tc hMerge="1">
                  <a:txBody>
                    <a:bodyPr/>
                    <a:lstStyle/>
                    <a:p>
                      <a:endParaRPr lang="en-US" dirty="0"/>
                    </a:p>
                  </a:txBody>
                  <a:tcPr/>
                </a:tc>
                <a:extLst>
                  <a:ext uri="{0D108BD9-81ED-4DB2-BD59-A6C34878D82A}">
                    <a16:rowId xmlns:a16="http://schemas.microsoft.com/office/drawing/2014/main" val="647048592"/>
                  </a:ext>
                </a:extLst>
              </a:tr>
              <a:tr h="153888">
                <a:tc>
                  <a:txBody>
                    <a:bodyPr/>
                    <a:lstStyle/>
                    <a:p>
                      <a:r>
                        <a:rPr lang="en-US" sz="1400" dirty="0"/>
                        <a:t>Defect opportunities per unit</a:t>
                      </a:r>
                    </a:p>
                  </a:txBody>
                  <a:tcPr/>
                </a:tc>
                <a:tc>
                  <a:txBody>
                    <a:bodyPr/>
                    <a:lstStyle/>
                    <a:p>
                      <a:r>
                        <a:rPr lang="en-US" sz="1400" dirty="0"/>
                        <a:t>1</a:t>
                      </a:r>
                    </a:p>
                  </a:txBody>
                  <a:tcPr/>
                </a:tc>
                <a:extLst>
                  <a:ext uri="{0D108BD9-81ED-4DB2-BD59-A6C34878D82A}">
                    <a16:rowId xmlns:a16="http://schemas.microsoft.com/office/drawing/2014/main" val="1769469453"/>
                  </a:ext>
                </a:extLst>
              </a:tr>
              <a:tr h="153888">
                <a:tc>
                  <a:txBody>
                    <a:bodyPr/>
                    <a:lstStyle/>
                    <a:p>
                      <a:r>
                        <a:rPr lang="en-US" sz="1400" dirty="0"/>
                        <a:t>Units produced</a:t>
                      </a:r>
                    </a:p>
                  </a:txBody>
                  <a:tcPr/>
                </a:tc>
                <a:tc>
                  <a:txBody>
                    <a:bodyPr/>
                    <a:lstStyle/>
                    <a:p>
                      <a:r>
                        <a:rPr lang="en-US" sz="1400" dirty="0"/>
                        <a:t>480</a:t>
                      </a:r>
                    </a:p>
                  </a:txBody>
                  <a:tcPr/>
                </a:tc>
                <a:extLst>
                  <a:ext uri="{0D108BD9-81ED-4DB2-BD59-A6C34878D82A}">
                    <a16:rowId xmlns:a16="http://schemas.microsoft.com/office/drawing/2014/main" val="441866979"/>
                  </a:ext>
                </a:extLst>
              </a:tr>
              <a:tr h="153888">
                <a:tc>
                  <a:txBody>
                    <a:bodyPr/>
                    <a:lstStyle/>
                    <a:p>
                      <a:r>
                        <a:rPr lang="en-US" sz="1400" dirty="0"/>
                        <a:t>Total possible defects</a:t>
                      </a:r>
                    </a:p>
                  </a:txBody>
                  <a:tcPr/>
                </a:tc>
                <a:tc>
                  <a:txBody>
                    <a:bodyPr/>
                    <a:lstStyle/>
                    <a:p>
                      <a:r>
                        <a:rPr lang="en-US" sz="1400" dirty="0"/>
                        <a:t>480</a:t>
                      </a:r>
                    </a:p>
                  </a:txBody>
                  <a:tcPr/>
                </a:tc>
                <a:extLst>
                  <a:ext uri="{0D108BD9-81ED-4DB2-BD59-A6C34878D82A}">
                    <a16:rowId xmlns:a16="http://schemas.microsoft.com/office/drawing/2014/main" val="196977136"/>
                  </a:ext>
                </a:extLst>
              </a:tr>
              <a:tr h="153888">
                <a:tc>
                  <a:txBody>
                    <a:bodyPr/>
                    <a:lstStyle/>
                    <a:p>
                      <a:r>
                        <a:rPr lang="en-US" sz="1400" dirty="0"/>
                        <a:t>Total actual defects</a:t>
                      </a:r>
                    </a:p>
                  </a:txBody>
                  <a:tcPr/>
                </a:tc>
                <a:tc>
                  <a:txBody>
                    <a:bodyPr/>
                    <a:lstStyle/>
                    <a:p>
                      <a:r>
                        <a:rPr lang="en-US" sz="1400" dirty="0"/>
                        <a:t>38</a:t>
                      </a:r>
                    </a:p>
                  </a:txBody>
                  <a:tcPr/>
                </a:tc>
                <a:extLst>
                  <a:ext uri="{0D108BD9-81ED-4DB2-BD59-A6C34878D82A}">
                    <a16:rowId xmlns:a16="http://schemas.microsoft.com/office/drawing/2014/main" val="3951010416"/>
                  </a:ext>
                </a:extLst>
              </a:tr>
              <a:tr h="153888">
                <a:tc>
                  <a:txBody>
                    <a:bodyPr/>
                    <a:lstStyle/>
                    <a:p>
                      <a:r>
                        <a:rPr lang="en-US" sz="1400" dirty="0"/>
                        <a:t>Defects percentage</a:t>
                      </a:r>
                    </a:p>
                  </a:txBody>
                  <a:tcPr/>
                </a:tc>
                <a:tc>
                  <a:txBody>
                    <a:bodyPr/>
                    <a:lstStyle/>
                    <a:p>
                      <a:r>
                        <a:rPr lang="en-US" sz="1400" dirty="0"/>
                        <a:t>38/480 *100 = 7.91666666%</a:t>
                      </a:r>
                    </a:p>
                  </a:txBody>
                  <a:tcPr/>
                </a:tc>
                <a:extLst>
                  <a:ext uri="{0D108BD9-81ED-4DB2-BD59-A6C34878D82A}">
                    <a16:rowId xmlns:a16="http://schemas.microsoft.com/office/drawing/2014/main" val="223907521"/>
                  </a:ext>
                </a:extLst>
              </a:tr>
              <a:tr h="153888">
                <a:tc>
                  <a:txBody>
                    <a:bodyPr/>
                    <a:lstStyle/>
                    <a:p>
                      <a:r>
                        <a:rPr lang="en-US" sz="1400" dirty="0"/>
                        <a:t>Defects per million</a:t>
                      </a:r>
                    </a:p>
                  </a:txBody>
                  <a:tcPr/>
                </a:tc>
                <a:tc>
                  <a:txBody>
                    <a:bodyPr/>
                    <a:lstStyle/>
                    <a:p>
                      <a:r>
                        <a:rPr lang="en-US" sz="1400" dirty="0"/>
                        <a:t>79,167</a:t>
                      </a:r>
                    </a:p>
                  </a:txBody>
                  <a:tcPr/>
                </a:tc>
                <a:extLst>
                  <a:ext uri="{0D108BD9-81ED-4DB2-BD59-A6C34878D82A}">
                    <a16:rowId xmlns:a16="http://schemas.microsoft.com/office/drawing/2014/main" val="2065160759"/>
                  </a:ext>
                </a:extLst>
              </a:tr>
              <a:tr h="153888">
                <a:tc>
                  <a:txBody>
                    <a:bodyPr/>
                    <a:lstStyle/>
                    <a:p>
                      <a:r>
                        <a:rPr lang="en-US" sz="1400" dirty="0"/>
                        <a:t>SQL Value</a:t>
                      </a:r>
                    </a:p>
                  </a:txBody>
                  <a:tcPr>
                    <a:solidFill>
                      <a:schemeClr val="accent2"/>
                    </a:solidFill>
                  </a:tcPr>
                </a:tc>
                <a:tc>
                  <a:txBody>
                    <a:bodyPr/>
                    <a:lstStyle/>
                    <a:p>
                      <a:r>
                        <a:rPr lang="en-US" sz="1400" dirty="0"/>
                        <a:t>2.91</a:t>
                      </a:r>
                    </a:p>
                  </a:txBody>
                  <a:tcPr>
                    <a:solidFill>
                      <a:schemeClr val="accent2"/>
                    </a:solidFill>
                  </a:tcPr>
                </a:tc>
                <a:extLst>
                  <a:ext uri="{0D108BD9-81ED-4DB2-BD59-A6C34878D82A}">
                    <a16:rowId xmlns:a16="http://schemas.microsoft.com/office/drawing/2014/main" val="2707989951"/>
                  </a:ext>
                </a:extLst>
              </a:tr>
            </a:tbl>
          </a:graphicData>
        </a:graphic>
      </p:graphicFrame>
      <p:graphicFrame>
        <p:nvGraphicFramePr>
          <p:cNvPr id="6" name="Table 5">
            <a:extLst>
              <a:ext uri="{FF2B5EF4-FFF2-40B4-BE49-F238E27FC236}">
                <a16:creationId xmlns:a16="http://schemas.microsoft.com/office/drawing/2014/main" id="{3204879E-468A-4233-8821-F6BF0D97C548}"/>
              </a:ext>
            </a:extLst>
          </p:cNvPr>
          <p:cNvGraphicFramePr>
            <a:graphicFrameLocks noGrp="1"/>
          </p:cNvGraphicFramePr>
          <p:nvPr>
            <p:extLst>
              <p:ext uri="{D42A27DB-BD31-4B8C-83A1-F6EECF244321}">
                <p14:modId xmlns:p14="http://schemas.microsoft.com/office/powerpoint/2010/main" val="602488497"/>
              </p:ext>
            </p:extLst>
          </p:nvPr>
        </p:nvGraphicFramePr>
        <p:xfrm>
          <a:off x="7326607" y="3748616"/>
          <a:ext cx="4622802" cy="2438400"/>
        </p:xfrm>
        <a:graphic>
          <a:graphicData uri="http://schemas.openxmlformats.org/drawingml/2006/table">
            <a:tbl>
              <a:tblPr firstRow="1" bandRow="1">
                <a:tableStyleId>{5C22544A-7EE6-4342-B048-85BDC9FD1C3A}</a:tableStyleId>
              </a:tblPr>
              <a:tblGrid>
                <a:gridCol w="2568526">
                  <a:extLst>
                    <a:ext uri="{9D8B030D-6E8A-4147-A177-3AD203B41FA5}">
                      <a16:colId xmlns:a16="http://schemas.microsoft.com/office/drawing/2014/main" val="752326269"/>
                    </a:ext>
                  </a:extLst>
                </a:gridCol>
                <a:gridCol w="2054276">
                  <a:extLst>
                    <a:ext uri="{9D8B030D-6E8A-4147-A177-3AD203B41FA5}">
                      <a16:colId xmlns:a16="http://schemas.microsoft.com/office/drawing/2014/main" val="2058155850"/>
                    </a:ext>
                  </a:extLst>
                </a:gridCol>
              </a:tblGrid>
              <a:tr h="153888">
                <a:tc gridSpan="2">
                  <a:txBody>
                    <a:bodyPr/>
                    <a:lstStyle/>
                    <a:p>
                      <a:r>
                        <a:rPr lang="en-US" sz="1400" dirty="0"/>
                        <a:t>After Improvement</a:t>
                      </a:r>
                    </a:p>
                  </a:txBody>
                  <a:tcPr/>
                </a:tc>
                <a:tc hMerge="1">
                  <a:txBody>
                    <a:bodyPr/>
                    <a:lstStyle/>
                    <a:p>
                      <a:endParaRPr lang="en-US" dirty="0"/>
                    </a:p>
                  </a:txBody>
                  <a:tcPr/>
                </a:tc>
                <a:extLst>
                  <a:ext uri="{0D108BD9-81ED-4DB2-BD59-A6C34878D82A}">
                    <a16:rowId xmlns:a16="http://schemas.microsoft.com/office/drawing/2014/main" val="647048592"/>
                  </a:ext>
                </a:extLst>
              </a:tr>
              <a:tr h="153888">
                <a:tc>
                  <a:txBody>
                    <a:bodyPr/>
                    <a:lstStyle/>
                    <a:p>
                      <a:r>
                        <a:rPr lang="en-US" sz="1400" dirty="0"/>
                        <a:t>Defect opportunities per unit</a:t>
                      </a:r>
                    </a:p>
                  </a:txBody>
                  <a:tcPr/>
                </a:tc>
                <a:tc>
                  <a:txBody>
                    <a:bodyPr/>
                    <a:lstStyle/>
                    <a:p>
                      <a:r>
                        <a:rPr lang="en-US" sz="1400" dirty="0"/>
                        <a:t>1</a:t>
                      </a:r>
                    </a:p>
                  </a:txBody>
                  <a:tcPr/>
                </a:tc>
                <a:extLst>
                  <a:ext uri="{0D108BD9-81ED-4DB2-BD59-A6C34878D82A}">
                    <a16:rowId xmlns:a16="http://schemas.microsoft.com/office/drawing/2014/main" val="1769469453"/>
                  </a:ext>
                </a:extLst>
              </a:tr>
              <a:tr h="153888">
                <a:tc>
                  <a:txBody>
                    <a:bodyPr/>
                    <a:lstStyle/>
                    <a:p>
                      <a:r>
                        <a:rPr lang="en-US" sz="1400" dirty="0"/>
                        <a:t>Units produced</a:t>
                      </a:r>
                    </a:p>
                  </a:txBody>
                  <a:tcPr/>
                </a:tc>
                <a:tc>
                  <a:txBody>
                    <a:bodyPr/>
                    <a:lstStyle/>
                    <a:p>
                      <a:r>
                        <a:rPr lang="en-US" sz="1400" dirty="0"/>
                        <a:t>480</a:t>
                      </a:r>
                    </a:p>
                  </a:txBody>
                  <a:tcPr/>
                </a:tc>
                <a:extLst>
                  <a:ext uri="{0D108BD9-81ED-4DB2-BD59-A6C34878D82A}">
                    <a16:rowId xmlns:a16="http://schemas.microsoft.com/office/drawing/2014/main" val="441866979"/>
                  </a:ext>
                </a:extLst>
              </a:tr>
              <a:tr h="153888">
                <a:tc>
                  <a:txBody>
                    <a:bodyPr/>
                    <a:lstStyle/>
                    <a:p>
                      <a:r>
                        <a:rPr lang="en-US" sz="1400" dirty="0"/>
                        <a:t>Total possible defects</a:t>
                      </a:r>
                    </a:p>
                  </a:txBody>
                  <a:tcPr/>
                </a:tc>
                <a:tc>
                  <a:txBody>
                    <a:bodyPr/>
                    <a:lstStyle/>
                    <a:p>
                      <a:r>
                        <a:rPr lang="en-US" sz="1400" dirty="0"/>
                        <a:t>480</a:t>
                      </a:r>
                    </a:p>
                  </a:txBody>
                  <a:tcPr/>
                </a:tc>
                <a:extLst>
                  <a:ext uri="{0D108BD9-81ED-4DB2-BD59-A6C34878D82A}">
                    <a16:rowId xmlns:a16="http://schemas.microsoft.com/office/drawing/2014/main" val="196977136"/>
                  </a:ext>
                </a:extLst>
              </a:tr>
              <a:tr h="153888">
                <a:tc>
                  <a:txBody>
                    <a:bodyPr/>
                    <a:lstStyle/>
                    <a:p>
                      <a:r>
                        <a:rPr lang="en-US" sz="1400" dirty="0"/>
                        <a:t>Total actual defects</a:t>
                      </a:r>
                    </a:p>
                  </a:txBody>
                  <a:tcPr/>
                </a:tc>
                <a:tc>
                  <a:txBody>
                    <a:bodyPr/>
                    <a:lstStyle/>
                    <a:p>
                      <a:r>
                        <a:rPr lang="en-US" sz="1400" dirty="0"/>
                        <a:t>12</a:t>
                      </a:r>
                    </a:p>
                  </a:txBody>
                  <a:tcPr/>
                </a:tc>
                <a:extLst>
                  <a:ext uri="{0D108BD9-81ED-4DB2-BD59-A6C34878D82A}">
                    <a16:rowId xmlns:a16="http://schemas.microsoft.com/office/drawing/2014/main" val="3951010416"/>
                  </a:ext>
                </a:extLst>
              </a:tr>
              <a:tr h="153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Defects percentage</a:t>
                      </a:r>
                    </a:p>
                  </a:txBody>
                  <a:tcPr/>
                </a:tc>
                <a:tc>
                  <a:txBody>
                    <a:bodyPr/>
                    <a:lstStyle/>
                    <a:p>
                      <a:r>
                        <a:rPr lang="en-US" sz="1400" dirty="0"/>
                        <a:t>12/480*100 = 2.5%</a:t>
                      </a:r>
                    </a:p>
                  </a:txBody>
                  <a:tcPr/>
                </a:tc>
                <a:extLst>
                  <a:ext uri="{0D108BD9-81ED-4DB2-BD59-A6C34878D82A}">
                    <a16:rowId xmlns:a16="http://schemas.microsoft.com/office/drawing/2014/main" val="223907521"/>
                  </a:ext>
                </a:extLst>
              </a:tr>
              <a:tr h="153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Defects per million</a:t>
                      </a:r>
                    </a:p>
                  </a:txBody>
                  <a:tcPr/>
                </a:tc>
                <a:tc>
                  <a:txBody>
                    <a:bodyPr/>
                    <a:lstStyle/>
                    <a:p>
                      <a:r>
                        <a:rPr lang="en-US" sz="1400" dirty="0"/>
                        <a:t>25,000</a:t>
                      </a:r>
                    </a:p>
                  </a:txBody>
                  <a:tcPr/>
                </a:tc>
                <a:extLst>
                  <a:ext uri="{0D108BD9-81ED-4DB2-BD59-A6C34878D82A}">
                    <a16:rowId xmlns:a16="http://schemas.microsoft.com/office/drawing/2014/main" val="2065160759"/>
                  </a:ext>
                </a:extLst>
              </a:tr>
              <a:tr h="153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SQL Value</a:t>
                      </a:r>
                    </a:p>
                  </a:txBody>
                  <a:tcPr>
                    <a:solidFill>
                      <a:srgbClr val="00B050"/>
                    </a:solidFill>
                  </a:tcPr>
                </a:tc>
                <a:tc>
                  <a:txBody>
                    <a:bodyPr/>
                    <a:lstStyle/>
                    <a:p>
                      <a:r>
                        <a:rPr lang="en-US" sz="1400" dirty="0"/>
                        <a:t>3.46</a:t>
                      </a:r>
                    </a:p>
                  </a:txBody>
                  <a:tcPr>
                    <a:solidFill>
                      <a:srgbClr val="00B050"/>
                    </a:solidFill>
                  </a:tcPr>
                </a:tc>
                <a:extLst>
                  <a:ext uri="{0D108BD9-81ED-4DB2-BD59-A6C34878D82A}">
                    <a16:rowId xmlns:a16="http://schemas.microsoft.com/office/drawing/2014/main" val="2707989951"/>
                  </a:ext>
                </a:extLst>
              </a:tr>
            </a:tbl>
          </a:graphicData>
        </a:graphic>
      </p:graphicFrame>
      <p:pic>
        <p:nvPicPr>
          <p:cNvPr id="7" name="Picture 6" descr="A picture containing vector graphics&#10;&#10;Description automatically generated">
            <a:extLst>
              <a:ext uri="{FF2B5EF4-FFF2-40B4-BE49-F238E27FC236}">
                <a16:creationId xmlns:a16="http://schemas.microsoft.com/office/drawing/2014/main" id="{4607E2AF-6759-446C-8B4D-A26C0DCF5D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38462" y="5791841"/>
            <a:ext cx="461665" cy="461665"/>
          </a:xfrm>
          <a:prstGeom prst="rect">
            <a:avLst/>
          </a:prstGeom>
        </p:spPr>
      </p:pic>
    </p:spTree>
    <p:extLst>
      <p:ext uri="{BB962C8B-B14F-4D97-AF65-F5344CB8AC3E}">
        <p14:creationId xmlns:p14="http://schemas.microsoft.com/office/powerpoint/2010/main" val="396485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Tool: Pareto chart (Finding where the most of the time spent)</a:t>
            </a:r>
          </a:p>
        </p:txBody>
      </p:sp>
      <p:sp>
        <p:nvSpPr>
          <p:cNvPr id="2" name="TextBox 1">
            <a:extLst>
              <a:ext uri="{FF2B5EF4-FFF2-40B4-BE49-F238E27FC236}">
                <a16:creationId xmlns:a16="http://schemas.microsoft.com/office/drawing/2014/main" id="{53AC02BC-F0DF-4E71-9231-9502303DC9D7}"/>
              </a:ext>
            </a:extLst>
          </p:cNvPr>
          <p:cNvSpPr txBox="1"/>
          <p:nvPr/>
        </p:nvSpPr>
        <p:spPr>
          <a:xfrm>
            <a:off x="438149" y="1123950"/>
            <a:ext cx="6259635" cy="3139321"/>
          </a:xfrm>
          <a:prstGeom prst="rect">
            <a:avLst/>
          </a:prstGeom>
          <a:noFill/>
        </p:spPr>
        <p:txBody>
          <a:bodyPr wrap="square" rtlCol="0">
            <a:spAutoFit/>
          </a:bodyPr>
          <a:lstStyle/>
          <a:p>
            <a:r>
              <a:rPr lang="en-US" b="1" u="sng" dirty="0"/>
              <a:t>Why</a:t>
            </a:r>
          </a:p>
          <a:p>
            <a:r>
              <a:rPr lang="en-US" sz="1600" dirty="0"/>
              <a:t>I have an intuition that commute activity I spend more time than any other, however I want to see overall how all activities lined in-terms of total minutes cost. I wanted to use this chart to find what should be the activity that should be targeted for improvement.</a:t>
            </a:r>
          </a:p>
          <a:p>
            <a:endParaRPr lang="en-US" dirty="0"/>
          </a:p>
          <a:p>
            <a:r>
              <a:rPr lang="en-US" b="1" u="sng" dirty="0"/>
              <a:t>Result: </a:t>
            </a:r>
          </a:p>
          <a:p>
            <a:r>
              <a:rPr lang="en-US" sz="1600" dirty="0"/>
              <a:t>I have identified 80-20 break up of activities vs time consumed. I want to focus on the activities on the 80% area to control to get the desired results. For my project I picked “News and Email checkup time” activity as redundant as I was doing it in dedicated activity and as part of other activities. This activity is my focus for improvement.</a:t>
            </a:r>
          </a:p>
        </p:txBody>
      </p:sp>
      <p:grpSp>
        <p:nvGrpSpPr>
          <p:cNvPr id="10" name="Group 9">
            <a:extLst>
              <a:ext uri="{FF2B5EF4-FFF2-40B4-BE49-F238E27FC236}">
                <a16:creationId xmlns:a16="http://schemas.microsoft.com/office/drawing/2014/main" id="{2AC39FCA-4041-42DD-89A9-D8A9E9FCD4E0}"/>
              </a:ext>
            </a:extLst>
          </p:cNvPr>
          <p:cNvGrpSpPr/>
          <p:nvPr/>
        </p:nvGrpSpPr>
        <p:grpSpPr>
          <a:xfrm>
            <a:off x="6760309" y="811758"/>
            <a:ext cx="5189100" cy="4948180"/>
            <a:chOff x="6760309" y="811758"/>
            <a:chExt cx="5189100" cy="4948180"/>
          </a:xfrm>
        </p:grpSpPr>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1A817A60-B9C8-4C78-8BCD-94783E891D02}"/>
                    </a:ext>
                  </a:extLst>
                </p:cNvPr>
                <p:cNvGraphicFramePr/>
                <p:nvPr>
                  <p:extLst>
                    <p:ext uri="{D42A27DB-BD31-4B8C-83A1-F6EECF244321}">
                      <p14:modId xmlns:p14="http://schemas.microsoft.com/office/powerpoint/2010/main" val="1360963991"/>
                    </p:ext>
                  </p:extLst>
                </p:nvPr>
              </p:nvGraphicFramePr>
              <p:xfrm>
                <a:off x="6760309" y="811758"/>
                <a:ext cx="5189100" cy="494818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1A817A60-B9C8-4C78-8BCD-94783E891D02}"/>
                    </a:ext>
                  </a:extLst>
                </p:cNvPr>
                <p:cNvPicPr>
                  <a:picLocks noGrp="1" noRot="1" noChangeAspect="1" noMove="1" noResize="1" noEditPoints="1" noAdjustHandles="1" noChangeArrowheads="1" noChangeShapeType="1"/>
                </p:cNvPicPr>
                <p:nvPr/>
              </p:nvPicPr>
              <p:blipFill>
                <a:blip r:embed="rId3"/>
                <a:stretch>
                  <a:fillRect/>
                </a:stretch>
              </p:blipFill>
              <p:spPr>
                <a:xfrm>
                  <a:off x="6760309" y="811758"/>
                  <a:ext cx="5189100" cy="4948180"/>
                </a:xfrm>
                <a:prstGeom prst="rect">
                  <a:avLst/>
                </a:prstGeom>
              </p:spPr>
            </p:pic>
          </mc:Fallback>
        </mc:AlternateContent>
        <p:sp>
          <p:nvSpPr>
            <p:cNvPr id="6" name="Flowchart: Or 5">
              <a:extLst>
                <a:ext uri="{FF2B5EF4-FFF2-40B4-BE49-F238E27FC236}">
                  <a16:creationId xmlns:a16="http://schemas.microsoft.com/office/drawing/2014/main" id="{9C6A650A-99D0-4F81-A087-3B2F8A92E238}"/>
                </a:ext>
              </a:extLst>
            </p:cNvPr>
            <p:cNvSpPr/>
            <p:nvPr/>
          </p:nvSpPr>
          <p:spPr>
            <a:xfrm>
              <a:off x="9298712" y="3085322"/>
              <a:ext cx="454888" cy="468005"/>
            </a:xfrm>
            <a:prstGeom prst="flowChar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E8C5243-EC8D-432A-8E77-E3AFDC8730F9}"/>
              </a:ext>
            </a:extLst>
          </p:cNvPr>
          <p:cNvGrpSpPr/>
          <p:nvPr/>
        </p:nvGrpSpPr>
        <p:grpSpPr>
          <a:xfrm>
            <a:off x="438149" y="4421574"/>
            <a:ext cx="6097710" cy="307777"/>
            <a:chOff x="662599" y="4847935"/>
            <a:chExt cx="6097710" cy="307777"/>
          </a:xfrm>
        </p:grpSpPr>
        <p:sp>
          <p:nvSpPr>
            <p:cNvPr id="7" name="Flowchart: Or 6">
              <a:extLst>
                <a:ext uri="{FF2B5EF4-FFF2-40B4-BE49-F238E27FC236}">
                  <a16:creationId xmlns:a16="http://schemas.microsoft.com/office/drawing/2014/main" id="{1AE30A92-47A1-4D26-BD63-5B5E2C676390}"/>
                </a:ext>
              </a:extLst>
            </p:cNvPr>
            <p:cNvSpPr/>
            <p:nvPr/>
          </p:nvSpPr>
          <p:spPr>
            <a:xfrm>
              <a:off x="662599" y="4883239"/>
              <a:ext cx="262010" cy="237168"/>
            </a:xfrm>
            <a:prstGeom prst="flowChartOr">
              <a:avLst/>
            </a:prstGeom>
            <a:solidFill>
              <a:srgbClr val="FF0000"/>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EC8939-4B31-4A87-ACFF-8809A05455B7}"/>
                </a:ext>
              </a:extLst>
            </p:cNvPr>
            <p:cNvSpPr txBox="1"/>
            <p:nvPr/>
          </p:nvSpPr>
          <p:spPr>
            <a:xfrm>
              <a:off x="662599" y="4847935"/>
              <a:ext cx="6097710" cy="307777"/>
            </a:xfrm>
            <a:prstGeom prst="rect">
              <a:avLst/>
            </a:prstGeom>
            <a:noFill/>
            <a:ln w="12700">
              <a:solidFill>
                <a:srgbClr val="0070C0"/>
              </a:solidFill>
            </a:ln>
          </p:spPr>
          <p:txBody>
            <a:bodyPr wrap="square" rtlCol="0">
              <a:spAutoFit/>
            </a:bodyPr>
            <a:lstStyle/>
            <a:p>
              <a:r>
                <a:rPr lang="en-US" sz="1400" dirty="0"/>
                <a:t>      Redundant activity which can be removed during process improvement.</a:t>
              </a:r>
            </a:p>
          </p:txBody>
        </p:sp>
      </p:grpSp>
    </p:spTree>
    <p:extLst>
      <p:ext uri="{BB962C8B-B14F-4D97-AF65-F5344CB8AC3E}">
        <p14:creationId xmlns:p14="http://schemas.microsoft.com/office/powerpoint/2010/main" val="55286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712C6-9376-45D9-8CE6-39E4251C66AD}"/>
              </a:ext>
            </a:extLst>
          </p:cNvPr>
          <p:cNvSpPr txBox="1"/>
          <p:nvPr/>
        </p:nvSpPr>
        <p:spPr>
          <a:xfrm>
            <a:off x="242590" y="350093"/>
            <a:ext cx="11706819" cy="461665"/>
          </a:xfrm>
          <a:prstGeom prst="rect">
            <a:avLst/>
          </a:prstGeom>
          <a:solidFill>
            <a:schemeClr val="accent1">
              <a:lumMod val="40000"/>
              <a:lumOff val="60000"/>
            </a:schemeClr>
          </a:solidFill>
        </p:spPr>
        <p:txBody>
          <a:bodyPr wrap="square" rtlCol="0">
            <a:spAutoFit/>
          </a:bodyPr>
          <a:lstStyle/>
          <a:p>
            <a:r>
              <a:rPr lang="en-US" sz="2400" dirty="0"/>
              <a:t>Identify Process Changes</a:t>
            </a:r>
          </a:p>
        </p:txBody>
      </p:sp>
      <p:sp>
        <p:nvSpPr>
          <p:cNvPr id="2" name="TextBox 1">
            <a:extLst>
              <a:ext uri="{FF2B5EF4-FFF2-40B4-BE49-F238E27FC236}">
                <a16:creationId xmlns:a16="http://schemas.microsoft.com/office/drawing/2014/main" id="{1E1DFB2A-C30E-476C-97CE-F4E1AD5CE66D}"/>
              </a:ext>
            </a:extLst>
          </p:cNvPr>
          <p:cNvSpPr txBox="1"/>
          <p:nvPr/>
        </p:nvSpPr>
        <p:spPr>
          <a:xfrm>
            <a:off x="375137" y="1141047"/>
            <a:ext cx="7278373" cy="5293757"/>
          </a:xfrm>
          <a:prstGeom prst="rect">
            <a:avLst/>
          </a:prstGeom>
          <a:noFill/>
        </p:spPr>
        <p:txBody>
          <a:bodyPr wrap="square" rtlCol="0">
            <a:spAutoFit/>
          </a:bodyPr>
          <a:lstStyle/>
          <a:p>
            <a:r>
              <a:rPr lang="en-US" sz="1600" dirty="0"/>
              <a:t>3 weeks worth of data(13 samples) collected about the current process. Process map, SQL baselines and Pareto charts are analyzed to identify potential activities that needs improvement which will help with overall project goal.</a:t>
            </a:r>
          </a:p>
          <a:p>
            <a:endParaRPr lang="en-US" sz="1600" dirty="0"/>
          </a:p>
          <a:p>
            <a:r>
              <a:rPr lang="en-US" sz="1600" b="1" dirty="0"/>
              <a:t>Observations:</a:t>
            </a:r>
          </a:p>
          <a:p>
            <a:pPr marL="285750" indent="-285750">
              <a:buFont typeface="Arial" panose="020B0604020202020204" pitchFamily="34" charset="0"/>
              <a:buChar char="•"/>
            </a:pPr>
            <a:r>
              <a:rPr lang="en-US" sz="1400" dirty="0"/>
              <a:t>From the process map its observed that I am spending checking my mobile for either news/emails during the morning multiple times.</a:t>
            </a:r>
          </a:p>
          <a:p>
            <a:pPr marL="285750" indent="-285750">
              <a:buFont typeface="Arial" panose="020B0604020202020204" pitchFamily="34" charset="0"/>
              <a:buChar char="•"/>
            </a:pPr>
            <a:r>
              <a:rPr lang="en-US" sz="1400" dirty="0"/>
              <a:t>Even I woke up when the alarm set off, I am spending quite a bit of time not getting out of bed. This is coming mostly from checking my mobile the moment I wake up.</a:t>
            </a:r>
          </a:p>
          <a:p>
            <a:pPr marL="285750" indent="-285750">
              <a:buFont typeface="Arial" panose="020B0604020202020204" pitchFamily="34" charset="0"/>
              <a:buChar char="•"/>
            </a:pPr>
            <a:r>
              <a:rPr lang="en-US" sz="1400" dirty="0"/>
              <a:t>From Pareto chart analysis, top time burners are commute time, bathroom break, breakfast time may not be reduced much but “news and email” activity time feels a lot redundant as I spent checking these a lot at workplace also. This activity has a Mean of 18.4Min. Removing this activity altogether should improve the Y at least about 18.4 Min.</a:t>
            </a:r>
          </a:p>
          <a:p>
            <a:pPr marL="285750" indent="-285750">
              <a:buFont typeface="Arial" panose="020B0604020202020204" pitchFamily="34" charset="0"/>
              <a:buChar char="•"/>
            </a:pPr>
            <a:r>
              <a:rPr lang="en-US" sz="1400" dirty="0"/>
              <a:t>Maximum time is spent in commute with Mean = 41.15Min with standard deviation of 5.8 min. In my view I did not feel that there is a lot of dispersion in this value. This can be a potential candidate if any other process improvement did not help to reach my goal.</a:t>
            </a:r>
          </a:p>
          <a:p>
            <a:pPr marL="285750" indent="-285750">
              <a:buFont typeface="Arial" panose="020B0604020202020204" pitchFamily="34" charset="0"/>
              <a:buChar char="•"/>
            </a:pPr>
            <a:endParaRPr lang="en-US" sz="1400" dirty="0"/>
          </a:p>
          <a:p>
            <a:r>
              <a:rPr lang="en-US" sz="1600" b="1" dirty="0"/>
              <a:t>Planned Improvements:</a:t>
            </a:r>
          </a:p>
          <a:p>
            <a:pPr marL="285750" indent="-285750">
              <a:buFont typeface="Arial" panose="020B0604020202020204" pitchFamily="34" charset="0"/>
              <a:buChar char="•"/>
            </a:pPr>
            <a:r>
              <a:rPr lang="en-US" sz="1400" dirty="0"/>
              <a:t>I feel the multi news/email check is redundant. I plan to remove one of the dedicated activity between bathroom break and workout.</a:t>
            </a:r>
          </a:p>
          <a:p>
            <a:pPr marL="285750" indent="-285750">
              <a:buFont typeface="Arial" panose="020B0604020202020204" pitchFamily="34" charset="0"/>
              <a:buChar char="•"/>
            </a:pPr>
            <a:r>
              <a:rPr lang="en-US" sz="1400" dirty="0"/>
              <a:t>I am spending quite a bit of time getting out of bed. I would want to improve this by not keeping the mobile phone in the arms reach during sleep and see how that helps</a:t>
            </a:r>
          </a:p>
          <a:p>
            <a:endParaRPr lang="en-US" dirty="0"/>
          </a:p>
        </p:txBody>
      </p:sp>
      <p:pic>
        <p:nvPicPr>
          <p:cNvPr id="8" name="Picture 7">
            <a:extLst>
              <a:ext uri="{FF2B5EF4-FFF2-40B4-BE49-F238E27FC236}">
                <a16:creationId xmlns:a16="http://schemas.microsoft.com/office/drawing/2014/main" id="{19AFA29B-E685-4465-932E-14C578AF8737}"/>
              </a:ext>
            </a:extLst>
          </p:cNvPr>
          <p:cNvPicPr>
            <a:picLocks noChangeAspect="1"/>
          </p:cNvPicPr>
          <p:nvPr/>
        </p:nvPicPr>
        <p:blipFill>
          <a:blip r:embed="rId2"/>
          <a:stretch>
            <a:fillRect/>
          </a:stretch>
        </p:blipFill>
        <p:spPr>
          <a:xfrm>
            <a:off x="7653511" y="1141046"/>
            <a:ext cx="3761224" cy="3532554"/>
          </a:xfrm>
          <a:prstGeom prst="rect">
            <a:avLst/>
          </a:prstGeom>
        </p:spPr>
      </p:pic>
    </p:spTree>
    <p:extLst>
      <p:ext uri="{BB962C8B-B14F-4D97-AF65-F5344CB8AC3E}">
        <p14:creationId xmlns:p14="http://schemas.microsoft.com/office/powerpoint/2010/main" val="216505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4716</Words>
  <Application>Microsoft Office PowerPoint</Application>
  <PresentationFormat>Widescreen</PresentationFormat>
  <Paragraphs>409</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Srihari Busam</dc:creator>
  <cp:lastModifiedBy>Srihari Busam</cp:lastModifiedBy>
  <cp:revision>171</cp:revision>
  <dcterms:created xsi:type="dcterms:W3CDTF">2019-09-02T05:00:33Z</dcterms:created>
  <dcterms:modified xsi:type="dcterms:W3CDTF">2019-09-09T06:38:34Z</dcterms:modified>
</cp:coreProperties>
</file>