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8" r:id="rId6"/>
    <p:sldId id="259" r:id="rId7"/>
    <p:sldId id="267" r:id="rId8"/>
    <p:sldId id="260" r:id="rId9"/>
    <p:sldId id="275" r:id="rId10"/>
    <p:sldId id="261" r:id="rId11"/>
    <p:sldId id="279" r:id="rId12"/>
    <p:sldId id="272" r:id="rId13"/>
    <p:sldId id="277" r:id="rId14"/>
    <p:sldId id="278" r:id="rId15"/>
    <p:sldId id="262" r:id="rId16"/>
    <p:sldId id="280" r:id="rId17"/>
    <p:sldId id="263" r:id="rId18"/>
    <p:sldId id="265" r:id="rId19"/>
    <p:sldId id="257"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2767-15B9-4305-86E3-0B590501B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DE8F72-7A27-4FFA-9380-26085D7C4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49FC3-15AF-4E84-907C-31B134FBACB0}"/>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108190D3-49A1-498B-AA34-C35C373CB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DE064-94CF-4EDF-AE6A-80243CAEAFFB}"/>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42981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BC9-D2BF-455F-A9F5-54D9ABA28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349C2-DF85-4B8D-80F4-853F9B3C9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33F3-28C4-4604-91A9-D79A724C192D}"/>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B1154183-DC43-4A0A-8CDD-406F7CF19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B6047-EF84-44D8-A71C-4705FF3F256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0446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83429-416B-4E4F-8C02-CC48AD217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1B4AF-D805-4058-BB62-0A854A6D7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DAA71-D982-4B69-B4DA-88973F626C32}"/>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316307DF-22E2-4D8E-BD6D-6E5E8416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19D91-382E-4C39-BE01-B737E41F42A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374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2B1-2F06-493C-B5D7-FFD210005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888D6-A81B-4883-80FC-563F847A2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CCFC8-D21A-400D-9573-D594B8A1B51C}"/>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C4C82AEB-CBD2-4DAF-840D-0446D5AB7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11F3-A11A-40A6-8ECE-B1522BCEFCD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125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0C36-1390-4130-9E35-68F0C1A21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885D8-7F38-4F04-832C-2F87C16F3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FB780-F4B6-454D-98E1-CBA736DE9416}"/>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F96D4501-4108-47D3-9724-EE8A49DFD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2E8F6-F323-4ED4-9A42-F61F76774DA4}"/>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848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131-E6F2-4FC5-AFD3-296543109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3EC9C-0A7A-48E2-90A2-651E0815E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82FAC-F1F0-402D-98D3-BCA62BD251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598E3-757B-42CD-A3FF-9C410D8D4073}"/>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6" name="Footer Placeholder 5">
            <a:extLst>
              <a:ext uri="{FF2B5EF4-FFF2-40B4-BE49-F238E27FC236}">
                <a16:creationId xmlns:a16="http://schemas.microsoft.com/office/drawing/2014/main" id="{4101E904-DFCF-4543-8710-76502AE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B2158-CF8B-4A2D-A9DD-A9108017DF3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248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C8E1-2FF9-4556-B16E-15D19FAA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8D42C-4187-4FE9-9CBE-4B0F8F1A7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639CF-27EE-4A8C-8A45-F05F8F7AD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5A5DD-D23E-4629-8ADB-DAC7B49EB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BA597-5E34-45F2-A172-89B15AF7B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7F68A-2F9B-43E6-8E64-1ECF8E54C73C}"/>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8" name="Footer Placeholder 7">
            <a:extLst>
              <a:ext uri="{FF2B5EF4-FFF2-40B4-BE49-F238E27FC236}">
                <a16:creationId xmlns:a16="http://schemas.microsoft.com/office/drawing/2014/main" id="{34466B34-31CA-4A49-878D-A2188314B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D4562-52ED-4059-9F7B-4D8E8245DFD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27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D289-DE69-4E1D-99D1-8A3209241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8592C-EF6E-4DAE-B1C9-AB6351F18DA9}"/>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4" name="Footer Placeholder 3">
            <a:extLst>
              <a:ext uri="{FF2B5EF4-FFF2-40B4-BE49-F238E27FC236}">
                <a16:creationId xmlns:a16="http://schemas.microsoft.com/office/drawing/2014/main" id="{D203C6A5-C571-4857-813C-692D7710D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D845A-2489-480F-AF1D-AB90F675FFE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51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E70AF-99C9-4821-9F22-ED3F7C767E26}"/>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3" name="Footer Placeholder 2">
            <a:extLst>
              <a:ext uri="{FF2B5EF4-FFF2-40B4-BE49-F238E27FC236}">
                <a16:creationId xmlns:a16="http://schemas.microsoft.com/office/drawing/2014/main" id="{CF0836FA-98BC-455C-9D23-DF1D3AB36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FCC3E-6FD8-4EE7-BFB1-EFCEF4408435}"/>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9943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E67-AEFC-4D3F-8696-6D79EC350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F5C05-47A1-4F92-8F35-E82C74115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D1FC0-E071-40DC-977B-5969E7CE4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FE2F1-12CB-4543-A5BF-F4752BCB20F3}"/>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6" name="Footer Placeholder 5">
            <a:extLst>
              <a:ext uri="{FF2B5EF4-FFF2-40B4-BE49-F238E27FC236}">
                <a16:creationId xmlns:a16="http://schemas.microsoft.com/office/drawing/2014/main" id="{0D36F082-EFF3-44C1-B61A-50EB68034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73D2-7A26-44EB-B889-6860E6CAB5B2}"/>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13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C97-F101-49BF-9C2E-1F96F1D9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E2662-3CE7-489B-B2A6-E994B6434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DCAA1-85D0-4018-BCC1-9C9F21963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C5D1D-3C3F-4DA1-89B3-B23CCE6B16F0}"/>
              </a:ext>
            </a:extLst>
          </p:cNvPr>
          <p:cNvSpPr>
            <a:spLocks noGrp="1"/>
          </p:cNvSpPr>
          <p:nvPr>
            <p:ph type="dt" sz="half" idx="10"/>
          </p:nvPr>
        </p:nvSpPr>
        <p:spPr/>
        <p:txBody>
          <a:bodyPr/>
          <a:lstStyle/>
          <a:p>
            <a:fld id="{43C97625-BF87-4FD9-B6A3-7784DB263167}" type="datetimeFigureOut">
              <a:rPr lang="en-US" smtClean="0"/>
              <a:t>3/12/2022</a:t>
            </a:fld>
            <a:endParaRPr lang="en-US"/>
          </a:p>
        </p:txBody>
      </p:sp>
      <p:sp>
        <p:nvSpPr>
          <p:cNvPr id="6" name="Footer Placeholder 5">
            <a:extLst>
              <a:ext uri="{FF2B5EF4-FFF2-40B4-BE49-F238E27FC236}">
                <a16:creationId xmlns:a16="http://schemas.microsoft.com/office/drawing/2014/main" id="{FD8CF0E6-A458-4B01-B01E-B4C9CAEF7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E04E-98EC-4F4C-BC31-1F76E8CAA70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6078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2B74B-E7A6-48C9-A2D8-470674332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2E5D8C-1297-4EAE-9BE1-916D7C717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81E7D-D5CA-4E06-B50B-37771D0F7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97625-BF87-4FD9-B6A3-7784DB263167}" type="datetimeFigureOut">
              <a:rPr lang="en-US" smtClean="0"/>
              <a:t>3/12/2022</a:t>
            </a:fld>
            <a:endParaRPr lang="en-US"/>
          </a:p>
        </p:txBody>
      </p:sp>
      <p:sp>
        <p:nvSpPr>
          <p:cNvPr id="5" name="Footer Placeholder 4">
            <a:extLst>
              <a:ext uri="{FF2B5EF4-FFF2-40B4-BE49-F238E27FC236}">
                <a16:creationId xmlns:a16="http://schemas.microsoft.com/office/drawing/2014/main" id="{33929ABA-B7F3-432A-8BD3-8E8603F86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6D90F-CFEE-454E-8E0D-5FE54FCED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363426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sidtwr/videogames-sales-dataset" TargetMode="External"/><Relationship Id="rId2" Type="http://schemas.openxmlformats.org/officeDocument/2006/relationships/hyperlink" Target="https://www.kaggle.com/c/hpa-single-cell-image-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fontScale="90000"/>
          </a:bodyPr>
          <a:lstStyle/>
          <a:p>
            <a:r>
              <a:rPr lang="en-US" dirty="0"/>
              <a:t>MS ADS</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p:txBody>
          <a:bodyPr/>
          <a:lstStyle/>
          <a:p>
            <a:r>
              <a:rPr lang="en-US" dirty="0"/>
              <a:t>Srihari Busam</a:t>
            </a:r>
          </a:p>
          <a:p>
            <a:r>
              <a:rPr lang="en-US" dirty="0"/>
              <a:t>SUID # 742162654</a:t>
            </a:r>
          </a:p>
          <a:p>
            <a:r>
              <a:rPr lang="en-US" sz="1600" dirty="0"/>
              <a:t>LinkedIn: https://www.linkedin.com/in/srihari-busam/</a:t>
            </a:r>
          </a:p>
          <a:p>
            <a:endParaRPr lang="en-US" dirty="0"/>
          </a:p>
        </p:txBody>
      </p:sp>
    </p:spTree>
    <p:extLst>
      <p:ext uri="{BB962C8B-B14F-4D97-AF65-F5344CB8AC3E}">
        <p14:creationId xmlns:p14="http://schemas.microsoft.com/office/powerpoint/2010/main" val="171327196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82AF-E99B-4559-9B09-9E8EA17FC079}"/>
              </a:ext>
            </a:extLst>
          </p:cNvPr>
          <p:cNvSpPr>
            <a:spLocks noGrp="1"/>
          </p:cNvSpPr>
          <p:nvPr>
            <p:ph type="title"/>
          </p:nvPr>
        </p:nvSpPr>
        <p:spPr/>
        <p:txBody>
          <a:bodyPr/>
          <a:lstStyle/>
          <a:p>
            <a:r>
              <a:rPr lang="en-US" dirty="0"/>
              <a:t>Model loss and accuracy (EfficientNetB6)</a:t>
            </a:r>
          </a:p>
        </p:txBody>
      </p:sp>
      <p:pic>
        <p:nvPicPr>
          <p:cNvPr id="5" name="Picture 4">
            <a:extLst>
              <a:ext uri="{FF2B5EF4-FFF2-40B4-BE49-F238E27FC236}">
                <a16:creationId xmlns:a16="http://schemas.microsoft.com/office/drawing/2014/main" id="{925E44CA-B49A-4CCB-A344-E3D38DD1E371}"/>
              </a:ext>
            </a:extLst>
          </p:cNvPr>
          <p:cNvPicPr>
            <a:picLocks noChangeAspect="1"/>
          </p:cNvPicPr>
          <p:nvPr/>
        </p:nvPicPr>
        <p:blipFill>
          <a:blip r:embed="rId2"/>
          <a:stretch>
            <a:fillRect/>
          </a:stretch>
        </p:blipFill>
        <p:spPr>
          <a:xfrm>
            <a:off x="585611" y="1862384"/>
            <a:ext cx="5144609" cy="4100653"/>
          </a:xfrm>
          <a:prstGeom prst="rect">
            <a:avLst/>
          </a:prstGeom>
        </p:spPr>
      </p:pic>
      <p:pic>
        <p:nvPicPr>
          <p:cNvPr id="7" name="Picture 6">
            <a:extLst>
              <a:ext uri="{FF2B5EF4-FFF2-40B4-BE49-F238E27FC236}">
                <a16:creationId xmlns:a16="http://schemas.microsoft.com/office/drawing/2014/main" id="{79F572A3-AD12-466E-B4B9-FE9CF4B4265F}"/>
              </a:ext>
            </a:extLst>
          </p:cNvPr>
          <p:cNvPicPr>
            <a:picLocks noChangeAspect="1"/>
          </p:cNvPicPr>
          <p:nvPr/>
        </p:nvPicPr>
        <p:blipFill>
          <a:blip r:embed="rId3"/>
          <a:stretch>
            <a:fillRect/>
          </a:stretch>
        </p:blipFill>
        <p:spPr>
          <a:xfrm>
            <a:off x="6461781" y="1877330"/>
            <a:ext cx="5579672" cy="4085707"/>
          </a:xfrm>
          <a:prstGeom prst="rect">
            <a:avLst/>
          </a:prstGeom>
        </p:spPr>
      </p:pic>
    </p:spTree>
    <p:extLst>
      <p:ext uri="{BB962C8B-B14F-4D97-AF65-F5344CB8AC3E}">
        <p14:creationId xmlns:p14="http://schemas.microsoft.com/office/powerpoint/2010/main" val="34960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CEB-E25F-4184-BCD7-E1DC0EDC36D6}"/>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CF175237-8FCD-414B-A2D3-9FAD1A96E5D0}"/>
              </a:ext>
            </a:extLst>
          </p:cNvPr>
          <p:cNvSpPr>
            <a:spLocks noGrp="1"/>
          </p:cNvSpPr>
          <p:nvPr>
            <p:ph idx="1"/>
          </p:nvPr>
        </p:nvSpPr>
        <p:spPr/>
        <p:txBody>
          <a:bodyPr/>
          <a:lstStyle/>
          <a:p>
            <a:pPr lvl="1"/>
            <a:r>
              <a:rPr lang="en-US" dirty="0"/>
              <a:t>Exploratory data analysis</a:t>
            </a:r>
          </a:p>
          <a:p>
            <a:pPr lvl="1"/>
            <a:r>
              <a:rPr lang="en-US" dirty="0"/>
              <a:t>Building and cleaning datasets</a:t>
            </a:r>
          </a:p>
          <a:p>
            <a:pPr lvl="1"/>
            <a:r>
              <a:rPr lang="en-US" dirty="0"/>
              <a:t>Understanding of deep learning concepts</a:t>
            </a:r>
          </a:p>
          <a:p>
            <a:pPr lvl="1"/>
            <a:r>
              <a:rPr lang="en-US" dirty="0"/>
              <a:t>Tools like </a:t>
            </a:r>
            <a:r>
              <a:rPr lang="en-US" dirty="0" err="1"/>
              <a:t>Jupyter</a:t>
            </a:r>
            <a:r>
              <a:rPr lang="en-US" dirty="0"/>
              <a:t> notebooks</a:t>
            </a:r>
          </a:p>
          <a:p>
            <a:pPr lvl="1"/>
            <a:r>
              <a:rPr lang="en-US" dirty="0"/>
              <a:t>Understanding the concepts of transfer learnings</a:t>
            </a:r>
          </a:p>
          <a:p>
            <a:pPr lvl="1"/>
            <a:r>
              <a:rPr lang="en-US" dirty="0"/>
              <a:t>TensorFlow 2.0 framework</a:t>
            </a:r>
          </a:p>
          <a:p>
            <a:pPr lvl="1"/>
            <a:r>
              <a:rPr lang="en-US" dirty="0"/>
              <a:t>Large data processing. Test small iterations before going big.</a:t>
            </a:r>
          </a:p>
          <a:p>
            <a:pPr lvl="2"/>
            <a:r>
              <a:rPr lang="en-US" dirty="0"/>
              <a:t>Stratified sampling was a big help.</a:t>
            </a:r>
          </a:p>
        </p:txBody>
      </p:sp>
    </p:spTree>
    <p:extLst>
      <p:ext uri="{BB962C8B-B14F-4D97-AF65-F5344CB8AC3E}">
        <p14:creationId xmlns:p14="http://schemas.microsoft.com/office/powerpoint/2010/main" val="12580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216967" y="203975"/>
            <a:ext cx="6651504" cy="954124"/>
          </a:xfrm>
        </p:spPr>
        <p:txBody>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6223686" cy="4351338"/>
          </a:xfrm>
        </p:spPr>
        <p:txBody>
          <a:bodyPr>
            <a:normAutofit fontScale="55000" lnSpcReduction="20000"/>
          </a:bodyPr>
          <a:lstStyle/>
          <a:p>
            <a:r>
              <a:rPr lang="en-US" dirty="0"/>
              <a:t>Project is about applying the Information visualization learnings and providing a poster</a:t>
            </a:r>
          </a:p>
          <a:p>
            <a:r>
              <a:rPr lang="en-US" dirty="0"/>
              <a:t>Data</a:t>
            </a:r>
          </a:p>
          <a:p>
            <a:pPr lvl="1"/>
            <a:r>
              <a:rPr lang="en-US" dirty="0"/>
              <a:t>I choose to analyze the video game dataset and provide the analysis through poster</a:t>
            </a:r>
          </a:p>
          <a:p>
            <a:pPr lvl="1"/>
            <a:r>
              <a:rPr lang="en-US" dirty="0"/>
              <a:t>Dataset has about 13 features</a:t>
            </a:r>
          </a:p>
          <a:p>
            <a:pPr lvl="1"/>
            <a:r>
              <a:rPr lang="en-US" dirty="0"/>
              <a:t>Total of 16,720 observations are present</a:t>
            </a:r>
          </a:p>
          <a:p>
            <a:r>
              <a:rPr lang="en-US" dirty="0"/>
              <a:t>Data cleanup</a:t>
            </a:r>
          </a:p>
          <a:p>
            <a:pPr lvl="1"/>
            <a:r>
              <a:rPr lang="en-US" dirty="0"/>
              <a:t>Filtered data to scope only 3 popular consoles (Relevant to business domain)</a:t>
            </a:r>
          </a:p>
          <a:p>
            <a:pPr lvl="1"/>
            <a:r>
              <a:rPr lang="en-US" dirty="0"/>
              <a:t>Cleaned up larger text to use short acronyms to help with word cloud</a:t>
            </a:r>
          </a:p>
          <a:p>
            <a:r>
              <a:rPr lang="en-US" dirty="0"/>
              <a:t>Poster audience</a:t>
            </a:r>
          </a:p>
          <a:p>
            <a:pPr lvl="1"/>
            <a:r>
              <a:rPr lang="en-US" dirty="0"/>
              <a:t>Poster is made in the form of story driven for a focused audience game developers and gaming studios to focus on the PlayStation development. </a:t>
            </a:r>
          </a:p>
          <a:p>
            <a:pPr lvl="1"/>
            <a:r>
              <a:rPr lang="en-US" dirty="0"/>
              <a:t>Its also geared towards gaming enthusiasts to provide analytics on current generation gaming industry</a:t>
            </a:r>
          </a:p>
          <a:p>
            <a:r>
              <a:rPr lang="en-US" dirty="0"/>
              <a:t>Visualization Strategy</a:t>
            </a:r>
          </a:p>
          <a:p>
            <a:pPr lvl="1"/>
            <a:r>
              <a:rPr lang="en-US" dirty="0"/>
              <a:t>Used 2 column layout</a:t>
            </a:r>
          </a:p>
          <a:p>
            <a:pPr lvl="1"/>
            <a:r>
              <a:rPr lang="en-US" dirty="0"/>
              <a:t>Broke the rules to provide a center image to provide the theme of the poster</a:t>
            </a:r>
          </a:p>
          <a:p>
            <a:pPr lvl="1"/>
            <a:r>
              <a:rPr lang="en-US" dirty="0"/>
              <a:t>Used pareto chars to provide a sense of scale of Sony and the rest of the gaming consoles</a:t>
            </a:r>
          </a:p>
          <a:p>
            <a:pPr lvl="1"/>
            <a:r>
              <a:rPr lang="en-US" dirty="0"/>
              <a:t>Leveraged typography that resonates with the theme</a:t>
            </a:r>
          </a:p>
          <a:p>
            <a:pPr lvl="1"/>
            <a:endParaRPr lang="en-US" dirty="0"/>
          </a:p>
        </p:txBody>
      </p:sp>
      <p:pic>
        <p:nvPicPr>
          <p:cNvPr id="5" name="Picture 4">
            <a:extLst>
              <a:ext uri="{FF2B5EF4-FFF2-40B4-BE49-F238E27FC236}">
                <a16:creationId xmlns:a16="http://schemas.microsoft.com/office/drawing/2014/main" id="{D9DEE958-AC88-4AAA-A0EE-2E458BAE566F}"/>
              </a:ext>
            </a:extLst>
          </p:cNvPr>
          <p:cNvPicPr>
            <a:picLocks noChangeAspect="1"/>
          </p:cNvPicPr>
          <p:nvPr/>
        </p:nvPicPr>
        <p:blipFill>
          <a:blip r:embed="rId2"/>
          <a:stretch>
            <a:fillRect/>
          </a:stretch>
        </p:blipFill>
        <p:spPr>
          <a:xfrm>
            <a:off x="7638848" y="124239"/>
            <a:ext cx="4426077" cy="6609521"/>
          </a:xfrm>
          <a:prstGeom prst="rect">
            <a:avLst/>
          </a:prstGeom>
        </p:spPr>
      </p:pic>
    </p:spTree>
    <p:extLst>
      <p:ext uri="{BB962C8B-B14F-4D97-AF65-F5344CB8AC3E}">
        <p14:creationId xmlns:p14="http://schemas.microsoft.com/office/powerpoint/2010/main" val="31191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2134-C6D2-4152-BCFD-8FCE9E373E3F}"/>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D570530C-E841-419A-87F8-87E93048D0F0}"/>
              </a:ext>
            </a:extLst>
          </p:cNvPr>
          <p:cNvSpPr>
            <a:spLocks noGrp="1"/>
          </p:cNvSpPr>
          <p:nvPr>
            <p:ph idx="1"/>
          </p:nvPr>
        </p:nvSpPr>
        <p:spPr/>
        <p:txBody>
          <a:bodyPr>
            <a:normAutofit fontScale="92500" lnSpcReduction="10000"/>
          </a:bodyPr>
          <a:lstStyle/>
          <a:p>
            <a:r>
              <a:rPr lang="en-US" dirty="0"/>
              <a:t>Understood the importance of tell the right story with data</a:t>
            </a:r>
          </a:p>
          <a:p>
            <a:r>
              <a:rPr lang="en-US" dirty="0"/>
              <a:t>Understood the importance of the audience</a:t>
            </a:r>
          </a:p>
          <a:p>
            <a:r>
              <a:rPr lang="en-US" dirty="0"/>
              <a:t>Understood Visual design principles</a:t>
            </a:r>
          </a:p>
          <a:p>
            <a:pPr lvl="1"/>
            <a:r>
              <a:rPr lang="en-US" dirty="0"/>
              <a:t>Visual Hierarchy (how to guide user navigation)</a:t>
            </a:r>
          </a:p>
          <a:p>
            <a:pPr lvl="1"/>
            <a:r>
              <a:rPr lang="en-US" dirty="0"/>
              <a:t>Layout</a:t>
            </a:r>
          </a:p>
          <a:p>
            <a:pPr lvl="1"/>
            <a:r>
              <a:rPr lang="en-US" dirty="0"/>
              <a:t>Composition</a:t>
            </a:r>
          </a:p>
          <a:p>
            <a:pPr lvl="1"/>
            <a:r>
              <a:rPr lang="en-US" dirty="0"/>
              <a:t>Rule of thirds principle, Golden Ratio</a:t>
            </a:r>
          </a:p>
          <a:p>
            <a:pPr lvl="1"/>
            <a:r>
              <a:rPr lang="en-US" dirty="0"/>
              <a:t>Typography</a:t>
            </a:r>
          </a:p>
          <a:p>
            <a:r>
              <a:rPr lang="en-US" dirty="0"/>
              <a:t>Learned how to enhance R plots to tell powerful stories using Adobe Illustrator</a:t>
            </a:r>
          </a:p>
          <a:p>
            <a:r>
              <a:rPr lang="en-US" dirty="0"/>
              <a:t>Grammar of graphics using </a:t>
            </a:r>
            <a:r>
              <a:rPr lang="en-US" dirty="0" err="1"/>
              <a:t>ggplot</a:t>
            </a:r>
            <a:r>
              <a:rPr lang="en-US" dirty="0"/>
              <a:t> package in R</a:t>
            </a:r>
          </a:p>
        </p:txBody>
      </p:sp>
    </p:spTree>
    <p:extLst>
      <p:ext uri="{BB962C8B-B14F-4D97-AF65-F5344CB8AC3E}">
        <p14:creationId xmlns:p14="http://schemas.microsoft.com/office/powerpoint/2010/main" val="132082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a:bodyPr>
          <a:lstStyle/>
          <a:p>
            <a:r>
              <a:rPr lang="en-US" dirty="0">
                <a:latin typeface="Calibri" panose="020F0502020204030204" pitchFamily="34" charset="0"/>
                <a:cs typeface="Times New Roman" panose="02020603050405020304" pitchFamily="18" charset="0"/>
              </a:rPr>
              <a:t>IST769: Modern Database systems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4774035" cy="4351338"/>
          </a:xfrm>
        </p:spPr>
        <p:txBody>
          <a:bodyPr/>
          <a:lstStyle/>
          <a:p>
            <a:r>
              <a:rPr lang="en-US" dirty="0"/>
              <a:t>The 3 Vs of Big Data</a:t>
            </a:r>
          </a:p>
          <a:p>
            <a:pPr lvl="1"/>
            <a:r>
              <a:rPr lang="en-US" dirty="0"/>
              <a:t>Volume, Velocity, Variety</a:t>
            </a:r>
          </a:p>
          <a:p>
            <a:r>
              <a:rPr lang="en-US" dirty="0"/>
              <a:t>SQL vs NoSQL</a:t>
            </a:r>
          </a:p>
          <a:p>
            <a:pPr lvl="1"/>
            <a:r>
              <a:rPr lang="en-US" dirty="0"/>
              <a:t>Design for storage efficiency</a:t>
            </a:r>
          </a:p>
          <a:p>
            <a:pPr lvl="1"/>
            <a:r>
              <a:rPr lang="en-US" dirty="0"/>
              <a:t>Design for query efficiency</a:t>
            </a:r>
          </a:p>
          <a:p>
            <a:r>
              <a:rPr lang="en-US" dirty="0"/>
              <a:t>CAP theorem</a:t>
            </a:r>
          </a:p>
          <a:p>
            <a:r>
              <a:rPr lang="en-US" dirty="0"/>
              <a:t>ETL, Data Engineering</a:t>
            </a:r>
          </a:p>
          <a:p>
            <a:r>
              <a:rPr lang="en-US" dirty="0"/>
              <a:t>Batch processing, Stream processing</a:t>
            </a:r>
          </a:p>
        </p:txBody>
      </p:sp>
      <p:sp>
        <p:nvSpPr>
          <p:cNvPr id="4" name="Content Placeholder 2">
            <a:extLst>
              <a:ext uri="{FF2B5EF4-FFF2-40B4-BE49-F238E27FC236}">
                <a16:creationId xmlns:a16="http://schemas.microsoft.com/office/drawing/2014/main" id="{F0A2953E-76F2-4BE6-BD37-FBE64FB8ECCD}"/>
              </a:ext>
            </a:extLst>
          </p:cNvPr>
          <p:cNvSpPr txBox="1">
            <a:spLocks/>
          </p:cNvSpPr>
          <p:nvPr/>
        </p:nvSpPr>
        <p:spPr>
          <a:xfrm>
            <a:off x="6579767" y="1825625"/>
            <a:ext cx="47740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Databases covered</a:t>
            </a:r>
          </a:p>
          <a:p>
            <a:pPr lvl="1"/>
            <a:r>
              <a:rPr lang="en-US" dirty="0"/>
              <a:t>MS SQL Server Advanced features</a:t>
            </a:r>
          </a:p>
          <a:p>
            <a:pPr lvl="1"/>
            <a:r>
              <a:rPr lang="en-US" dirty="0"/>
              <a:t>Hadoop Ecosystem</a:t>
            </a:r>
          </a:p>
          <a:p>
            <a:pPr lvl="2"/>
            <a:r>
              <a:rPr lang="en-US" dirty="0"/>
              <a:t>Pig</a:t>
            </a:r>
          </a:p>
          <a:p>
            <a:pPr lvl="2"/>
            <a:r>
              <a:rPr lang="en-US" dirty="0"/>
              <a:t>HBase</a:t>
            </a:r>
          </a:p>
          <a:p>
            <a:pPr lvl="2"/>
            <a:r>
              <a:rPr lang="en-US" dirty="0"/>
              <a:t>Hive, Impala </a:t>
            </a:r>
          </a:p>
          <a:p>
            <a:pPr lvl="1"/>
            <a:r>
              <a:rPr lang="en-US" dirty="0"/>
              <a:t>MongoDB</a:t>
            </a:r>
          </a:p>
          <a:p>
            <a:pPr lvl="1"/>
            <a:r>
              <a:rPr lang="en-US" dirty="0"/>
              <a:t>Cassandra</a:t>
            </a:r>
          </a:p>
          <a:p>
            <a:pPr lvl="1"/>
            <a:r>
              <a:rPr lang="en-US" dirty="0"/>
              <a:t>Kafka</a:t>
            </a:r>
          </a:p>
        </p:txBody>
      </p:sp>
    </p:spTree>
    <p:extLst>
      <p:ext uri="{BB962C8B-B14F-4D97-AF65-F5344CB8AC3E}">
        <p14:creationId xmlns:p14="http://schemas.microsoft.com/office/powerpoint/2010/main" val="27821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p:txBody>
          <a:bodyPr/>
          <a:lstStyle/>
          <a:p>
            <a:r>
              <a:rPr lang="en-US" dirty="0"/>
              <a:t>Key concepts learned in the course</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a:xfrm>
            <a:off x="838200" y="1825625"/>
            <a:ext cx="5257800" cy="4351338"/>
          </a:xfrm>
        </p:spPr>
        <p:txBody>
          <a:bodyPr>
            <a:normAutofit fontScale="92500" lnSpcReduction="20000"/>
          </a:bodyPr>
          <a:lstStyle/>
          <a:p>
            <a:r>
              <a:rPr lang="en-US" dirty="0"/>
              <a:t>Data science</a:t>
            </a:r>
          </a:p>
          <a:p>
            <a:pPr lvl="1"/>
            <a:r>
              <a:rPr lang="en-US" dirty="0"/>
              <a:t>Sourcing data</a:t>
            </a:r>
          </a:p>
          <a:p>
            <a:pPr lvl="1"/>
            <a:r>
              <a:rPr lang="en-US" dirty="0"/>
              <a:t>Processing the data (Big data)</a:t>
            </a:r>
          </a:p>
          <a:p>
            <a:pPr lvl="2"/>
            <a:r>
              <a:rPr lang="en-US" dirty="0"/>
              <a:t>Cleaning</a:t>
            </a:r>
          </a:p>
          <a:p>
            <a:pPr lvl="2"/>
            <a:r>
              <a:rPr lang="en-US" dirty="0"/>
              <a:t>Transforming</a:t>
            </a:r>
          </a:p>
          <a:p>
            <a:pPr lvl="2"/>
            <a:r>
              <a:rPr lang="en-US" dirty="0"/>
              <a:t>Sampling (stratification)</a:t>
            </a:r>
          </a:p>
          <a:p>
            <a:pPr lvl="1"/>
            <a:r>
              <a:rPr lang="en-US" dirty="0"/>
              <a:t>Framing the research question</a:t>
            </a:r>
          </a:p>
          <a:p>
            <a:pPr lvl="1"/>
            <a:r>
              <a:rPr lang="en-US" dirty="0"/>
              <a:t>Understanding domain</a:t>
            </a:r>
          </a:p>
          <a:p>
            <a:pPr lvl="1"/>
            <a:r>
              <a:rPr lang="en-US" dirty="0"/>
              <a:t>Perform Exploratory Data Analysis</a:t>
            </a:r>
          </a:p>
          <a:p>
            <a:pPr lvl="1"/>
            <a:r>
              <a:rPr lang="en-US" dirty="0"/>
              <a:t>Building models</a:t>
            </a:r>
          </a:p>
          <a:p>
            <a:pPr lvl="1"/>
            <a:r>
              <a:rPr lang="en-US" dirty="0"/>
              <a:t>Testing, Validating, Comparison of models and model optimization. </a:t>
            </a:r>
          </a:p>
          <a:p>
            <a:pPr lvl="1"/>
            <a:r>
              <a:rPr lang="en-US" dirty="0"/>
              <a:t>Visualization</a:t>
            </a:r>
          </a:p>
          <a:p>
            <a:pPr lvl="2"/>
            <a:r>
              <a:rPr lang="en-US" dirty="0"/>
              <a:t>Tell the right story to the audience</a:t>
            </a:r>
          </a:p>
          <a:p>
            <a:pPr lvl="1"/>
            <a:endParaRPr lang="en-US" dirty="0"/>
          </a:p>
          <a:p>
            <a:pPr lvl="1"/>
            <a:endParaRPr lang="en-US" dirty="0"/>
          </a:p>
        </p:txBody>
      </p:sp>
      <p:sp>
        <p:nvSpPr>
          <p:cNvPr id="5" name="Content Placeholder 2">
            <a:extLst>
              <a:ext uri="{FF2B5EF4-FFF2-40B4-BE49-F238E27FC236}">
                <a16:creationId xmlns:a16="http://schemas.microsoft.com/office/drawing/2014/main" id="{1BE0EE33-4BAA-4C96-8FED-2F4CA5B64602}"/>
              </a:ext>
            </a:extLst>
          </p:cNvPr>
          <p:cNvSpPr txBox="1">
            <a:spLocks/>
          </p:cNvSpPr>
          <p:nvPr/>
        </p:nvSpPr>
        <p:spPr>
          <a:xfrm>
            <a:off x="6242108" y="2007368"/>
            <a:ext cx="5257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Model building and analysis related to</a:t>
            </a:r>
          </a:p>
          <a:p>
            <a:pPr lvl="2"/>
            <a:r>
              <a:rPr lang="en-US" dirty="0"/>
              <a:t>Multivariate regression analysis</a:t>
            </a:r>
          </a:p>
          <a:p>
            <a:pPr lvl="2"/>
            <a:r>
              <a:rPr lang="en-US" dirty="0"/>
              <a:t>Classification</a:t>
            </a:r>
          </a:p>
          <a:p>
            <a:pPr lvl="2"/>
            <a:r>
              <a:rPr lang="en-US" dirty="0"/>
              <a:t>Anomaly detection</a:t>
            </a:r>
          </a:p>
          <a:p>
            <a:pPr lvl="2"/>
            <a:r>
              <a:rPr lang="en-US" dirty="0"/>
              <a:t>Time series analysis, forecasting</a:t>
            </a:r>
          </a:p>
          <a:p>
            <a:pPr lvl="2"/>
            <a:r>
              <a:rPr lang="en-US" dirty="0"/>
              <a:t>Natural Language Processing</a:t>
            </a:r>
          </a:p>
          <a:p>
            <a:pPr lvl="2"/>
            <a:r>
              <a:rPr lang="en-US" dirty="0"/>
              <a:t>Deep learning models using Transfer Learning</a:t>
            </a:r>
          </a:p>
          <a:p>
            <a:pPr lvl="1"/>
            <a:r>
              <a:rPr lang="en-US" dirty="0"/>
              <a:t>Gained experience in</a:t>
            </a:r>
          </a:p>
          <a:p>
            <a:pPr lvl="2"/>
            <a:r>
              <a:rPr lang="en-US" dirty="0"/>
              <a:t>Google analytics</a:t>
            </a:r>
          </a:p>
          <a:p>
            <a:pPr lvl="2"/>
            <a:r>
              <a:rPr lang="en-US" dirty="0"/>
              <a:t>Hadoop ecosystem</a:t>
            </a:r>
          </a:p>
          <a:p>
            <a:pPr lvl="2"/>
            <a:r>
              <a:rPr lang="en-US" dirty="0"/>
              <a:t>Apache Spark</a:t>
            </a:r>
          </a:p>
          <a:p>
            <a:pPr lvl="2"/>
            <a:r>
              <a:rPr lang="en-US" dirty="0"/>
              <a:t>R ecosystem</a:t>
            </a:r>
          </a:p>
          <a:p>
            <a:pPr lvl="2"/>
            <a:r>
              <a:rPr lang="en-US" dirty="0" err="1"/>
              <a:t>Jupyter</a:t>
            </a:r>
            <a:r>
              <a:rPr lang="en-US" dirty="0"/>
              <a:t> notebook, python machine learning stack</a:t>
            </a:r>
          </a:p>
          <a:p>
            <a:pPr lvl="2"/>
            <a:r>
              <a:rPr lang="en-US" dirty="0"/>
              <a:t>Google TensorFlow Framework</a:t>
            </a:r>
          </a:p>
          <a:p>
            <a:pPr lvl="2"/>
            <a:r>
              <a:rPr lang="en-US" dirty="0"/>
              <a:t>Adobe Illustrator</a:t>
            </a:r>
          </a:p>
          <a:p>
            <a:pPr lvl="1"/>
            <a:endParaRPr lang="en-US" dirty="0"/>
          </a:p>
          <a:p>
            <a:pPr lvl="1"/>
            <a:endParaRPr lang="en-US" dirty="0"/>
          </a:p>
        </p:txBody>
      </p:sp>
    </p:spTree>
    <p:extLst>
      <p:ext uri="{BB962C8B-B14F-4D97-AF65-F5344CB8AC3E}">
        <p14:creationId xmlns:p14="http://schemas.microsoft.com/office/powerpoint/2010/main" val="341804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I learned the following during my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Understanding the statistics needed for data science.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Importance of data cleanup, transformation, and scaling.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Ability to do appropriate sampling for the research task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 hypothesis tests and provide evidence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Machine learning leveraging R and Python,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R Packages(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 etc.), pandas, Apache Spark. Databases using docker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Tools like R Studio,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Adobe Illustrator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Developing Machine learning models. Evaluation of models and optimization.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Interpret results and provide visualizations to the target audience</a:t>
            </a:r>
          </a:p>
        </p:txBody>
      </p:sp>
    </p:spTree>
    <p:extLst>
      <p:ext uri="{BB962C8B-B14F-4D97-AF65-F5344CB8AC3E}">
        <p14:creationId xmlns:p14="http://schemas.microsoft.com/office/powerpoint/2010/main" val="395506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p:txBody>
          <a:bodyPr/>
          <a:lstStyle/>
          <a:p>
            <a:r>
              <a:rPr lang="en-US" dirty="0"/>
              <a:t>How am I taking the learnings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p:txBody>
          <a:bodyPr/>
          <a:lstStyle/>
          <a:p>
            <a:pPr marL="0" indent="0">
              <a:buNone/>
            </a:pPr>
            <a:r>
              <a:rPr lang="en-US" dirty="0"/>
              <a:t>For any software system, eventual cost comes from monitoring and maintenance. The cost comes from noisy monitoring and amount of manual effort goes in investigations.</a:t>
            </a:r>
          </a:p>
          <a:p>
            <a:pPr marL="0" indent="0">
              <a:buNone/>
            </a:pPr>
            <a:r>
              <a:rPr lang="en-US" dirty="0"/>
              <a:t>Software systems produces large, schematized operational data. I would like to leverage the techniques learned in big data processing and anomaly detection to improve software systems operations and reduce the costs involved.</a:t>
            </a:r>
          </a:p>
          <a:p>
            <a:pPr lvl="1"/>
            <a:endParaRPr lang="en-US" dirty="0"/>
          </a:p>
        </p:txBody>
      </p:sp>
    </p:spTree>
    <p:extLst>
      <p:ext uri="{BB962C8B-B14F-4D97-AF65-F5344CB8AC3E}">
        <p14:creationId xmlns:p14="http://schemas.microsoft.com/office/powerpoint/2010/main" val="49552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7686-BCF0-4CAA-A44C-A64B8189E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CCB72A-A945-463C-96D6-CECCCC113A42}"/>
              </a:ext>
            </a:extLst>
          </p:cNvPr>
          <p:cNvSpPr>
            <a:spLocks noGrp="1"/>
          </p:cNvSpPr>
          <p:nvPr>
            <p:ph idx="1"/>
          </p:nvPr>
        </p:nvSpPr>
        <p:spPr/>
        <p:txBody>
          <a:bodyPr>
            <a:normAutofit/>
          </a:bodyPr>
          <a:lstStyle/>
          <a:p>
            <a:r>
              <a:rPr lang="en-US" sz="2000" dirty="0"/>
              <a:t>HPA Kaggle competition: </a:t>
            </a: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https://www.kaggle.com/c/hpa-single-cell-image-classification</a:t>
            </a:r>
            <a:endPar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t>Video game dataset from Kaggle: </a:t>
            </a:r>
            <a:r>
              <a:rPr lang="en-US" sz="2000" dirty="0">
                <a:hlinkClick r:id="rId3"/>
              </a:rPr>
              <a:t>https://www.kaggle.com/sidtwr/videogames-sales-dataset</a:t>
            </a:r>
            <a:r>
              <a:rPr lang="en-US" sz="2000" dirty="0"/>
              <a:t> </a:t>
            </a:r>
          </a:p>
        </p:txBody>
      </p:sp>
    </p:spTree>
    <p:extLst>
      <p:ext uri="{BB962C8B-B14F-4D97-AF65-F5344CB8AC3E}">
        <p14:creationId xmlns:p14="http://schemas.microsoft.com/office/powerpoint/2010/main" val="16261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p:txBody>
          <a:bodyPr>
            <a:normAutofit fontScale="85000" lnSpcReduction="20000"/>
          </a:bodyPr>
          <a:lstStyle/>
          <a:p>
            <a:r>
              <a:rPr lang="en-US" dirty="0"/>
              <a:t>Education</a:t>
            </a:r>
          </a:p>
          <a:p>
            <a:pPr lvl="1"/>
            <a:r>
              <a:rPr lang="en-US" dirty="0"/>
              <a:t>MS in Applied Data Science (2022)</a:t>
            </a:r>
          </a:p>
          <a:p>
            <a:pPr lvl="2"/>
            <a:r>
              <a:rPr lang="en-US" dirty="0"/>
              <a:t>Syracuse University, USA</a:t>
            </a:r>
          </a:p>
          <a:p>
            <a:pPr lvl="1"/>
            <a:r>
              <a:rPr lang="en-US" dirty="0"/>
              <a:t>Diploma in Advanced Computing (2003)</a:t>
            </a:r>
          </a:p>
          <a:p>
            <a:pPr lvl="2"/>
            <a:r>
              <a:rPr lang="en-US" dirty="0"/>
              <a:t>CDAC Bangalore, India</a:t>
            </a:r>
          </a:p>
          <a:p>
            <a:pPr lvl="1"/>
            <a:r>
              <a:rPr lang="en-US" dirty="0"/>
              <a:t>Bachelors in Electrical and Electronics engineering (2002)</a:t>
            </a:r>
          </a:p>
          <a:p>
            <a:pPr lvl="2"/>
            <a:r>
              <a:rPr lang="en-US" dirty="0"/>
              <a:t>JNTU Hyderabad, India</a:t>
            </a:r>
          </a:p>
          <a:p>
            <a:r>
              <a:rPr lang="en-US" dirty="0"/>
              <a:t>Work Experience</a:t>
            </a:r>
          </a:p>
          <a:p>
            <a:pPr lvl="1"/>
            <a:r>
              <a:rPr lang="en-US" dirty="0"/>
              <a:t>12 years as software engineer in Microsoft</a:t>
            </a:r>
          </a:p>
          <a:p>
            <a:pPr lvl="1"/>
            <a:r>
              <a:rPr lang="en-US" dirty="0"/>
              <a:t>3 yeas as staff software engineer in Qualtrics</a:t>
            </a:r>
          </a:p>
          <a:p>
            <a:r>
              <a:rPr lang="en-US" dirty="0"/>
              <a:t>Other related notes</a:t>
            </a:r>
          </a:p>
          <a:p>
            <a:pPr lvl="1"/>
            <a:r>
              <a:rPr lang="en-US" dirty="0"/>
              <a:t>Well versed with programming in various programming languages</a:t>
            </a:r>
          </a:p>
          <a:p>
            <a:pPr lvl="1"/>
            <a:r>
              <a:rPr lang="en-US" dirty="0"/>
              <a:t>Never took any formal statistics or analytics course before</a:t>
            </a:r>
          </a:p>
          <a:p>
            <a:pPr lvl="1"/>
            <a:r>
              <a:rPr lang="en-US" dirty="0"/>
              <a:t>Do not have any prior data science experience(machine learning/deep learning ..</a:t>
            </a:r>
            <a:r>
              <a:rPr lang="en-US" dirty="0" err="1"/>
              <a:t>etc</a:t>
            </a:r>
            <a:r>
              <a:rPr lang="en-US" dirty="0"/>
              <a:t>)</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p:txBody>
          <a:bodyPr>
            <a:normAutofit fontScale="92500" lnSpcReduction="20000"/>
          </a:bodyPr>
          <a:lstStyle/>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Reducing minutes late to office </a:t>
            </a:r>
          </a:p>
          <a:p>
            <a:pPr lvl="1"/>
            <a:r>
              <a:rPr lang="en-US" sz="21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1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Human Protein Atlas Single Cell Classifier</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Image classification using deep learning: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Sony Rules Gaming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Poster project</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Hands-on experience  on modern RDBMS and NoSQL Databases</a:t>
            </a:r>
          </a:p>
          <a:p>
            <a:pPr marL="457200" lvl="1">
              <a:lnSpc>
                <a:spcPct val="107000"/>
              </a:lnSpc>
              <a:spcBef>
                <a:spcPts val="0"/>
              </a:spcBef>
              <a:spcAft>
                <a:spcPts val="800"/>
              </a:spcAft>
            </a:pPr>
            <a:r>
              <a:rPr lang="en-US" sz="22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803194" cy="4351338"/>
          </a:xfrm>
        </p:spPr>
        <p:txBody>
          <a:bodyPr>
            <a:normAutofit fontScale="85000" lnSpcReduction="20000"/>
          </a:bodyPr>
          <a:lstStyle/>
          <a:p>
            <a:r>
              <a:rPr lang="en-US" dirty="0"/>
              <a:t>Project is about self improvement</a:t>
            </a:r>
          </a:p>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basics</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840552" y="1196883"/>
            <a:ext cx="922216"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896742" y="1255078"/>
            <a:ext cx="1055077"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515600" cy="4667250"/>
          </a:xfrm>
        </p:spPr>
        <p:txBody>
          <a:bodyPr>
            <a:normAutofit/>
          </a:bodyPr>
          <a:lstStyle/>
          <a:p>
            <a:r>
              <a:rPr lang="en-US" dirty="0"/>
              <a:t>Objective: </a:t>
            </a:r>
            <a:r>
              <a:rPr lang="en-US" sz="2800" dirty="0">
                <a:highlight>
                  <a:srgbClr val="FFFFFF"/>
                </a:highlight>
              </a:rPr>
              <a:t>To develop models capable of classifying mixed patterns of proteins in microscopic images</a:t>
            </a:r>
          </a:p>
          <a:p>
            <a:pPr lvl="1"/>
            <a:r>
              <a:rPr lang="en-US" dirty="0">
                <a:highlight>
                  <a:srgbClr val="FFFFFF"/>
                </a:highlight>
              </a:rPr>
              <a:t>Kaggle competition</a:t>
            </a:r>
          </a:p>
          <a:p>
            <a:pPr lvl="1"/>
            <a:r>
              <a:rPr lang="en-US" dirty="0">
                <a:highlight>
                  <a:srgbClr val="FFFFFF"/>
                </a:highlight>
              </a:rPr>
              <a:t>Paired with another classmate to do the project</a:t>
            </a:r>
          </a:p>
          <a:p>
            <a:r>
              <a:rPr lang="en-US" dirty="0">
                <a:highlight>
                  <a:srgbClr val="FFFFFF"/>
                </a:highlight>
              </a:rPr>
              <a:t>About 19 cell types are given</a:t>
            </a:r>
          </a:p>
          <a:p>
            <a:r>
              <a:rPr lang="en-US" dirty="0">
                <a:highlight>
                  <a:srgbClr val="FFFFFF"/>
                </a:highlight>
              </a:rPr>
              <a:t>Leaderboard at the time was about 44% success rate and our goal for the project is to get above 44% accuracy in classification</a:t>
            </a:r>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A9D-168F-4424-AA81-DCA9E41151D2}"/>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4C0BC8C6-9226-4A0F-B955-E3AF807B3FAE}"/>
              </a:ext>
            </a:extLst>
          </p:cNvPr>
          <p:cNvSpPr>
            <a:spLocks noGrp="1"/>
          </p:cNvSpPr>
          <p:nvPr>
            <p:ph idx="1"/>
          </p:nvPr>
        </p:nvSpPr>
        <p:spPr/>
        <p:txBody>
          <a:bodyPr>
            <a:normAutofit fontScale="77500" lnSpcReduction="20000"/>
          </a:bodyPr>
          <a:lstStyle/>
          <a:p>
            <a:r>
              <a:rPr lang="en-US" dirty="0">
                <a:highlight>
                  <a:srgbClr val="FFFFFF"/>
                </a:highlight>
              </a:rPr>
              <a:t>Exploratory Data Analysis.</a:t>
            </a:r>
          </a:p>
          <a:p>
            <a:pPr lvl="1"/>
            <a:r>
              <a:rPr lang="en-US" dirty="0">
                <a:highlight>
                  <a:srgbClr val="FFFFFF"/>
                </a:highlight>
              </a:rPr>
              <a:t>Identified the skew in the data. </a:t>
            </a:r>
          </a:p>
          <a:p>
            <a:pPr lvl="1"/>
            <a:r>
              <a:rPr lang="en-US" dirty="0">
                <a:highlight>
                  <a:srgbClr val="FFFFFF"/>
                </a:highlight>
              </a:rPr>
              <a:t>Performed association analysis on what types of cells are common</a:t>
            </a:r>
          </a:p>
          <a:p>
            <a:r>
              <a:rPr lang="en-US" dirty="0">
                <a:highlight>
                  <a:srgbClr val="FFFFFF"/>
                </a:highlight>
              </a:rPr>
              <a:t>Built individual cell images for training, testing and validation</a:t>
            </a:r>
          </a:p>
          <a:p>
            <a:pPr lvl="1"/>
            <a:r>
              <a:rPr lang="en-US" dirty="0">
                <a:highlight>
                  <a:srgbClr val="FFFFFF"/>
                </a:highlight>
              </a:rPr>
              <a:t>Built about 151K images with single cells from 10k images in the competition data.</a:t>
            </a:r>
          </a:p>
          <a:p>
            <a:pPr lvl="1"/>
            <a:r>
              <a:rPr lang="en-US" dirty="0">
                <a:highlight>
                  <a:srgbClr val="FFFFFF"/>
                </a:highlight>
              </a:rPr>
              <a:t>Scope the problem to 12 classes which has enough samples</a:t>
            </a:r>
          </a:p>
          <a:p>
            <a:pPr lvl="1"/>
            <a:r>
              <a:rPr lang="en-US" dirty="0">
                <a:highlight>
                  <a:srgbClr val="FFFFFF"/>
                </a:highlight>
              </a:rPr>
              <a:t>Removed images under 4KB and &gt;1MB</a:t>
            </a:r>
          </a:p>
          <a:p>
            <a:pPr lvl="1"/>
            <a:r>
              <a:rPr lang="en-US" dirty="0">
                <a:highlight>
                  <a:srgbClr val="FFFFFF"/>
                </a:highlight>
              </a:rPr>
              <a:t>Converted the images into 528 X 528 resolution</a:t>
            </a:r>
          </a:p>
          <a:p>
            <a:r>
              <a:rPr lang="en-US" dirty="0">
                <a:highlight>
                  <a:srgbClr val="FFFFFF"/>
                </a:highlight>
              </a:rPr>
              <a:t>Model building</a:t>
            </a:r>
          </a:p>
          <a:p>
            <a:pPr lvl="1"/>
            <a:r>
              <a:rPr lang="en-US" dirty="0">
                <a:highlight>
                  <a:srgbClr val="FFFFFF"/>
                </a:highlight>
              </a:rPr>
              <a:t>Deep leaning techniques used with Transfer Learning approach</a:t>
            </a:r>
          </a:p>
          <a:p>
            <a:pPr lvl="1"/>
            <a:r>
              <a:rPr lang="en-US" dirty="0">
                <a:highlight>
                  <a:srgbClr val="FFFFFF"/>
                </a:highlight>
              </a:rPr>
              <a:t>Used following approaches on images during model building</a:t>
            </a:r>
          </a:p>
          <a:p>
            <a:pPr lvl="2"/>
            <a:r>
              <a:rPr lang="en-US" dirty="0">
                <a:highlight>
                  <a:srgbClr val="FFFFFF"/>
                </a:highlight>
              </a:rPr>
              <a:t>rotation, width shift, height shift, shearing, zoom and flipping</a:t>
            </a:r>
          </a:p>
          <a:p>
            <a:pPr lvl="1"/>
            <a:r>
              <a:rPr lang="en-US" dirty="0">
                <a:highlight>
                  <a:srgbClr val="FFFFFF"/>
                </a:highlight>
              </a:rPr>
              <a:t>Used TensorFlow 2.0 with Nvidia GPU to build deep learning model</a:t>
            </a:r>
          </a:p>
          <a:p>
            <a:pPr lvl="2"/>
            <a:r>
              <a:rPr lang="en-US" dirty="0">
                <a:highlight>
                  <a:srgbClr val="FFFFFF"/>
                </a:highlight>
              </a:rPr>
              <a:t>Used VGG16</a:t>
            </a:r>
            <a:r>
              <a:rPr lang="en-US">
                <a:highlight>
                  <a:srgbClr val="FFFFFF"/>
                </a:highlight>
              </a:rPr>
              <a:t>, resent101, </a:t>
            </a:r>
            <a:r>
              <a:rPr lang="en-US"/>
              <a:t>EfficientNetB6</a:t>
            </a:r>
            <a:endParaRPr lang="en-US" dirty="0">
              <a:highlight>
                <a:srgbClr val="FFFFFF"/>
              </a:highlight>
            </a:endParaRPr>
          </a:p>
          <a:p>
            <a:r>
              <a:rPr lang="en-US" dirty="0">
                <a:highlight>
                  <a:srgbClr val="FFFFFF"/>
                </a:highlight>
              </a:rPr>
              <a:t>Final model took 2 days to build on Nvidia RTX 3090 GPU</a:t>
            </a:r>
          </a:p>
          <a:p>
            <a:endParaRPr lang="en-US" dirty="0"/>
          </a:p>
        </p:txBody>
      </p:sp>
    </p:spTree>
    <p:extLst>
      <p:ext uri="{BB962C8B-B14F-4D97-AF65-F5344CB8AC3E}">
        <p14:creationId xmlns:p14="http://schemas.microsoft.com/office/powerpoint/2010/main" val="7605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365126"/>
            <a:ext cx="10515600" cy="615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dirty="0"/>
              <a:t>Confusion matrix(actual vs predicted %) – EfficientNetB6</a:t>
            </a:r>
            <a:endParaRPr sz="3200" dirty="0"/>
          </a:p>
        </p:txBody>
      </p:sp>
      <p:pic>
        <p:nvPicPr>
          <p:cNvPr id="227" name="Google Shape;227;p10"/>
          <p:cNvPicPr preferRelativeResize="0"/>
          <p:nvPr/>
        </p:nvPicPr>
        <p:blipFill rotWithShape="1">
          <a:blip r:embed="rId3">
            <a:alphaModFix/>
          </a:blip>
          <a:srcRect/>
          <a:stretch/>
        </p:blipFill>
        <p:spPr>
          <a:xfrm>
            <a:off x="5953125" y="1076382"/>
            <a:ext cx="5953125" cy="5406967"/>
          </a:xfrm>
          <a:prstGeom prst="rect">
            <a:avLst/>
          </a:prstGeom>
          <a:noFill/>
          <a:ln>
            <a:noFill/>
          </a:ln>
        </p:spPr>
      </p:pic>
      <p:sp>
        <p:nvSpPr>
          <p:cNvPr id="228" name="Google Shape;228;p10"/>
          <p:cNvSpPr txBox="1"/>
          <p:nvPr/>
        </p:nvSpPr>
        <p:spPr>
          <a:xfrm>
            <a:off x="838200" y="1230094"/>
            <a:ext cx="4755356"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Validation samples: 28,445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Overall Validation Accuracy: 67.14%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Test samples :  9,482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00FF00"/>
                </a:highlight>
                <a:latin typeface="Arial"/>
                <a:ea typeface="Arial"/>
                <a:cs typeface="Arial"/>
                <a:sym typeface="Arial"/>
              </a:rPr>
              <a:t>Highest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 (82%)</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speckles (79%)</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Mitochondria ( 74%)</a:t>
            </a: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0000"/>
                </a:highlight>
                <a:latin typeface="Arial"/>
                <a:ea typeface="Arial"/>
                <a:cs typeface="Arial"/>
                <a:sym typeface="Arial"/>
              </a:rPr>
              <a:t>Lowest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Endoplasmic reticulum – 52%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FF00"/>
                </a:highlight>
                <a:latin typeface="Arial"/>
                <a:ea typeface="Arial"/>
                <a:cs typeface="Arial"/>
                <a:sym typeface="Arial"/>
              </a:rPr>
              <a:t>Top mis classification: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bodies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Cytosol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245</TotalTime>
  <Words>1608</Words>
  <Application>Microsoft Office PowerPoint</Application>
  <PresentationFormat>Widescreen</PresentationFormat>
  <Paragraphs>235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Symbol</vt:lpstr>
      <vt:lpstr>Office Theme</vt:lpstr>
      <vt:lpstr>MS ADS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 approach</vt:lpstr>
      <vt:lpstr>Confusion matrix(actual vs predicted %) – EfficientNetB6</vt:lpstr>
      <vt:lpstr>Model loss and accuracy (EfficientNetB6)</vt:lpstr>
      <vt:lpstr>Learnings</vt:lpstr>
      <vt:lpstr>Project3: Sony Rules Gaming </vt:lpstr>
      <vt:lpstr>Learnings</vt:lpstr>
      <vt:lpstr>IST769: Modern Database systems</vt:lpstr>
      <vt:lpstr>Key concepts learned in the course</vt:lpstr>
      <vt:lpstr>What I learned?</vt:lpstr>
      <vt:lpstr>How am I taking the learnings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62</cp:revision>
  <dcterms:created xsi:type="dcterms:W3CDTF">2022-03-08T06:23:22Z</dcterms:created>
  <dcterms:modified xsi:type="dcterms:W3CDTF">2022-03-12T21:17:33Z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