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58" r:id="rId6"/>
    <p:sldId id="259" r:id="rId7"/>
    <p:sldId id="267" r:id="rId8"/>
    <p:sldId id="260" r:id="rId9"/>
    <p:sldId id="275" r:id="rId10"/>
    <p:sldId id="261" r:id="rId11"/>
    <p:sldId id="279" r:id="rId12"/>
    <p:sldId id="272" r:id="rId13"/>
    <p:sldId id="277" r:id="rId14"/>
    <p:sldId id="278" r:id="rId15"/>
    <p:sldId id="262" r:id="rId16"/>
    <p:sldId id="263" r:id="rId17"/>
    <p:sldId id="265" r:id="rId18"/>
    <p:sldId id="257" r:id="rId19"/>
    <p:sldId id="26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97" d="100"/>
          <a:sy n="97" d="100"/>
        </p:scale>
        <p:origin x="4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GoogleDrive\Syracuse\MBC638\Project\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r>
              <a:rPr lang="en-US" sz="800" b="0" dirty="0"/>
              <a:t>Minutes late to office(Y) Trend. After 13th day reduction</a:t>
            </a:r>
            <a:r>
              <a:rPr lang="en-US" sz="800" b="0" baseline="0" dirty="0"/>
              <a:t> observed</a:t>
            </a:r>
            <a:endParaRPr lang="en-US" sz="800" b="0" dirty="0"/>
          </a:p>
        </c:rich>
      </c:tx>
      <c:overlay val="0"/>
      <c:spPr>
        <a:noFill/>
        <a:ln>
          <a:noFill/>
        </a:ln>
        <a:effectLst/>
      </c:spPr>
      <c:txPr>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TrendLine!$F$9</c:f>
              <c:strCache>
                <c:ptCount val="1"/>
                <c:pt idx="0">
                  <c:v>Y = Minutes late to office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TrendLine!$F$10:$F$35</c:f>
              <c:numCache>
                <c:formatCode>General</c:formatCode>
                <c:ptCount val="26"/>
                <c:pt idx="0">
                  <c:v>50</c:v>
                </c:pt>
                <c:pt idx="1">
                  <c:v>40</c:v>
                </c:pt>
                <c:pt idx="2">
                  <c:v>35</c:v>
                </c:pt>
                <c:pt idx="3">
                  <c:v>38</c:v>
                </c:pt>
                <c:pt idx="4">
                  <c:v>50</c:v>
                </c:pt>
                <c:pt idx="5">
                  <c:v>35</c:v>
                </c:pt>
                <c:pt idx="6">
                  <c:v>29</c:v>
                </c:pt>
                <c:pt idx="7">
                  <c:v>32</c:v>
                </c:pt>
                <c:pt idx="8">
                  <c:v>28</c:v>
                </c:pt>
                <c:pt idx="9">
                  <c:v>41</c:v>
                </c:pt>
                <c:pt idx="10">
                  <c:v>30</c:v>
                </c:pt>
                <c:pt idx="11">
                  <c:v>55</c:v>
                </c:pt>
                <c:pt idx="12">
                  <c:v>24</c:v>
                </c:pt>
                <c:pt idx="13">
                  <c:v>0</c:v>
                </c:pt>
                <c:pt idx="14">
                  <c:v>15</c:v>
                </c:pt>
                <c:pt idx="15">
                  <c:v>25</c:v>
                </c:pt>
                <c:pt idx="16">
                  <c:v>15</c:v>
                </c:pt>
                <c:pt idx="17">
                  <c:v>12</c:v>
                </c:pt>
                <c:pt idx="18">
                  <c:v>10</c:v>
                </c:pt>
                <c:pt idx="19">
                  <c:v>15</c:v>
                </c:pt>
                <c:pt idx="20">
                  <c:v>20</c:v>
                </c:pt>
                <c:pt idx="21">
                  <c:v>12</c:v>
                </c:pt>
                <c:pt idx="22">
                  <c:v>0</c:v>
                </c:pt>
                <c:pt idx="23">
                  <c:v>15</c:v>
                </c:pt>
                <c:pt idx="24">
                  <c:v>12</c:v>
                </c:pt>
                <c:pt idx="25">
                  <c:v>5</c:v>
                </c:pt>
              </c:numCache>
            </c:numRef>
          </c:val>
          <c:smooth val="0"/>
          <c:extLst>
            <c:ext xmlns:c16="http://schemas.microsoft.com/office/drawing/2014/chart" uri="{C3380CC4-5D6E-409C-BE32-E72D297353CC}">
              <c16:uniqueId val="{00000000-0F40-4EEC-B74D-3BC35086A867}"/>
            </c:ext>
          </c:extLst>
        </c:ser>
        <c:dLbls>
          <c:showLegendKey val="0"/>
          <c:showVal val="0"/>
          <c:showCatName val="0"/>
          <c:showSerName val="0"/>
          <c:showPercent val="0"/>
          <c:showBubbleSize val="0"/>
        </c:dLbls>
        <c:marker val="1"/>
        <c:smooth val="0"/>
        <c:axId val="990448736"/>
        <c:axId val="990445456"/>
      </c:lineChart>
      <c:catAx>
        <c:axId val="990448736"/>
        <c:scaling>
          <c:orientation val="minMax"/>
        </c:scaling>
        <c:delete val="1"/>
        <c:axPos val="b"/>
        <c:majorGridlines>
          <c:spPr>
            <a:ln w="9525" cap="flat" cmpd="sng" algn="ctr">
              <a:solidFill>
                <a:schemeClr val="tx1">
                  <a:lumMod val="15000"/>
                  <a:lumOff val="85000"/>
                </a:schemeClr>
              </a:solidFill>
              <a:round/>
            </a:ln>
            <a:effectLst/>
          </c:spPr>
        </c:majorGridlines>
        <c:majorTickMark val="none"/>
        <c:minorTickMark val="none"/>
        <c:tickLblPos val="nextTo"/>
        <c:crossAx val="990445456"/>
        <c:crosses val="autoZero"/>
        <c:auto val="1"/>
        <c:lblAlgn val="ctr"/>
        <c:lblOffset val="100"/>
        <c:noMultiLvlLbl val="0"/>
      </c:catAx>
      <c:valAx>
        <c:axId val="99044545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448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5">
          <a:lumMod val="50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r>
              <a:rPr lang="en-US" sz="1000"/>
              <a:t>Moving Range chart</a:t>
            </a:r>
          </a:p>
        </c:rich>
      </c:tx>
      <c:layout>
        <c:manualLayout>
          <c:xMode val="edge"/>
          <c:yMode val="edge"/>
          <c:x val="0.32296122722077686"/>
          <c:y val="0.11048334287639468"/>
        </c:manualLayout>
      </c:layout>
      <c:overlay val="0"/>
      <c:spPr>
        <a:noFill/>
        <a:ln>
          <a:noFill/>
        </a:ln>
        <a:effectLst/>
      </c:spPr>
      <c:txPr>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'XMRChart(include AfterData)'!$X$6</c:f>
              <c:strCache>
                <c:ptCount val="1"/>
                <c:pt idx="0">
                  <c:v>mR</c:v>
                </c:pt>
              </c:strCache>
            </c:strRef>
          </c:tx>
          <c:spPr>
            <a:ln w="22225" cap="rnd" cmpd="sng" algn="ctr">
              <a:solidFill>
                <a:schemeClr val="accent1"/>
              </a:solidFill>
              <a:round/>
            </a:ln>
            <a:effectLst/>
          </c:spPr>
          <c:marker>
            <c:symbol val="none"/>
          </c:marker>
          <c:val>
            <c:numRef>
              <c:f>'XMRChart(include AfterData)'!$X$7:$X$19</c:f>
              <c:numCache>
                <c:formatCode>General</c:formatCode>
                <c:ptCount val="13"/>
                <c:pt idx="1">
                  <c:v>15</c:v>
                </c:pt>
                <c:pt idx="2">
                  <c:v>10</c:v>
                </c:pt>
                <c:pt idx="3">
                  <c:v>10</c:v>
                </c:pt>
                <c:pt idx="4">
                  <c:v>3</c:v>
                </c:pt>
                <c:pt idx="5">
                  <c:v>2</c:v>
                </c:pt>
                <c:pt idx="6">
                  <c:v>5</c:v>
                </c:pt>
                <c:pt idx="7">
                  <c:v>5</c:v>
                </c:pt>
                <c:pt idx="8">
                  <c:v>8</c:v>
                </c:pt>
                <c:pt idx="9">
                  <c:v>12</c:v>
                </c:pt>
                <c:pt idx="10">
                  <c:v>15</c:v>
                </c:pt>
                <c:pt idx="11">
                  <c:v>3</c:v>
                </c:pt>
                <c:pt idx="12">
                  <c:v>7</c:v>
                </c:pt>
              </c:numCache>
            </c:numRef>
          </c:val>
          <c:smooth val="0"/>
          <c:extLst>
            <c:ext xmlns:c16="http://schemas.microsoft.com/office/drawing/2014/chart" uri="{C3380CC4-5D6E-409C-BE32-E72D297353CC}">
              <c16:uniqueId val="{00000000-3F4F-429D-A00B-85BD3CEBBC4D}"/>
            </c:ext>
          </c:extLst>
        </c:ser>
        <c:ser>
          <c:idx val="1"/>
          <c:order val="1"/>
          <c:tx>
            <c:strRef>
              <c:f>'XMRChart(include AfterData)'!$Y$6</c:f>
              <c:strCache>
                <c:ptCount val="1"/>
                <c:pt idx="0">
                  <c:v>mRbar</c:v>
                </c:pt>
              </c:strCache>
            </c:strRef>
          </c:tx>
          <c:spPr>
            <a:ln w="22225" cap="rnd" cmpd="sng" algn="ctr">
              <a:solidFill>
                <a:schemeClr val="accent2"/>
              </a:solidFill>
              <a:round/>
            </a:ln>
            <a:effectLst/>
          </c:spPr>
          <c:marker>
            <c:symbol val="none"/>
          </c:marker>
          <c:val>
            <c:numRef>
              <c:f>'XMRChart(include AfterData)'!$Y$7:$Y$19</c:f>
              <c:numCache>
                <c:formatCode>General</c:formatCode>
                <c:ptCount val="13"/>
                <c:pt idx="0">
                  <c:v>7.916666666666667</c:v>
                </c:pt>
                <c:pt idx="1">
                  <c:v>7.916666666666667</c:v>
                </c:pt>
                <c:pt idx="2">
                  <c:v>7.916666666666667</c:v>
                </c:pt>
                <c:pt idx="3">
                  <c:v>7.916666666666667</c:v>
                </c:pt>
                <c:pt idx="4">
                  <c:v>7.916666666666667</c:v>
                </c:pt>
                <c:pt idx="5">
                  <c:v>7.916666666666667</c:v>
                </c:pt>
                <c:pt idx="6">
                  <c:v>7.916666666666667</c:v>
                </c:pt>
                <c:pt idx="7">
                  <c:v>7.916666666666667</c:v>
                </c:pt>
                <c:pt idx="8">
                  <c:v>7.916666666666667</c:v>
                </c:pt>
                <c:pt idx="9">
                  <c:v>7.916666666666667</c:v>
                </c:pt>
                <c:pt idx="10">
                  <c:v>7.916666666666667</c:v>
                </c:pt>
                <c:pt idx="11">
                  <c:v>7.916666666666667</c:v>
                </c:pt>
                <c:pt idx="12">
                  <c:v>7.916666666666667</c:v>
                </c:pt>
              </c:numCache>
            </c:numRef>
          </c:val>
          <c:smooth val="0"/>
          <c:extLst>
            <c:ext xmlns:c16="http://schemas.microsoft.com/office/drawing/2014/chart" uri="{C3380CC4-5D6E-409C-BE32-E72D297353CC}">
              <c16:uniqueId val="{00000001-3F4F-429D-A00B-85BD3CEBBC4D}"/>
            </c:ext>
          </c:extLst>
        </c:ser>
        <c:ser>
          <c:idx val="2"/>
          <c:order val="2"/>
          <c:tx>
            <c:strRef>
              <c:f>'XMRChart(include AfterData)'!$Z$6</c:f>
              <c:strCache>
                <c:ptCount val="1"/>
                <c:pt idx="0">
                  <c:v>UCL</c:v>
                </c:pt>
              </c:strCache>
            </c:strRef>
          </c:tx>
          <c:spPr>
            <a:ln w="22225" cap="rnd" cmpd="sng" algn="ctr">
              <a:solidFill>
                <a:schemeClr val="accent3"/>
              </a:solidFill>
              <a:round/>
            </a:ln>
            <a:effectLst/>
          </c:spPr>
          <c:marker>
            <c:symbol val="none"/>
          </c:marker>
          <c:val>
            <c:numRef>
              <c:f>'XMRChart(include AfterData)'!$Z$7:$Z$19</c:f>
              <c:numCache>
                <c:formatCode>General</c:formatCode>
                <c:ptCount val="13"/>
                <c:pt idx="0">
                  <c:v>25.887500000000003</c:v>
                </c:pt>
                <c:pt idx="1">
                  <c:v>25.887500000000003</c:v>
                </c:pt>
                <c:pt idx="2">
                  <c:v>25.887500000000003</c:v>
                </c:pt>
                <c:pt idx="3">
                  <c:v>25.887500000000003</c:v>
                </c:pt>
                <c:pt idx="4">
                  <c:v>25.887500000000003</c:v>
                </c:pt>
                <c:pt idx="5">
                  <c:v>25.887500000000003</c:v>
                </c:pt>
                <c:pt idx="6">
                  <c:v>25.887500000000003</c:v>
                </c:pt>
                <c:pt idx="7">
                  <c:v>25.887500000000003</c:v>
                </c:pt>
                <c:pt idx="8">
                  <c:v>25.887500000000003</c:v>
                </c:pt>
                <c:pt idx="9">
                  <c:v>25.887500000000003</c:v>
                </c:pt>
                <c:pt idx="10">
                  <c:v>25.887500000000003</c:v>
                </c:pt>
                <c:pt idx="11">
                  <c:v>25.887500000000003</c:v>
                </c:pt>
                <c:pt idx="12">
                  <c:v>25.887500000000003</c:v>
                </c:pt>
              </c:numCache>
            </c:numRef>
          </c:val>
          <c:smooth val="0"/>
          <c:extLst>
            <c:ext xmlns:c16="http://schemas.microsoft.com/office/drawing/2014/chart" uri="{C3380CC4-5D6E-409C-BE32-E72D297353CC}">
              <c16:uniqueId val="{00000002-3F4F-429D-A00B-85BD3CEBBC4D}"/>
            </c:ext>
          </c:extLst>
        </c:ser>
        <c:ser>
          <c:idx val="3"/>
          <c:order val="3"/>
          <c:tx>
            <c:strRef>
              <c:f>'XMRChart(include AfterData)'!$AA$6</c:f>
              <c:strCache>
                <c:ptCount val="1"/>
                <c:pt idx="0">
                  <c:v>LCL</c:v>
                </c:pt>
              </c:strCache>
            </c:strRef>
          </c:tx>
          <c:spPr>
            <a:ln w="22225" cap="rnd" cmpd="sng" algn="ctr">
              <a:solidFill>
                <a:schemeClr val="accent4"/>
              </a:solidFill>
              <a:round/>
            </a:ln>
            <a:effectLst/>
          </c:spPr>
          <c:marker>
            <c:symbol val="none"/>
          </c:marker>
          <c:val>
            <c:numRef>
              <c:f>'XMRChart(include AfterData)'!$AA$7:$AA$19</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mooth val="0"/>
          <c:extLst>
            <c:ext xmlns:c16="http://schemas.microsoft.com/office/drawing/2014/chart" uri="{C3380CC4-5D6E-409C-BE32-E72D297353CC}">
              <c16:uniqueId val="{00000003-3F4F-429D-A00B-85BD3CEBBC4D}"/>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099780872"/>
        <c:axId val="1099783496"/>
      </c:lineChart>
      <c:catAx>
        <c:axId val="1099780872"/>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3496"/>
        <c:crosses val="autoZero"/>
        <c:auto val="1"/>
        <c:lblAlgn val="ctr"/>
        <c:lblOffset val="100"/>
        <c:noMultiLvlLbl val="0"/>
      </c:catAx>
      <c:valAx>
        <c:axId val="1099783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087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solidFill>
        <a:schemeClr val="accent6"/>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aseline="0"/>
              <a:t>x-bar chart</a:t>
            </a:r>
            <a:endParaRPr lang="en-US" sz="1200"/>
          </a:p>
        </c:rich>
      </c:tx>
      <c:layout>
        <c:manualLayout>
          <c:xMode val="edge"/>
          <c:yMode val="edge"/>
          <c:x val="0.35083660339702727"/>
          <c:y val="6.947068916834994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57885393328236"/>
          <c:y val="0.21978045143906264"/>
          <c:w val="0.81849650060880386"/>
          <c:h val="0.61897324251913588"/>
        </c:manualLayout>
      </c:layout>
      <c:lineChart>
        <c:grouping val="standard"/>
        <c:varyColors val="0"/>
        <c:ser>
          <c:idx val="0"/>
          <c:order val="0"/>
          <c:tx>
            <c:strRef>
              <c:f>'XMRChart(include AfterData)'!$AC$6</c:f>
              <c:strCache>
                <c:ptCount val="1"/>
                <c:pt idx="0">
                  <c:v>X</c:v>
                </c:pt>
              </c:strCache>
            </c:strRef>
          </c:tx>
          <c:spPr>
            <a:ln w="28575" cap="rnd">
              <a:solidFill>
                <a:schemeClr val="accent1"/>
              </a:solidFill>
              <a:round/>
            </a:ln>
            <a:effectLst/>
          </c:spPr>
          <c:marker>
            <c:symbol val="none"/>
          </c:marker>
          <c:val>
            <c:numRef>
              <c:f>'XMRChart(include AfterData)'!$AC$7:$AC$19</c:f>
              <c:numCache>
                <c:formatCode>General</c:formatCode>
                <c:ptCount val="13"/>
                <c:pt idx="0">
                  <c:v>0</c:v>
                </c:pt>
                <c:pt idx="1">
                  <c:v>15</c:v>
                </c:pt>
                <c:pt idx="2">
                  <c:v>25</c:v>
                </c:pt>
                <c:pt idx="3">
                  <c:v>15</c:v>
                </c:pt>
                <c:pt idx="4">
                  <c:v>12</c:v>
                </c:pt>
                <c:pt idx="5">
                  <c:v>10</c:v>
                </c:pt>
                <c:pt idx="6">
                  <c:v>15</c:v>
                </c:pt>
                <c:pt idx="7">
                  <c:v>20</c:v>
                </c:pt>
                <c:pt idx="8">
                  <c:v>12</c:v>
                </c:pt>
                <c:pt idx="9">
                  <c:v>0</c:v>
                </c:pt>
                <c:pt idx="10">
                  <c:v>15</c:v>
                </c:pt>
                <c:pt idx="11">
                  <c:v>12</c:v>
                </c:pt>
                <c:pt idx="12">
                  <c:v>5</c:v>
                </c:pt>
              </c:numCache>
            </c:numRef>
          </c:val>
          <c:smooth val="0"/>
          <c:extLst>
            <c:ext xmlns:c16="http://schemas.microsoft.com/office/drawing/2014/chart" uri="{C3380CC4-5D6E-409C-BE32-E72D297353CC}">
              <c16:uniqueId val="{00000000-9A73-4442-BBA2-590B721F66CE}"/>
            </c:ext>
          </c:extLst>
        </c:ser>
        <c:ser>
          <c:idx val="1"/>
          <c:order val="1"/>
          <c:tx>
            <c:strRef>
              <c:f>'XMRChart(include AfterData)'!$AD$6</c:f>
              <c:strCache>
                <c:ptCount val="1"/>
                <c:pt idx="0">
                  <c:v>x bar</c:v>
                </c:pt>
              </c:strCache>
            </c:strRef>
          </c:tx>
          <c:spPr>
            <a:ln w="28575" cap="rnd">
              <a:solidFill>
                <a:schemeClr val="accent2"/>
              </a:solidFill>
              <a:round/>
            </a:ln>
            <a:effectLst/>
          </c:spPr>
          <c:marker>
            <c:symbol val="none"/>
          </c:marker>
          <c:val>
            <c:numRef>
              <c:f>'XMRChart(include AfterData)'!$AD$7:$AD$19</c:f>
              <c:numCache>
                <c:formatCode>General</c:formatCode>
                <c:ptCount val="13"/>
                <c:pt idx="0">
                  <c:v>12</c:v>
                </c:pt>
                <c:pt idx="1">
                  <c:v>12</c:v>
                </c:pt>
                <c:pt idx="2">
                  <c:v>12</c:v>
                </c:pt>
                <c:pt idx="3">
                  <c:v>12</c:v>
                </c:pt>
                <c:pt idx="4">
                  <c:v>12</c:v>
                </c:pt>
                <c:pt idx="5">
                  <c:v>12</c:v>
                </c:pt>
                <c:pt idx="6">
                  <c:v>12</c:v>
                </c:pt>
                <c:pt idx="7">
                  <c:v>12</c:v>
                </c:pt>
                <c:pt idx="8">
                  <c:v>12</c:v>
                </c:pt>
                <c:pt idx="9">
                  <c:v>12</c:v>
                </c:pt>
                <c:pt idx="10">
                  <c:v>12</c:v>
                </c:pt>
                <c:pt idx="11">
                  <c:v>12</c:v>
                </c:pt>
                <c:pt idx="12">
                  <c:v>12</c:v>
                </c:pt>
              </c:numCache>
            </c:numRef>
          </c:val>
          <c:smooth val="0"/>
          <c:extLst>
            <c:ext xmlns:c16="http://schemas.microsoft.com/office/drawing/2014/chart" uri="{C3380CC4-5D6E-409C-BE32-E72D297353CC}">
              <c16:uniqueId val="{00000001-9A73-4442-BBA2-590B721F66CE}"/>
            </c:ext>
          </c:extLst>
        </c:ser>
        <c:ser>
          <c:idx val="2"/>
          <c:order val="2"/>
          <c:tx>
            <c:strRef>
              <c:f>'XMRChart(include AfterData)'!$AE$6</c:f>
              <c:strCache>
                <c:ptCount val="1"/>
                <c:pt idx="0">
                  <c:v>UCL</c:v>
                </c:pt>
              </c:strCache>
            </c:strRef>
          </c:tx>
          <c:spPr>
            <a:ln w="28575" cap="rnd">
              <a:solidFill>
                <a:schemeClr val="accent3"/>
              </a:solidFill>
              <a:round/>
            </a:ln>
            <a:effectLst/>
          </c:spPr>
          <c:marker>
            <c:symbol val="none"/>
          </c:marker>
          <c:val>
            <c:numRef>
              <c:f>'XMRChart(include AfterData)'!$AE$7:$AE$19</c:f>
              <c:numCache>
                <c:formatCode>General</c:formatCode>
                <c:ptCount val="13"/>
                <c:pt idx="0">
                  <c:v>33.058333333333337</c:v>
                </c:pt>
                <c:pt idx="1">
                  <c:v>33.058333333333337</c:v>
                </c:pt>
                <c:pt idx="2">
                  <c:v>33.058333333333337</c:v>
                </c:pt>
                <c:pt idx="3">
                  <c:v>33.058333333333337</c:v>
                </c:pt>
                <c:pt idx="4">
                  <c:v>33.058333333333337</c:v>
                </c:pt>
                <c:pt idx="5">
                  <c:v>33.058333333333337</c:v>
                </c:pt>
                <c:pt idx="6">
                  <c:v>33.058333333333337</c:v>
                </c:pt>
                <c:pt idx="7">
                  <c:v>33.058333333333337</c:v>
                </c:pt>
                <c:pt idx="8">
                  <c:v>33.058333333333337</c:v>
                </c:pt>
                <c:pt idx="9">
                  <c:v>33.058333333333337</c:v>
                </c:pt>
                <c:pt idx="10">
                  <c:v>33.058333333333337</c:v>
                </c:pt>
                <c:pt idx="11">
                  <c:v>33.058333333333337</c:v>
                </c:pt>
                <c:pt idx="12">
                  <c:v>33.058333333333337</c:v>
                </c:pt>
              </c:numCache>
            </c:numRef>
          </c:val>
          <c:smooth val="0"/>
          <c:extLst>
            <c:ext xmlns:c16="http://schemas.microsoft.com/office/drawing/2014/chart" uri="{C3380CC4-5D6E-409C-BE32-E72D297353CC}">
              <c16:uniqueId val="{00000002-9A73-4442-BBA2-590B721F66CE}"/>
            </c:ext>
          </c:extLst>
        </c:ser>
        <c:ser>
          <c:idx val="3"/>
          <c:order val="3"/>
          <c:tx>
            <c:strRef>
              <c:f>'XMRChart(include AfterData)'!$AF$6</c:f>
              <c:strCache>
                <c:ptCount val="1"/>
                <c:pt idx="0">
                  <c:v>LCL</c:v>
                </c:pt>
              </c:strCache>
            </c:strRef>
          </c:tx>
          <c:spPr>
            <a:ln w="28575" cap="rnd">
              <a:solidFill>
                <a:schemeClr val="accent4"/>
              </a:solidFill>
              <a:round/>
            </a:ln>
            <a:effectLst/>
          </c:spPr>
          <c:marker>
            <c:symbol val="none"/>
          </c:marker>
          <c:val>
            <c:numRef>
              <c:f>'XMRChart(include AfterData)'!$AF$7:$AF$19</c:f>
              <c:numCache>
                <c:formatCode>General</c:formatCode>
                <c:ptCount val="13"/>
                <c:pt idx="0">
                  <c:v>-9.0583333333333336</c:v>
                </c:pt>
                <c:pt idx="1">
                  <c:v>-9.0583333333333336</c:v>
                </c:pt>
                <c:pt idx="2">
                  <c:v>-9.0583333333333336</c:v>
                </c:pt>
                <c:pt idx="3">
                  <c:v>-9.0583333333333336</c:v>
                </c:pt>
                <c:pt idx="4">
                  <c:v>-9.0583333333333336</c:v>
                </c:pt>
                <c:pt idx="5">
                  <c:v>-9.0583333333333336</c:v>
                </c:pt>
                <c:pt idx="6">
                  <c:v>-9.0583333333333336</c:v>
                </c:pt>
                <c:pt idx="7">
                  <c:v>-9.0583333333333336</c:v>
                </c:pt>
                <c:pt idx="8">
                  <c:v>-9.0583333333333336</c:v>
                </c:pt>
                <c:pt idx="9">
                  <c:v>-9.0583333333333336</c:v>
                </c:pt>
                <c:pt idx="10">
                  <c:v>-9.0583333333333336</c:v>
                </c:pt>
                <c:pt idx="11">
                  <c:v>-9.0583333333333336</c:v>
                </c:pt>
                <c:pt idx="12">
                  <c:v>-9.0583333333333336</c:v>
                </c:pt>
              </c:numCache>
            </c:numRef>
          </c:val>
          <c:smooth val="0"/>
          <c:extLst>
            <c:ext xmlns:c16="http://schemas.microsoft.com/office/drawing/2014/chart" uri="{C3380CC4-5D6E-409C-BE32-E72D297353CC}">
              <c16:uniqueId val="{00000003-9A73-4442-BBA2-590B721F66CE}"/>
            </c:ext>
          </c:extLst>
        </c:ser>
        <c:dLbls>
          <c:showLegendKey val="0"/>
          <c:showVal val="0"/>
          <c:showCatName val="0"/>
          <c:showSerName val="0"/>
          <c:showPercent val="0"/>
          <c:showBubbleSize val="0"/>
        </c:dLbls>
        <c:smooth val="0"/>
        <c:axId val="1050514648"/>
        <c:axId val="1050509728"/>
      </c:lineChart>
      <c:catAx>
        <c:axId val="10505146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09728"/>
        <c:crosses val="autoZero"/>
        <c:auto val="1"/>
        <c:lblAlgn val="ctr"/>
        <c:lblOffset val="100"/>
        <c:noMultiLvlLbl val="0"/>
      </c:catAx>
      <c:valAx>
        <c:axId val="105050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14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6"/>
      </a:solid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'Pareto Chart(Before Data)'!$D$3:$M$3</cx:f>
        <cx:lvl ptCount="10">
          <cx:pt idx="0">Time to get out of bed(X1)</cx:pt>
          <cx:pt idx="1">morning bathroom break(X2)</cx:pt>
          <cx:pt idx="2">News /Email check up time(X3)</cx:pt>
          <cx:pt idx="3">Workout time(X4)</cx:pt>
          <cx:pt idx="4">Shower/ dress up time(X5)</cx:pt>
          <cx:pt idx="5">Breakfast time(mobile)(X6)</cx:pt>
          <cx:pt idx="6">Commute time(X7)</cx:pt>
          <cx:pt idx="7">Parking time(X8)</cx:pt>
          <cx:pt idx="8">Time to pick up coffe(X9)</cx:pt>
          <cx:pt idx="9">Parking to office walk time(X10)</cx:pt>
        </cx:lvl>
      </cx:strDim>
      <cx:numDim type="val">
        <cx:f dir="row">'Pareto Chart(Before Data)'!$D$17:$M$17</cx:f>
        <cx:lvl ptCount="10" formatCode="0">
          <cx:pt idx="0">162</cx:pt>
          <cx:pt idx="1">321</cx:pt>
          <cx:pt idx="2">240</cx:pt>
          <cx:pt idx="3">275</cx:pt>
          <cx:pt idx="4">263</cx:pt>
          <cx:pt idx="5">321</cx:pt>
          <cx:pt idx="6">535</cx:pt>
          <cx:pt idx="7">72</cx:pt>
          <cx:pt idx="8">120</cx:pt>
          <cx:pt idx="9">113</cx:pt>
        </cx:lvl>
      </cx:numDim>
    </cx:data>
  </cx:chartData>
  <cx:chart>
    <cx:title pos="t" align="ctr" overlay="0">
      <cx:tx>
        <cx:txData>
          <cx:v>Activities vs Total minutes spent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Activities vs Total minutes spent</a:t>
          </a:r>
        </a:p>
      </cx:txPr>
    </cx:title>
    <cx:plotArea>
      <cx:plotAreaRegion>
        <cx:series layoutId="clusteredColumn" uniqueId="{10AD991B-903B-4C87-87A2-547914BA3C21}">
          <cx:dataId val="0"/>
          <cx:layoutPr>
            <cx:aggregation/>
          </cx:layoutPr>
          <cx:axisId val="1"/>
        </cx:series>
        <cx:series layoutId="paretoLine" ownerIdx="0" uniqueId="{29579693-7D86-416C-9162-BF851EBF221D}">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0518F-C034-412F-B220-519AA7468C41}" type="doc">
      <dgm:prSet loTypeId="urn:microsoft.com/office/officeart/2005/8/layout/chevron1" loCatId="process" qsTypeId="urn:microsoft.com/office/officeart/2005/8/quickstyle/simple1" qsCatId="simple" csTypeId="urn:microsoft.com/office/officeart/2005/8/colors/accent1_2" csCatId="accent1" phldr="1"/>
      <dgm:spPr/>
    </dgm:pt>
    <dgm:pt modelId="{0D0EE7D1-3822-4F36-88A5-7F59E7898853}">
      <dgm:prSet phldrT="[Text]" custT="1"/>
      <dgm:spPr/>
      <dgm:t>
        <a:bodyPr/>
        <a:lstStyle/>
        <a:p>
          <a:r>
            <a:rPr lang="en-US" sz="1200" dirty="0"/>
            <a:t>Launch 7/9/2019</a:t>
          </a:r>
        </a:p>
      </dgm:t>
    </dgm:pt>
    <dgm:pt modelId="{5E005CB2-C2D3-4DB8-9B3A-0A397EF69363}" type="parTrans" cxnId="{97F60900-0220-425C-BBF8-21EF22CCD99E}">
      <dgm:prSet/>
      <dgm:spPr/>
      <dgm:t>
        <a:bodyPr/>
        <a:lstStyle/>
        <a:p>
          <a:endParaRPr lang="en-US" sz="1200"/>
        </a:p>
      </dgm:t>
    </dgm:pt>
    <dgm:pt modelId="{87A95D80-BD87-4D7A-9DA4-D71EA34E4D79}" type="sibTrans" cxnId="{97F60900-0220-425C-BBF8-21EF22CCD99E}">
      <dgm:prSet/>
      <dgm:spPr/>
      <dgm:t>
        <a:bodyPr/>
        <a:lstStyle/>
        <a:p>
          <a:endParaRPr lang="en-US" sz="1200"/>
        </a:p>
      </dgm:t>
    </dgm:pt>
    <dgm:pt modelId="{DC66B05D-1ABA-4955-9714-8333DD9E85CD}">
      <dgm:prSet phldrT="[Text]" custT="1"/>
      <dgm:spPr/>
      <dgm:t>
        <a:bodyPr/>
        <a:lstStyle/>
        <a:p>
          <a:r>
            <a:rPr lang="en-US" sz="1200" b="1" dirty="0"/>
            <a:t>Define: 7/15/2019</a:t>
          </a:r>
          <a:endParaRPr lang="en-US" sz="1200" dirty="0"/>
        </a:p>
      </dgm:t>
    </dgm:pt>
    <dgm:pt modelId="{DE010007-8BC5-4F05-957D-041F181ACA34}" type="parTrans" cxnId="{A2F860B4-F445-4BF8-BF21-F9ADC64A4038}">
      <dgm:prSet/>
      <dgm:spPr/>
      <dgm:t>
        <a:bodyPr/>
        <a:lstStyle/>
        <a:p>
          <a:endParaRPr lang="en-US" sz="1200"/>
        </a:p>
      </dgm:t>
    </dgm:pt>
    <dgm:pt modelId="{5A8527C9-A94A-41D3-AFFE-256A8F500C4B}" type="sibTrans" cxnId="{A2F860B4-F445-4BF8-BF21-F9ADC64A4038}">
      <dgm:prSet/>
      <dgm:spPr/>
      <dgm:t>
        <a:bodyPr/>
        <a:lstStyle/>
        <a:p>
          <a:endParaRPr lang="en-US" sz="1200"/>
        </a:p>
      </dgm:t>
    </dgm:pt>
    <dgm:pt modelId="{9778A8C3-941D-4597-B094-8A2A29819DD0}">
      <dgm:prSet phldrT="[Text]" custT="1"/>
      <dgm:spPr/>
      <dgm:t>
        <a:bodyPr/>
        <a:lstStyle/>
        <a:p>
          <a:r>
            <a:rPr lang="en-US" sz="1200" b="1" dirty="0"/>
            <a:t>Measure: 7/30/2019 (start)</a:t>
          </a:r>
          <a:endParaRPr lang="en-US" sz="1200" dirty="0"/>
        </a:p>
      </dgm:t>
    </dgm:pt>
    <dgm:pt modelId="{5A3A4672-3946-472B-8365-E09702FCA970}" type="parTrans" cxnId="{E7F48B67-3B67-4611-AE7C-2C73B22F2904}">
      <dgm:prSet/>
      <dgm:spPr/>
      <dgm:t>
        <a:bodyPr/>
        <a:lstStyle/>
        <a:p>
          <a:endParaRPr lang="en-US" sz="1200"/>
        </a:p>
      </dgm:t>
    </dgm:pt>
    <dgm:pt modelId="{04110A65-FA43-45FE-BB42-78D5C0FD1EF4}" type="sibTrans" cxnId="{E7F48B67-3B67-4611-AE7C-2C73B22F2904}">
      <dgm:prSet/>
      <dgm:spPr/>
      <dgm:t>
        <a:bodyPr/>
        <a:lstStyle/>
        <a:p>
          <a:endParaRPr lang="en-US" sz="1200"/>
        </a:p>
      </dgm:t>
    </dgm:pt>
    <dgm:pt modelId="{528F81CA-FDDC-4ADE-B272-80912F8A3043}">
      <dgm:prSet phldrT="[Text]" custT="1"/>
      <dgm:spPr/>
      <dgm:t>
        <a:bodyPr/>
        <a:lstStyle/>
        <a:p>
          <a:r>
            <a:rPr lang="en-US" sz="1200" b="1" dirty="0"/>
            <a:t>Analyze: 8/17/2019</a:t>
          </a:r>
          <a:endParaRPr lang="en-US" sz="1200" dirty="0"/>
        </a:p>
      </dgm:t>
    </dgm:pt>
    <dgm:pt modelId="{D94D7ADF-35BB-499E-994C-417165D78872}" type="parTrans" cxnId="{E910B5E8-59D4-4456-BF7E-BAC015CFFDB5}">
      <dgm:prSet/>
      <dgm:spPr/>
      <dgm:t>
        <a:bodyPr/>
        <a:lstStyle/>
        <a:p>
          <a:endParaRPr lang="en-US" sz="1200"/>
        </a:p>
      </dgm:t>
    </dgm:pt>
    <dgm:pt modelId="{F127974F-D252-49A5-AACA-BB5C25EA35B9}" type="sibTrans" cxnId="{E910B5E8-59D4-4456-BF7E-BAC015CFFDB5}">
      <dgm:prSet/>
      <dgm:spPr/>
      <dgm:t>
        <a:bodyPr/>
        <a:lstStyle/>
        <a:p>
          <a:endParaRPr lang="en-US" sz="1200"/>
        </a:p>
      </dgm:t>
    </dgm:pt>
    <dgm:pt modelId="{67F61218-1089-4E8B-B920-C2F5E4E97064}">
      <dgm:prSet phldrT="[Text]" custT="1"/>
      <dgm:spPr/>
      <dgm:t>
        <a:bodyPr/>
        <a:lstStyle/>
        <a:p>
          <a:r>
            <a:rPr lang="en-US" sz="1200" b="1" dirty="0"/>
            <a:t>Improve: 8/19/2019</a:t>
          </a:r>
          <a:endParaRPr lang="en-US" sz="1200" dirty="0"/>
        </a:p>
      </dgm:t>
    </dgm:pt>
    <dgm:pt modelId="{89AE513D-17A6-45F8-B71C-EBF57D665B51}" type="parTrans" cxnId="{0EFC5046-1453-45C1-BEAB-196D4819520D}">
      <dgm:prSet/>
      <dgm:spPr/>
      <dgm:t>
        <a:bodyPr/>
        <a:lstStyle/>
        <a:p>
          <a:endParaRPr lang="en-US" sz="1200"/>
        </a:p>
      </dgm:t>
    </dgm:pt>
    <dgm:pt modelId="{A58A795C-250C-464F-B75A-0F410CC4FBA9}" type="sibTrans" cxnId="{0EFC5046-1453-45C1-BEAB-196D4819520D}">
      <dgm:prSet/>
      <dgm:spPr/>
      <dgm:t>
        <a:bodyPr/>
        <a:lstStyle/>
        <a:p>
          <a:endParaRPr lang="en-US" sz="1200"/>
        </a:p>
      </dgm:t>
    </dgm:pt>
    <dgm:pt modelId="{2AC030BF-CBD0-486D-83F6-397B3A5E81CE}">
      <dgm:prSet phldrT="[Text]" custT="1"/>
      <dgm:spPr/>
      <dgm:t>
        <a:bodyPr/>
        <a:lstStyle/>
        <a:p>
          <a:r>
            <a:rPr lang="en-US" sz="1200" b="1"/>
            <a:t>Control: 9/9/2019</a:t>
          </a:r>
          <a:endParaRPr lang="en-US" sz="1200" dirty="0"/>
        </a:p>
      </dgm:t>
    </dgm:pt>
    <dgm:pt modelId="{70FDD4AC-BB13-4E3E-B9D2-6911285EE88B}" type="parTrans" cxnId="{B0A03094-D54F-4012-9134-ECB6BF88E765}">
      <dgm:prSet/>
      <dgm:spPr/>
      <dgm:t>
        <a:bodyPr/>
        <a:lstStyle/>
        <a:p>
          <a:endParaRPr lang="en-US" sz="1200"/>
        </a:p>
      </dgm:t>
    </dgm:pt>
    <dgm:pt modelId="{0DAF2C8E-3812-4BD7-843F-E57D1D4B4605}" type="sibTrans" cxnId="{B0A03094-D54F-4012-9134-ECB6BF88E765}">
      <dgm:prSet/>
      <dgm:spPr/>
      <dgm:t>
        <a:bodyPr/>
        <a:lstStyle/>
        <a:p>
          <a:endParaRPr lang="en-US" sz="1200"/>
        </a:p>
      </dgm:t>
    </dgm:pt>
    <dgm:pt modelId="{E5E04464-4BC6-418E-A47A-BAC3AA57BDA7}" type="pres">
      <dgm:prSet presAssocID="{2900518F-C034-412F-B220-519AA7468C41}" presName="Name0" presStyleCnt="0">
        <dgm:presLayoutVars>
          <dgm:dir/>
          <dgm:animLvl val="lvl"/>
          <dgm:resizeHandles val="exact"/>
        </dgm:presLayoutVars>
      </dgm:prSet>
      <dgm:spPr/>
    </dgm:pt>
    <dgm:pt modelId="{2FFB34FA-13C1-421A-A79B-83B9E7947D44}" type="pres">
      <dgm:prSet presAssocID="{0D0EE7D1-3822-4F36-88A5-7F59E7898853}" presName="parTxOnly" presStyleLbl="node1" presStyleIdx="0" presStyleCnt="6">
        <dgm:presLayoutVars>
          <dgm:chMax val="0"/>
          <dgm:chPref val="0"/>
          <dgm:bulletEnabled val="1"/>
        </dgm:presLayoutVars>
      </dgm:prSet>
      <dgm:spPr/>
    </dgm:pt>
    <dgm:pt modelId="{833D02B3-2EA7-467B-BC4C-AC885EAE7AA8}" type="pres">
      <dgm:prSet presAssocID="{87A95D80-BD87-4D7A-9DA4-D71EA34E4D79}" presName="parTxOnlySpace" presStyleCnt="0"/>
      <dgm:spPr/>
    </dgm:pt>
    <dgm:pt modelId="{EDE65F16-9510-466E-B39A-A9DA23F52A31}" type="pres">
      <dgm:prSet presAssocID="{DC66B05D-1ABA-4955-9714-8333DD9E85CD}" presName="parTxOnly" presStyleLbl="node1" presStyleIdx="1" presStyleCnt="6">
        <dgm:presLayoutVars>
          <dgm:chMax val="0"/>
          <dgm:chPref val="0"/>
          <dgm:bulletEnabled val="1"/>
        </dgm:presLayoutVars>
      </dgm:prSet>
      <dgm:spPr/>
    </dgm:pt>
    <dgm:pt modelId="{F077DAD5-16B6-48CA-A37A-F419A613C6D2}" type="pres">
      <dgm:prSet presAssocID="{5A8527C9-A94A-41D3-AFFE-256A8F500C4B}" presName="parTxOnlySpace" presStyleCnt="0"/>
      <dgm:spPr/>
    </dgm:pt>
    <dgm:pt modelId="{7CEB0BED-0E84-4A57-AC49-4DC8C6A0AA93}" type="pres">
      <dgm:prSet presAssocID="{9778A8C3-941D-4597-B094-8A2A29819DD0}" presName="parTxOnly" presStyleLbl="node1" presStyleIdx="2" presStyleCnt="6">
        <dgm:presLayoutVars>
          <dgm:chMax val="0"/>
          <dgm:chPref val="0"/>
          <dgm:bulletEnabled val="1"/>
        </dgm:presLayoutVars>
      </dgm:prSet>
      <dgm:spPr/>
    </dgm:pt>
    <dgm:pt modelId="{5E7ABB0E-2594-4E65-9EFF-28F863D2F2BB}" type="pres">
      <dgm:prSet presAssocID="{04110A65-FA43-45FE-BB42-78D5C0FD1EF4}" presName="parTxOnlySpace" presStyleCnt="0"/>
      <dgm:spPr/>
    </dgm:pt>
    <dgm:pt modelId="{8473ADEF-8A95-40AF-8B9E-BABF6C8FAFE2}" type="pres">
      <dgm:prSet presAssocID="{528F81CA-FDDC-4ADE-B272-80912F8A3043}" presName="parTxOnly" presStyleLbl="node1" presStyleIdx="3" presStyleCnt="6">
        <dgm:presLayoutVars>
          <dgm:chMax val="0"/>
          <dgm:chPref val="0"/>
          <dgm:bulletEnabled val="1"/>
        </dgm:presLayoutVars>
      </dgm:prSet>
      <dgm:spPr/>
    </dgm:pt>
    <dgm:pt modelId="{698914B5-F568-4E61-878D-0C718107FCC9}" type="pres">
      <dgm:prSet presAssocID="{F127974F-D252-49A5-AACA-BB5C25EA35B9}" presName="parTxOnlySpace" presStyleCnt="0"/>
      <dgm:spPr/>
    </dgm:pt>
    <dgm:pt modelId="{ACAA3FC2-2DD0-483E-96F3-A0D326F09F0E}" type="pres">
      <dgm:prSet presAssocID="{67F61218-1089-4E8B-B920-C2F5E4E97064}" presName="parTxOnly" presStyleLbl="node1" presStyleIdx="4" presStyleCnt="6">
        <dgm:presLayoutVars>
          <dgm:chMax val="0"/>
          <dgm:chPref val="0"/>
          <dgm:bulletEnabled val="1"/>
        </dgm:presLayoutVars>
      </dgm:prSet>
      <dgm:spPr/>
    </dgm:pt>
    <dgm:pt modelId="{FCC7BF8C-CAF6-4CD7-8448-C830E7C5D01C}" type="pres">
      <dgm:prSet presAssocID="{A58A795C-250C-464F-B75A-0F410CC4FBA9}" presName="parTxOnlySpace" presStyleCnt="0"/>
      <dgm:spPr/>
    </dgm:pt>
    <dgm:pt modelId="{D4B4BCC0-FF78-4B4B-A77F-4760443E5D53}" type="pres">
      <dgm:prSet presAssocID="{2AC030BF-CBD0-486D-83F6-397B3A5E81CE}" presName="parTxOnly" presStyleLbl="node1" presStyleIdx="5" presStyleCnt="6">
        <dgm:presLayoutVars>
          <dgm:chMax val="0"/>
          <dgm:chPref val="0"/>
          <dgm:bulletEnabled val="1"/>
        </dgm:presLayoutVars>
      </dgm:prSet>
      <dgm:spPr/>
    </dgm:pt>
  </dgm:ptLst>
  <dgm:cxnLst>
    <dgm:cxn modelId="{97F60900-0220-425C-BBF8-21EF22CCD99E}" srcId="{2900518F-C034-412F-B220-519AA7468C41}" destId="{0D0EE7D1-3822-4F36-88A5-7F59E7898853}" srcOrd="0" destOrd="0" parTransId="{5E005CB2-C2D3-4DB8-9B3A-0A397EF69363}" sibTransId="{87A95D80-BD87-4D7A-9DA4-D71EA34E4D79}"/>
    <dgm:cxn modelId="{F3FC0513-90A6-49E1-B95F-70303251BEF4}" type="presOf" srcId="{528F81CA-FDDC-4ADE-B272-80912F8A3043}" destId="{8473ADEF-8A95-40AF-8B9E-BABF6C8FAFE2}" srcOrd="0" destOrd="0" presId="urn:microsoft.com/office/officeart/2005/8/layout/chevron1"/>
    <dgm:cxn modelId="{5B74695F-8D2B-4D51-9B8D-52ECC2BF440E}" type="presOf" srcId="{2900518F-C034-412F-B220-519AA7468C41}" destId="{E5E04464-4BC6-418E-A47A-BAC3AA57BDA7}" srcOrd="0" destOrd="0" presId="urn:microsoft.com/office/officeart/2005/8/layout/chevron1"/>
    <dgm:cxn modelId="{0EFC5046-1453-45C1-BEAB-196D4819520D}" srcId="{2900518F-C034-412F-B220-519AA7468C41}" destId="{67F61218-1089-4E8B-B920-C2F5E4E97064}" srcOrd="4" destOrd="0" parTransId="{89AE513D-17A6-45F8-B71C-EBF57D665B51}" sibTransId="{A58A795C-250C-464F-B75A-0F410CC4FBA9}"/>
    <dgm:cxn modelId="{E7F48B67-3B67-4611-AE7C-2C73B22F2904}" srcId="{2900518F-C034-412F-B220-519AA7468C41}" destId="{9778A8C3-941D-4597-B094-8A2A29819DD0}" srcOrd="2" destOrd="0" parTransId="{5A3A4672-3946-472B-8365-E09702FCA970}" sibTransId="{04110A65-FA43-45FE-BB42-78D5C0FD1EF4}"/>
    <dgm:cxn modelId="{E6E91853-411F-4D79-B37D-4BBA394D6B63}" type="presOf" srcId="{0D0EE7D1-3822-4F36-88A5-7F59E7898853}" destId="{2FFB34FA-13C1-421A-A79B-83B9E7947D44}" srcOrd="0" destOrd="0" presId="urn:microsoft.com/office/officeart/2005/8/layout/chevron1"/>
    <dgm:cxn modelId="{BD7B4077-6D33-48A5-B055-BFFA3A97D1EC}" type="presOf" srcId="{2AC030BF-CBD0-486D-83F6-397B3A5E81CE}" destId="{D4B4BCC0-FF78-4B4B-A77F-4760443E5D53}" srcOrd="0" destOrd="0" presId="urn:microsoft.com/office/officeart/2005/8/layout/chevron1"/>
    <dgm:cxn modelId="{B0A03094-D54F-4012-9134-ECB6BF88E765}" srcId="{2900518F-C034-412F-B220-519AA7468C41}" destId="{2AC030BF-CBD0-486D-83F6-397B3A5E81CE}" srcOrd="5" destOrd="0" parTransId="{70FDD4AC-BB13-4E3E-B9D2-6911285EE88B}" sibTransId="{0DAF2C8E-3812-4BD7-843F-E57D1D4B4605}"/>
    <dgm:cxn modelId="{A2F860B4-F445-4BF8-BF21-F9ADC64A4038}" srcId="{2900518F-C034-412F-B220-519AA7468C41}" destId="{DC66B05D-1ABA-4955-9714-8333DD9E85CD}" srcOrd="1" destOrd="0" parTransId="{DE010007-8BC5-4F05-957D-041F181ACA34}" sibTransId="{5A8527C9-A94A-41D3-AFFE-256A8F500C4B}"/>
    <dgm:cxn modelId="{86971CBA-C4B3-458A-ACDB-06A4B66C0690}" type="presOf" srcId="{67F61218-1089-4E8B-B920-C2F5E4E97064}" destId="{ACAA3FC2-2DD0-483E-96F3-A0D326F09F0E}" srcOrd="0" destOrd="0" presId="urn:microsoft.com/office/officeart/2005/8/layout/chevron1"/>
    <dgm:cxn modelId="{E910B5E8-59D4-4456-BF7E-BAC015CFFDB5}" srcId="{2900518F-C034-412F-B220-519AA7468C41}" destId="{528F81CA-FDDC-4ADE-B272-80912F8A3043}" srcOrd="3" destOrd="0" parTransId="{D94D7ADF-35BB-499E-994C-417165D78872}" sibTransId="{F127974F-D252-49A5-AACA-BB5C25EA35B9}"/>
    <dgm:cxn modelId="{90B8B2F2-DEE5-4694-9011-59CFFFF8C7F5}" type="presOf" srcId="{DC66B05D-1ABA-4955-9714-8333DD9E85CD}" destId="{EDE65F16-9510-466E-B39A-A9DA23F52A31}" srcOrd="0" destOrd="0" presId="urn:microsoft.com/office/officeart/2005/8/layout/chevron1"/>
    <dgm:cxn modelId="{20F2DDFD-1B2B-42C1-90C0-281D14CAA5FD}" type="presOf" srcId="{9778A8C3-941D-4597-B094-8A2A29819DD0}" destId="{7CEB0BED-0E84-4A57-AC49-4DC8C6A0AA93}" srcOrd="0" destOrd="0" presId="urn:microsoft.com/office/officeart/2005/8/layout/chevron1"/>
    <dgm:cxn modelId="{0A97EDE6-F9DD-4CB2-8D65-3DF97069CFCE}" type="presParOf" srcId="{E5E04464-4BC6-418E-A47A-BAC3AA57BDA7}" destId="{2FFB34FA-13C1-421A-A79B-83B9E7947D44}" srcOrd="0" destOrd="0" presId="urn:microsoft.com/office/officeart/2005/8/layout/chevron1"/>
    <dgm:cxn modelId="{308047E7-7EF7-4819-A6A0-AEF028B4480C}" type="presParOf" srcId="{E5E04464-4BC6-418E-A47A-BAC3AA57BDA7}" destId="{833D02B3-2EA7-467B-BC4C-AC885EAE7AA8}" srcOrd="1" destOrd="0" presId="urn:microsoft.com/office/officeart/2005/8/layout/chevron1"/>
    <dgm:cxn modelId="{234FC312-E669-437A-916F-D9F964F2692F}" type="presParOf" srcId="{E5E04464-4BC6-418E-A47A-BAC3AA57BDA7}" destId="{EDE65F16-9510-466E-B39A-A9DA23F52A31}" srcOrd="2" destOrd="0" presId="urn:microsoft.com/office/officeart/2005/8/layout/chevron1"/>
    <dgm:cxn modelId="{55234A99-6B5F-46DF-9599-8BB5A4D4F79D}" type="presParOf" srcId="{E5E04464-4BC6-418E-A47A-BAC3AA57BDA7}" destId="{F077DAD5-16B6-48CA-A37A-F419A613C6D2}" srcOrd="3" destOrd="0" presId="urn:microsoft.com/office/officeart/2005/8/layout/chevron1"/>
    <dgm:cxn modelId="{490C8F6F-73E0-4DCD-919C-65351F920648}" type="presParOf" srcId="{E5E04464-4BC6-418E-A47A-BAC3AA57BDA7}" destId="{7CEB0BED-0E84-4A57-AC49-4DC8C6A0AA93}" srcOrd="4" destOrd="0" presId="urn:microsoft.com/office/officeart/2005/8/layout/chevron1"/>
    <dgm:cxn modelId="{EBEF1046-0F8E-455B-9FB5-4980CF791252}" type="presParOf" srcId="{E5E04464-4BC6-418E-A47A-BAC3AA57BDA7}" destId="{5E7ABB0E-2594-4E65-9EFF-28F863D2F2BB}" srcOrd="5" destOrd="0" presId="urn:microsoft.com/office/officeart/2005/8/layout/chevron1"/>
    <dgm:cxn modelId="{31A4B0CB-CBE0-4A49-BA7A-B95C20533ADE}" type="presParOf" srcId="{E5E04464-4BC6-418E-A47A-BAC3AA57BDA7}" destId="{8473ADEF-8A95-40AF-8B9E-BABF6C8FAFE2}" srcOrd="6" destOrd="0" presId="urn:microsoft.com/office/officeart/2005/8/layout/chevron1"/>
    <dgm:cxn modelId="{3417455F-DC48-4F37-977A-9061652088C9}" type="presParOf" srcId="{E5E04464-4BC6-418E-A47A-BAC3AA57BDA7}" destId="{698914B5-F568-4E61-878D-0C718107FCC9}" srcOrd="7" destOrd="0" presId="urn:microsoft.com/office/officeart/2005/8/layout/chevron1"/>
    <dgm:cxn modelId="{CF5D5482-9CB0-43A0-8FB2-140DA88EDC61}" type="presParOf" srcId="{E5E04464-4BC6-418E-A47A-BAC3AA57BDA7}" destId="{ACAA3FC2-2DD0-483E-96F3-A0D326F09F0E}" srcOrd="8" destOrd="0" presId="urn:microsoft.com/office/officeart/2005/8/layout/chevron1"/>
    <dgm:cxn modelId="{5FBC8C31-93D5-46F8-BBBD-5D6589765A66}" type="presParOf" srcId="{E5E04464-4BC6-418E-A47A-BAC3AA57BDA7}" destId="{FCC7BF8C-CAF6-4CD7-8448-C830E7C5D01C}" srcOrd="9" destOrd="0" presId="urn:microsoft.com/office/officeart/2005/8/layout/chevron1"/>
    <dgm:cxn modelId="{335916FA-A11B-469C-8B2A-4D0DC065CD1D}" type="presParOf" srcId="{E5E04464-4BC6-418E-A47A-BAC3AA57BDA7}" destId="{D4B4BCC0-FF78-4B4B-A77F-4760443E5D53}"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B34FA-13C1-421A-A79B-83B9E7947D44}">
      <dsp:nvSpPr>
        <dsp:cNvPr id="0" name=""/>
        <dsp:cNvSpPr/>
      </dsp:nvSpPr>
      <dsp:spPr>
        <a:xfrm>
          <a:off x="5888"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Launch 7/9/2019</a:t>
          </a:r>
        </a:p>
      </dsp:txBody>
      <dsp:txXfrm>
        <a:off x="190554" y="0"/>
        <a:ext cx="1821007" cy="369332"/>
      </dsp:txXfrm>
    </dsp:sp>
    <dsp:sp modelId="{EDE65F16-9510-466E-B39A-A9DA23F52A31}">
      <dsp:nvSpPr>
        <dsp:cNvPr id="0" name=""/>
        <dsp:cNvSpPr/>
      </dsp:nvSpPr>
      <dsp:spPr>
        <a:xfrm>
          <a:off x="1977194"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Define: 7/15/2019</a:t>
          </a:r>
          <a:endParaRPr lang="en-US" sz="1200" kern="1200" dirty="0"/>
        </a:p>
      </dsp:txBody>
      <dsp:txXfrm>
        <a:off x="2161860" y="0"/>
        <a:ext cx="1821007" cy="369332"/>
      </dsp:txXfrm>
    </dsp:sp>
    <dsp:sp modelId="{7CEB0BED-0E84-4A57-AC49-4DC8C6A0AA93}">
      <dsp:nvSpPr>
        <dsp:cNvPr id="0" name=""/>
        <dsp:cNvSpPr/>
      </dsp:nvSpPr>
      <dsp:spPr>
        <a:xfrm>
          <a:off x="3948500"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Measure: 7/30/2019 (start)</a:t>
          </a:r>
          <a:endParaRPr lang="en-US" sz="1200" kern="1200" dirty="0"/>
        </a:p>
      </dsp:txBody>
      <dsp:txXfrm>
        <a:off x="4133166" y="0"/>
        <a:ext cx="1821007" cy="369332"/>
      </dsp:txXfrm>
    </dsp:sp>
    <dsp:sp modelId="{8473ADEF-8A95-40AF-8B9E-BABF6C8FAFE2}">
      <dsp:nvSpPr>
        <dsp:cNvPr id="0" name=""/>
        <dsp:cNvSpPr/>
      </dsp:nvSpPr>
      <dsp:spPr>
        <a:xfrm>
          <a:off x="5919806"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Analyze: 8/17/2019</a:t>
          </a:r>
          <a:endParaRPr lang="en-US" sz="1200" kern="1200" dirty="0"/>
        </a:p>
      </dsp:txBody>
      <dsp:txXfrm>
        <a:off x="6104472" y="0"/>
        <a:ext cx="1821007" cy="369332"/>
      </dsp:txXfrm>
    </dsp:sp>
    <dsp:sp modelId="{ACAA3FC2-2DD0-483E-96F3-A0D326F09F0E}">
      <dsp:nvSpPr>
        <dsp:cNvPr id="0" name=""/>
        <dsp:cNvSpPr/>
      </dsp:nvSpPr>
      <dsp:spPr>
        <a:xfrm>
          <a:off x="7891111"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Improve: 8/19/2019</a:t>
          </a:r>
          <a:endParaRPr lang="en-US" sz="1200" kern="1200" dirty="0"/>
        </a:p>
      </dsp:txBody>
      <dsp:txXfrm>
        <a:off x="8075777" y="0"/>
        <a:ext cx="1821007" cy="369332"/>
      </dsp:txXfrm>
    </dsp:sp>
    <dsp:sp modelId="{D4B4BCC0-FF78-4B4B-A77F-4760443E5D53}">
      <dsp:nvSpPr>
        <dsp:cNvPr id="0" name=""/>
        <dsp:cNvSpPr/>
      </dsp:nvSpPr>
      <dsp:spPr>
        <a:xfrm>
          <a:off x="9862417"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Control: 9/9/2019</a:t>
          </a:r>
          <a:endParaRPr lang="en-US" sz="1200" kern="1200" dirty="0"/>
        </a:p>
      </dsp:txBody>
      <dsp:txXfrm>
        <a:off x="10047083" y="0"/>
        <a:ext cx="1821007" cy="3693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DFC01-9F45-445E-A8F1-81A112EE4F26}"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A4FAB-567B-4737-AF15-E7428708E474}" type="slidenum">
              <a:rPr lang="en-US" smtClean="0"/>
              <a:t>‹#›</a:t>
            </a:fld>
            <a:endParaRPr lang="en-US"/>
          </a:p>
        </p:txBody>
      </p:sp>
    </p:spTree>
    <p:extLst>
      <p:ext uri="{BB962C8B-B14F-4D97-AF65-F5344CB8AC3E}">
        <p14:creationId xmlns:p14="http://schemas.microsoft.com/office/powerpoint/2010/main" val="222222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my “problem definition worksheet” I have outlined that being late to office and subsequently missing meetings. I got a feedback that these 2 may be 2 different problems, based on the feedback now this project is scoped only about being late to office. Impact of the problem is specified as spending double need to be spent to cover the missing time.</a:t>
            </a:r>
          </a:p>
        </p:txBody>
      </p:sp>
      <p:sp>
        <p:nvSpPr>
          <p:cNvPr id="4" name="Slide Number Placeholder 3"/>
          <p:cNvSpPr>
            <a:spLocks noGrp="1"/>
          </p:cNvSpPr>
          <p:nvPr>
            <p:ph type="sldNum" sz="quarter" idx="5"/>
          </p:nvPr>
        </p:nvSpPr>
        <p:spPr/>
        <p:txBody>
          <a:bodyPr/>
          <a:lstStyle/>
          <a:p>
            <a:fld id="{15870985-28B5-4324-BF29-2B012D606A41}" type="slidenum">
              <a:rPr lang="en-US" smtClean="0"/>
              <a:t>6</a:t>
            </a:fld>
            <a:endParaRPr lang="en-US"/>
          </a:p>
        </p:txBody>
      </p:sp>
    </p:spTree>
    <p:extLst>
      <p:ext uri="{BB962C8B-B14F-4D97-AF65-F5344CB8AC3E}">
        <p14:creationId xmlns:p14="http://schemas.microsoft.com/office/powerpoint/2010/main" val="379011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2767-15B9-4305-86E3-0B590501B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DE8F72-7A27-4FFA-9380-26085D7C44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B49FC3-15AF-4E84-907C-31B134FBACB0}"/>
              </a:ext>
            </a:extLst>
          </p:cNvPr>
          <p:cNvSpPr>
            <a:spLocks noGrp="1"/>
          </p:cNvSpPr>
          <p:nvPr>
            <p:ph type="dt" sz="half" idx="10"/>
          </p:nvPr>
        </p:nvSpPr>
        <p:spPr/>
        <p:txBody>
          <a:bodyPr/>
          <a:lstStyle/>
          <a:p>
            <a:fld id="{43C97625-BF87-4FD9-B6A3-7784DB263167}" type="datetimeFigureOut">
              <a:rPr lang="en-US" smtClean="0"/>
              <a:t>3/9/2022</a:t>
            </a:fld>
            <a:endParaRPr lang="en-US"/>
          </a:p>
        </p:txBody>
      </p:sp>
      <p:sp>
        <p:nvSpPr>
          <p:cNvPr id="5" name="Footer Placeholder 4">
            <a:extLst>
              <a:ext uri="{FF2B5EF4-FFF2-40B4-BE49-F238E27FC236}">
                <a16:creationId xmlns:a16="http://schemas.microsoft.com/office/drawing/2014/main" id="{108190D3-49A1-498B-AA34-C35C373CB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DE064-94CF-4EDF-AE6A-80243CAEAFFB}"/>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42981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FBC9-D2BF-455F-A9F5-54D9ABA285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F349C2-DF85-4B8D-80F4-853F9B3C9B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633F3-28C4-4604-91A9-D79A724C192D}"/>
              </a:ext>
            </a:extLst>
          </p:cNvPr>
          <p:cNvSpPr>
            <a:spLocks noGrp="1"/>
          </p:cNvSpPr>
          <p:nvPr>
            <p:ph type="dt" sz="half" idx="10"/>
          </p:nvPr>
        </p:nvSpPr>
        <p:spPr/>
        <p:txBody>
          <a:bodyPr/>
          <a:lstStyle/>
          <a:p>
            <a:fld id="{43C97625-BF87-4FD9-B6A3-7784DB263167}" type="datetimeFigureOut">
              <a:rPr lang="en-US" smtClean="0"/>
              <a:t>3/9/2022</a:t>
            </a:fld>
            <a:endParaRPr lang="en-US"/>
          </a:p>
        </p:txBody>
      </p:sp>
      <p:sp>
        <p:nvSpPr>
          <p:cNvPr id="5" name="Footer Placeholder 4">
            <a:extLst>
              <a:ext uri="{FF2B5EF4-FFF2-40B4-BE49-F238E27FC236}">
                <a16:creationId xmlns:a16="http://schemas.microsoft.com/office/drawing/2014/main" id="{B1154183-DC43-4A0A-8CDD-406F7CF19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B6047-EF84-44D8-A71C-4705FF3F2566}"/>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404467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83429-416B-4E4F-8C02-CC48AD2170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01B4AF-D805-4058-BB62-0A854A6D7C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DAA71-D982-4B69-B4DA-88973F626C32}"/>
              </a:ext>
            </a:extLst>
          </p:cNvPr>
          <p:cNvSpPr>
            <a:spLocks noGrp="1"/>
          </p:cNvSpPr>
          <p:nvPr>
            <p:ph type="dt" sz="half" idx="10"/>
          </p:nvPr>
        </p:nvSpPr>
        <p:spPr/>
        <p:txBody>
          <a:bodyPr/>
          <a:lstStyle/>
          <a:p>
            <a:fld id="{43C97625-BF87-4FD9-B6A3-7784DB263167}" type="datetimeFigureOut">
              <a:rPr lang="en-US" smtClean="0"/>
              <a:t>3/9/2022</a:t>
            </a:fld>
            <a:endParaRPr lang="en-US"/>
          </a:p>
        </p:txBody>
      </p:sp>
      <p:sp>
        <p:nvSpPr>
          <p:cNvPr id="5" name="Footer Placeholder 4">
            <a:extLst>
              <a:ext uri="{FF2B5EF4-FFF2-40B4-BE49-F238E27FC236}">
                <a16:creationId xmlns:a16="http://schemas.microsoft.com/office/drawing/2014/main" id="{316307DF-22E2-4D8E-BD6D-6E5E84165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19D91-382E-4C39-BE01-B737E41F42AC}"/>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33741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C2B1-2F06-493C-B5D7-FFD210005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888D6-A81B-4883-80FC-563F847A2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CCFC8-D21A-400D-9573-D594B8A1B51C}"/>
              </a:ext>
            </a:extLst>
          </p:cNvPr>
          <p:cNvSpPr>
            <a:spLocks noGrp="1"/>
          </p:cNvSpPr>
          <p:nvPr>
            <p:ph type="dt" sz="half" idx="10"/>
          </p:nvPr>
        </p:nvSpPr>
        <p:spPr/>
        <p:txBody>
          <a:bodyPr/>
          <a:lstStyle/>
          <a:p>
            <a:fld id="{43C97625-BF87-4FD9-B6A3-7784DB263167}" type="datetimeFigureOut">
              <a:rPr lang="en-US" smtClean="0"/>
              <a:t>3/9/2022</a:t>
            </a:fld>
            <a:endParaRPr lang="en-US"/>
          </a:p>
        </p:txBody>
      </p:sp>
      <p:sp>
        <p:nvSpPr>
          <p:cNvPr id="5" name="Footer Placeholder 4">
            <a:extLst>
              <a:ext uri="{FF2B5EF4-FFF2-40B4-BE49-F238E27FC236}">
                <a16:creationId xmlns:a16="http://schemas.microsoft.com/office/drawing/2014/main" id="{C4C82AEB-CBD2-4DAF-840D-0446D5AB7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11F3-A11A-40A6-8ECE-B1522BCEFCDC}"/>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61253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0C36-1390-4130-9E35-68F0C1A21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885D8-7F38-4F04-832C-2F87C16F3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4FB780-F4B6-454D-98E1-CBA736DE9416}"/>
              </a:ext>
            </a:extLst>
          </p:cNvPr>
          <p:cNvSpPr>
            <a:spLocks noGrp="1"/>
          </p:cNvSpPr>
          <p:nvPr>
            <p:ph type="dt" sz="half" idx="10"/>
          </p:nvPr>
        </p:nvSpPr>
        <p:spPr/>
        <p:txBody>
          <a:bodyPr/>
          <a:lstStyle/>
          <a:p>
            <a:fld id="{43C97625-BF87-4FD9-B6A3-7784DB263167}" type="datetimeFigureOut">
              <a:rPr lang="en-US" smtClean="0"/>
              <a:t>3/9/2022</a:t>
            </a:fld>
            <a:endParaRPr lang="en-US"/>
          </a:p>
        </p:txBody>
      </p:sp>
      <p:sp>
        <p:nvSpPr>
          <p:cNvPr id="5" name="Footer Placeholder 4">
            <a:extLst>
              <a:ext uri="{FF2B5EF4-FFF2-40B4-BE49-F238E27FC236}">
                <a16:creationId xmlns:a16="http://schemas.microsoft.com/office/drawing/2014/main" id="{F96D4501-4108-47D3-9724-EE8A49DFD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2E8F6-F323-4ED4-9A42-F61F76774DA4}"/>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68488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5131-E6F2-4FC5-AFD3-296543109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3EC9C-0A7A-48E2-90A2-651E0815EF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482FAC-F1F0-402D-98D3-BCA62BD251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598E3-757B-42CD-A3FF-9C410D8D4073}"/>
              </a:ext>
            </a:extLst>
          </p:cNvPr>
          <p:cNvSpPr>
            <a:spLocks noGrp="1"/>
          </p:cNvSpPr>
          <p:nvPr>
            <p:ph type="dt" sz="half" idx="10"/>
          </p:nvPr>
        </p:nvSpPr>
        <p:spPr/>
        <p:txBody>
          <a:bodyPr/>
          <a:lstStyle/>
          <a:p>
            <a:fld id="{43C97625-BF87-4FD9-B6A3-7784DB263167}" type="datetimeFigureOut">
              <a:rPr lang="en-US" smtClean="0"/>
              <a:t>3/9/2022</a:t>
            </a:fld>
            <a:endParaRPr lang="en-US"/>
          </a:p>
        </p:txBody>
      </p:sp>
      <p:sp>
        <p:nvSpPr>
          <p:cNvPr id="6" name="Footer Placeholder 5">
            <a:extLst>
              <a:ext uri="{FF2B5EF4-FFF2-40B4-BE49-F238E27FC236}">
                <a16:creationId xmlns:a16="http://schemas.microsoft.com/office/drawing/2014/main" id="{4101E904-DFCF-4543-8710-76502AE75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B2158-CF8B-4A2D-A9DD-A9108017DF36}"/>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52481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C8E1-2FF9-4556-B16E-15D19FAA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88D42C-4187-4FE9-9CBE-4B0F8F1A74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639CF-27EE-4A8C-8A45-F05F8F7AD4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85A5DD-D23E-4629-8ADB-DAC7B49EB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BA597-5E34-45F2-A172-89B15AF7B4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F7F68A-2F9B-43E6-8E64-1ECF8E54C73C}"/>
              </a:ext>
            </a:extLst>
          </p:cNvPr>
          <p:cNvSpPr>
            <a:spLocks noGrp="1"/>
          </p:cNvSpPr>
          <p:nvPr>
            <p:ph type="dt" sz="half" idx="10"/>
          </p:nvPr>
        </p:nvSpPr>
        <p:spPr/>
        <p:txBody>
          <a:bodyPr/>
          <a:lstStyle/>
          <a:p>
            <a:fld id="{43C97625-BF87-4FD9-B6A3-7784DB263167}" type="datetimeFigureOut">
              <a:rPr lang="en-US" smtClean="0"/>
              <a:t>3/9/2022</a:t>
            </a:fld>
            <a:endParaRPr lang="en-US"/>
          </a:p>
        </p:txBody>
      </p:sp>
      <p:sp>
        <p:nvSpPr>
          <p:cNvPr id="8" name="Footer Placeholder 7">
            <a:extLst>
              <a:ext uri="{FF2B5EF4-FFF2-40B4-BE49-F238E27FC236}">
                <a16:creationId xmlns:a16="http://schemas.microsoft.com/office/drawing/2014/main" id="{34466B34-31CA-4A49-878D-A2188314B0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D4562-52ED-4059-9F7B-4D8E8245DFD9}"/>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416027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D289-DE69-4E1D-99D1-8A32092414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E8592C-EF6E-4DAE-B1C9-AB6351F18DA9}"/>
              </a:ext>
            </a:extLst>
          </p:cNvPr>
          <p:cNvSpPr>
            <a:spLocks noGrp="1"/>
          </p:cNvSpPr>
          <p:nvPr>
            <p:ph type="dt" sz="half" idx="10"/>
          </p:nvPr>
        </p:nvSpPr>
        <p:spPr/>
        <p:txBody>
          <a:bodyPr/>
          <a:lstStyle/>
          <a:p>
            <a:fld id="{43C97625-BF87-4FD9-B6A3-7784DB263167}" type="datetimeFigureOut">
              <a:rPr lang="en-US" smtClean="0"/>
              <a:t>3/9/2022</a:t>
            </a:fld>
            <a:endParaRPr lang="en-US"/>
          </a:p>
        </p:txBody>
      </p:sp>
      <p:sp>
        <p:nvSpPr>
          <p:cNvPr id="4" name="Footer Placeholder 3">
            <a:extLst>
              <a:ext uri="{FF2B5EF4-FFF2-40B4-BE49-F238E27FC236}">
                <a16:creationId xmlns:a16="http://schemas.microsoft.com/office/drawing/2014/main" id="{D203C6A5-C571-4857-813C-692D7710DE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D845A-2489-480F-AF1D-AB90F675FFEC}"/>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351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E70AF-99C9-4821-9F22-ED3F7C767E26}"/>
              </a:ext>
            </a:extLst>
          </p:cNvPr>
          <p:cNvSpPr>
            <a:spLocks noGrp="1"/>
          </p:cNvSpPr>
          <p:nvPr>
            <p:ph type="dt" sz="half" idx="10"/>
          </p:nvPr>
        </p:nvSpPr>
        <p:spPr/>
        <p:txBody>
          <a:bodyPr/>
          <a:lstStyle/>
          <a:p>
            <a:fld id="{43C97625-BF87-4FD9-B6A3-7784DB263167}" type="datetimeFigureOut">
              <a:rPr lang="en-US" smtClean="0"/>
              <a:t>3/9/2022</a:t>
            </a:fld>
            <a:endParaRPr lang="en-US"/>
          </a:p>
        </p:txBody>
      </p:sp>
      <p:sp>
        <p:nvSpPr>
          <p:cNvPr id="3" name="Footer Placeholder 2">
            <a:extLst>
              <a:ext uri="{FF2B5EF4-FFF2-40B4-BE49-F238E27FC236}">
                <a16:creationId xmlns:a16="http://schemas.microsoft.com/office/drawing/2014/main" id="{CF0836FA-98BC-455C-9D23-DF1D3AB36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EFCC3E-6FD8-4EE7-BFB1-EFCEF4408435}"/>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59943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BE67-AEFC-4D3F-8696-6D79EC350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6F5C05-47A1-4F92-8F35-E82C741157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5D1FC0-E071-40DC-977B-5969E7CE4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FE2F1-12CB-4543-A5BF-F4752BCB20F3}"/>
              </a:ext>
            </a:extLst>
          </p:cNvPr>
          <p:cNvSpPr>
            <a:spLocks noGrp="1"/>
          </p:cNvSpPr>
          <p:nvPr>
            <p:ph type="dt" sz="half" idx="10"/>
          </p:nvPr>
        </p:nvSpPr>
        <p:spPr/>
        <p:txBody>
          <a:bodyPr/>
          <a:lstStyle/>
          <a:p>
            <a:fld id="{43C97625-BF87-4FD9-B6A3-7784DB263167}" type="datetimeFigureOut">
              <a:rPr lang="en-US" smtClean="0"/>
              <a:t>3/9/2022</a:t>
            </a:fld>
            <a:endParaRPr lang="en-US"/>
          </a:p>
        </p:txBody>
      </p:sp>
      <p:sp>
        <p:nvSpPr>
          <p:cNvPr id="6" name="Footer Placeholder 5">
            <a:extLst>
              <a:ext uri="{FF2B5EF4-FFF2-40B4-BE49-F238E27FC236}">
                <a16:creationId xmlns:a16="http://schemas.microsoft.com/office/drawing/2014/main" id="{0D36F082-EFF3-44C1-B61A-50EB68034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B73D2-7A26-44EB-B889-6860E6CAB5B2}"/>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9135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7C97-F101-49BF-9C2E-1F96F1D9C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EE2662-3CE7-489B-B2A6-E994B6434C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8DCAA1-85D0-4018-BCC1-9C9F21963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5C5D1D-3C3F-4DA1-89B3-B23CCE6B16F0}"/>
              </a:ext>
            </a:extLst>
          </p:cNvPr>
          <p:cNvSpPr>
            <a:spLocks noGrp="1"/>
          </p:cNvSpPr>
          <p:nvPr>
            <p:ph type="dt" sz="half" idx="10"/>
          </p:nvPr>
        </p:nvSpPr>
        <p:spPr/>
        <p:txBody>
          <a:bodyPr/>
          <a:lstStyle/>
          <a:p>
            <a:fld id="{43C97625-BF87-4FD9-B6A3-7784DB263167}" type="datetimeFigureOut">
              <a:rPr lang="en-US" smtClean="0"/>
              <a:t>3/9/2022</a:t>
            </a:fld>
            <a:endParaRPr lang="en-US"/>
          </a:p>
        </p:txBody>
      </p:sp>
      <p:sp>
        <p:nvSpPr>
          <p:cNvPr id="6" name="Footer Placeholder 5">
            <a:extLst>
              <a:ext uri="{FF2B5EF4-FFF2-40B4-BE49-F238E27FC236}">
                <a16:creationId xmlns:a16="http://schemas.microsoft.com/office/drawing/2014/main" id="{FD8CF0E6-A458-4B01-B01E-B4C9CAEF7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AE04E-98EC-4F4C-BC31-1F76E8CAA709}"/>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36078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2B74B-E7A6-48C9-A2D8-470674332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2E5D8C-1297-4EAE-9BE1-916D7C717F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781E7D-D5CA-4E06-B50B-37771D0F7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97625-BF87-4FD9-B6A3-7784DB263167}" type="datetimeFigureOut">
              <a:rPr lang="en-US" smtClean="0"/>
              <a:t>3/9/2022</a:t>
            </a:fld>
            <a:endParaRPr lang="en-US"/>
          </a:p>
        </p:txBody>
      </p:sp>
      <p:sp>
        <p:nvSpPr>
          <p:cNvPr id="5" name="Footer Placeholder 4">
            <a:extLst>
              <a:ext uri="{FF2B5EF4-FFF2-40B4-BE49-F238E27FC236}">
                <a16:creationId xmlns:a16="http://schemas.microsoft.com/office/drawing/2014/main" id="{33929ABA-B7F3-432A-8BD3-8E8603F86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C6D90F-CFEE-454E-8E0D-5FE54FCED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137DA-BBB1-403A-A96E-DBB30A919A5C}" type="slidenum">
              <a:rPr lang="en-US" smtClean="0"/>
              <a:t>‹#›</a:t>
            </a:fld>
            <a:endParaRPr lang="en-US"/>
          </a:p>
        </p:txBody>
      </p:sp>
    </p:spTree>
    <p:extLst>
      <p:ext uri="{BB962C8B-B14F-4D97-AF65-F5344CB8AC3E}">
        <p14:creationId xmlns:p14="http://schemas.microsoft.com/office/powerpoint/2010/main" val="3634269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c/hpa-single-cell-image-class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chart" Target="../charts/chart1.xml"/><Relationship Id="rId18" Type="http://schemas.openxmlformats.org/officeDocument/2006/relationships/hyperlink" Target="https://commons.wikimedia.org/wiki/File:Approve_icon.svg"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png"/><Relationship Id="rId1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microsoft.com/office/2014/relationships/chartEx" Target="../charts/chartEx1.xml"/><Relationship Id="rId5" Type="http://schemas.openxmlformats.org/officeDocument/2006/relationships/diagramQuickStyle" Target="../diagrams/quickStyle1.xml"/><Relationship Id="rId15" Type="http://schemas.openxmlformats.org/officeDocument/2006/relationships/chart" Target="../charts/chart2.xml"/><Relationship Id="rId10" Type="http://schemas.openxmlformats.org/officeDocument/2006/relationships/image" Target="../media/image2.png"/><Relationship Id="rId4" Type="http://schemas.openxmlformats.org/officeDocument/2006/relationships/diagramLayout" Target="../diagrams/layout1.xml"/><Relationship Id="rId9" Type="http://schemas.openxmlformats.org/officeDocument/2006/relationships/hyperlink" Target="http://commons.wikimedia.org/wiki/File:2000px-ok_x_nuvola_green.png" TargetMode="External"/><Relationship Id="rId1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F0E8-23C6-4A53-98F6-9CB84C7FB5D3}"/>
              </a:ext>
            </a:extLst>
          </p:cNvPr>
          <p:cNvSpPr>
            <a:spLocks noGrp="1"/>
          </p:cNvSpPr>
          <p:nvPr>
            <p:ph type="ctrTitle"/>
          </p:nvPr>
        </p:nvSpPr>
        <p:spPr/>
        <p:txBody>
          <a:bodyPr>
            <a:normAutofit fontScale="90000"/>
          </a:bodyPr>
          <a:lstStyle/>
          <a:p>
            <a:r>
              <a:rPr lang="en-US" dirty="0"/>
              <a:t>MS ADS</a:t>
            </a:r>
            <a:br>
              <a:rPr lang="en-US" dirty="0"/>
            </a:br>
            <a:r>
              <a:rPr lang="en-US" dirty="0"/>
              <a:t>Portfolio Milestone Presentation</a:t>
            </a:r>
          </a:p>
        </p:txBody>
      </p:sp>
      <p:sp>
        <p:nvSpPr>
          <p:cNvPr id="3" name="Subtitle 2">
            <a:extLst>
              <a:ext uri="{FF2B5EF4-FFF2-40B4-BE49-F238E27FC236}">
                <a16:creationId xmlns:a16="http://schemas.microsoft.com/office/drawing/2014/main" id="{1994F6A4-9288-488B-B10D-3D2487EB09F9}"/>
              </a:ext>
            </a:extLst>
          </p:cNvPr>
          <p:cNvSpPr>
            <a:spLocks noGrp="1"/>
          </p:cNvSpPr>
          <p:nvPr>
            <p:ph type="subTitle" idx="1"/>
          </p:nvPr>
        </p:nvSpPr>
        <p:spPr/>
        <p:txBody>
          <a:bodyPr/>
          <a:lstStyle/>
          <a:p>
            <a:r>
              <a:rPr lang="en-US" dirty="0"/>
              <a:t>Srihari Busam</a:t>
            </a:r>
          </a:p>
          <a:p>
            <a:r>
              <a:rPr lang="en-US" dirty="0"/>
              <a:t>SUID # 742162654</a:t>
            </a:r>
          </a:p>
        </p:txBody>
      </p:sp>
    </p:spTree>
    <p:extLst>
      <p:ext uri="{BB962C8B-B14F-4D97-AF65-F5344CB8AC3E}">
        <p14:creationId xmlns:p14="http://schemas.microsoft.com/office/powerpoint/2010/main" val="171327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82AF-E99B-4559-9B09-9E8EA17FC079}"/>
              </a:ext>
            </a:extLst>
          </p:cNvPr>
          <p:cNvSpPr>
            <a:spLocks noGrp="1"/>
          </p:cNvSpPr>
          <p:nvPr>
            <p:ph type="title"/>
          </p:nvPr>
        </p:nvSpPr>
        <p:spPr/>
        <p:txBody>
          <a:bodyPr/>
          <a:lstStyle/>
          <a:p>
            <a:r>
              <a:rPr lang="en-US" dirty="0"/>
              <a:t>Model loss and accuracy (EfficientNetB6)</a:t>
            </a:r>
          </a:p>
        </p:txBody>
      </p:sp>
      <p:pic>
        <p:nvPicPr>
          <p:cNvPr id="5" name="Picture 4">
            <a:extLst>
              <a:ext uri="{FF2B5EF4-FFF2-40B4-BE49-F238E27FC236}">
                <a16:creationId xmlns:a16="http://schemas.microsoft.com/office/drawing/2014/main" id="{925E44CA-B49A-4CCB-A344-E3D38DD1E371}"/>
              </a:ext>
            </a:extLst>
          </p:cNvPr>
          <p:cNvPicPr>
            <a:picLocks noChangeAspect="1"/>
          </p:cNvPicPr>
          <p:nvPr/>
        </p:nvPicPr>
        <p:blipFill>
          <a:blip r:embed="rId2"/>
          <a:stretch>
            <a:fillRect/>
          </a:stretch>
        </p:blipFill>
        <p:spPr>
          <a:xfrm>
            <a:off x="585611" y="1862384"/>
            <a:ext cx="5144609" cy="4100653"/>
          </a:xfrm>
          <a:prstGeom prst="rect">
            <a:avLst/>
          </a:prstGeom>
        </p:spPr>
      </p:pic>
      <p:pic>
        <p:nvPicPr>
          <p:cNvPr id="7" name="Picture 6">
            <a:extLst>
              <a:ext uri="{FF2B5EF4-FFF2-40B4-BE49-F238E27FC236}">
                <a16:creationId xmlns:a16="http://schemas.microsoft.com/office/drawing/2014/main" id="{79F572A3-AD12-466E-B4B9-FE9CF4B4265F}"/>
              </a:ext>
            </a:extLst>
          </p:cNvPr>
          <p:cNvPicPr>
            <a:picLocks noChangeAspect="1"/>
          </p:cNvPicPr>
          <p:nvPr/>
        </p:nvPicPr>
        <p:blipFill>
          <a:blip r:embed="rId3"/>
          <a:stretch>
            <a:fillRect/>
          </a:stretch>
        </p:blipFill>
        <p:spPr>
          <a:xfrm>
            <a:off x="6461781" y="1877330"/>
            <a:ext cx="5579672" cy="4085707"/>
          </a:xfrm>
          <a:prstGeom prst="rect">
            <a:avLst/>
          </a:prstGeom>
        </p:spPr>
      </p:pic>
    </p:spTree>
    <p:extLst>
      <p:ext uri="{BB962C8B-B14F-4D97-AF65-F5344CB8AC3E}">
        <p14:creationId xmlns:p14="http://schemas.microsoft.com/office/powerpoint/2010/main" val="349601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6CEB-E25F-4184-BCD7-E1DC0EDC36D6}"/>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CF175237-8FCD-414B-A2D3-9FAD1A96E5D0}"/>
              </a:ext>
            </a:extLst>
          </p:cNvPr>
          <p:cNvSpPr>
            <a:spLocks noGrp="1"/>
          </p:cNvSpPr>
          <p:nvPr>
            <p:ph idx="1"/>
          </p:nvPr>
        </p:nvSpPr>
        <p:spPr/>
        <p:txBody>
          <a:bodyPr/>
          <a:lstStyle/>
          <a:p>
            <a:pPr lvl="1"/>
            <a:r>
              <a:rPr lang="en-US" dirty="0"/>
              <a:t>Exploratory data analysis</a:t>
            </a:r>
          </a:p>
          <a:p>
            <a:pPr lvl="1"/>
            <a:r>
              <a:rPr lang="en-US" dirty="0"/>
              <a:t>Building and cleaning datasets</a:t>
            </a:r>
          </a:p>
          <a:p>
            <a:pPr lvl="1"/>
            <a:r>
              <a:rPr lang="en-US" dirty="0"/>
              <a:t>Understanding of deep learning concepts</a:t>
            </a:r>
          </a:p>
          <a:p>
            <a:pPr lvl="1"/>
            <a:r>
              <a:rPr lang="en-US" dirty="0"/>
              <a:t>Tools like </a:t>
            </a:r>
            <a:r>
              <a:rPr lang="en-US" dirty="0" err="1"/>
              <a:t>Jupyter</a:t>
            </a:r>
            <a:r>
              <a:rPr lang="en-US" dirty="0"/>
              <a:t> notebooks</a:t>
            </a:r>
          </a:p>
          <a:p>
            <a:pPr lvl="1"/>
            <a:r>
              <a:rPr lang="en-US" dirty="0"/>
              <a:t>Understanding the concepts of transfer learnings</a:t>
            </a:r>
          </a:p>
          <a:p>
            <a:pPr lvl="1"/>
            <a:r>
              <a:rPr lang="en-US" dirty="0"/>
              <a:t>TensorFlow 2.0 framework</a:t>
            </a:r>
          </a:p>
          <a:p>
            <a:pPr lvl="1"/>
            <a:r>
              <a:rPr lang="en-US" dirty="0"/>
              <a:t>Large data processing. Test small iterations before going big.</a:t>
            </a:r>
          </a:p>
          <a:p>
            <a:pPr lvl="2"/>
            <a:r>
              <a:rPr lang="en-US" dirty="0"/>
              <a:t>Stratified sampling was a big help.</a:t>
            </a:r>
          </a:p>
        </p:txBody>
      </p:sp>
    </p:spTree>
    <p:extLst>
      <p:ext uri="{BB962C8B-B14F-4D97-AF65-F5344CB8AC3E}">
        <p14:creationId xmlns:p14="http://schemas.microsoft.com/office/powerpoint/2010/main" val="125800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lstStyle/>
          <a:p>
            <a:r>
              <a:rPr lang="en-US" dirty="0"/>
              <a:t>Project3: Sony Rules Gaming </a:t>
            </a:r>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918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normAutofit/>
          </a:bodyPr>
          <a:lstStyle/>
          <a:p>
            <a:r>
              <a:rPr lang="en-US" dirty="0">
                <a:latin typeface="Calibri" panose="020F0502020204030204" pitchFamily="34" charset="0"/>
                <a:cs typeface="Times New Roman" panose="02020603050405020304" pitchFamily="18" charset="0"/>
              </a:rPr>
              <a:t>Hands-on experience  on modern Databases</a:t>
            </a:r>
            <a:endParaRPr lang="en-US" dirty="0"/>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8219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D1CD-DD21-4EDC-951A-878B01CB6240}"/>
              </a:ext>
            </a:extLst>
          </p:cNvPr>
          <p:cNvSpPr>
            <a:spLocks noGrp="1"/>
          </p:cNvSpPr>
          <p:nvPr>
            <p:ph type="title"/>
          </p:nvPr>
        </p:nvSpPr>
        <p:spPr/>
        <p:txBody>
          <a:bodyPr/>
          <a:lstStyle/>
          <a:p>
            <a:r>
              <a:rPr lang="en-US" dirty="0"/>
              <a:t>About some of the other classes</a:t>
            </a:r>
          </a:p>
        </p:txBody>
      </p:sp>
      <p:sp>
        <p:nvSpPr>
          <p:cNvPr id="3" name="Content Placeholder 2">
            <a:extLst>
              <a:ext uri="{FF2B5EF4-FFF2-40B4-BE49-F238E27FC236}">
                <a16:creationId xmlns:a16="http://schemas.microsoft.com/office/drawing/2014/main" id="{1C8527AC-B289-4A98-8CB8-5D0015C9B9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1804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FDCD-5395-4F34-98C6-D2B93B20EB19}"/>
              </a:ext>
            </a:extLst>
          </p:cNvPr>
          <p:cNvSpPr>
            <a:spLocks noGrp="1"/>
          </p:cNvSpPr>
          <p:nvPr>
            <p:ph type="title"/>
          </p:nvPr>
        </p:nvSpPr>
        <p:spPr/>
        <p:txBody>
          <a:bodyPr/>
          <a:lstStyle/>
          <a:p>
            <a:r>
              <a:rPr lang="en-US" dirty="0"/>
              <a:t>What I learned?</a:t>
            </a:r>
          </a:p>
        </p:txBody>
      </p:sp>
      <p:sp>
        <p:nvSpPr>
          <p:cNvPr id="3" name="Content Placeholder 2">
            <a:extLst>
              <a:ext uri="{FF2B5EF4-FFF2-40B4-BE49-F238E27FC236}">
                <a16:creationId xmlns:a16="http://schemas.microsoft.com/office/drawing/2014/main" id="{C61A464E-42F9-4B79-90A8-9B1158FBBCAB}"/>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I learned the following during my tenure: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Understanding the statistics needed for data science.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Importance of data cleanup, transformation, and scaling.</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Ability to do appropriate sampling for the research task</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Conduct hypothesis tests and provide evidence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Machine learning leveraging R and Python, Google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US" sz="1800" dirty="0">
                <a:effectLst/>
                <a:latin typeface="Calibri" panose="020F0502020204030204" pitchFamily="34" charset="0"/>
                <a:ea typeface="Calibri" panose="020F0502020204030204" pitchFamily="34" charset="0"/>
                <a:cs typeface="Times New Roman" panose="02020603050405020304" pitchFamily="18" charset="0"/>
              </a:rPr>
              <a:t>, R Packages(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ggplot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 .. etc.), pandas, Apache Spark. Databases using docker containers.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Tools like R Studio,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notebook, Adobe Illustrator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Developing Machine learning models. Evaluation of models and optimization.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Interpret results and provide visualizations to the target audience</a:t>
            </a:r>
          </a:p>
        </p:txBody>
      </p:sp>
    </p:spTree>
    <p:extLst>
      <p:ext uri="{BB962C8B-B14F-4D97-AF65-F5344CB8AC3E}">
        <p14:creationId xmlns:p14="http://schemas.microsoft.com/office/powerpoint/2010/main" val="3955068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3522-1D50-411C-A68D-51A65D821D5A}"/>
              </a:ext>
            </a:extLst>
          </p:cNvPr>
          <p:cNvSpPr>
            <a:spLocks noGrp="1"/>
          </p:cNvSpPr>
          <p:nvPr>
            <p:ph type="title"/>
          </p:nvPr>
        </p:nvSpPr>
        <p:spPr/>
        <p:txBody>
          <a:bodyPr/>
          <a:lstStyle/>
          <a:p>
            <a:r>
              <a:rPr lang="en-US" dirty="0"/>
              <a:t>How am I taking the learning forward?</a:t>
            </a:r>
          </a:p>
        </p:txBody>
      </p:sp>
      <p:sp>
        <p:nvSpPr>
          <p:cNvPr id="3" name="Content Placeholder 2">
            <a:extLst>
              <a:ext uri="{FF2B5EF4-FFF2-40B4-BE49-F238E27FC236}">
                <a16:creationId xmlns:a16="http://schemas.microsoft.com/office/drawing/2014/main" id="{A8C85768-F860-49E2-A182-D515F64B2B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5522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7686-BCF0-4CAA-A44C-A64B8189ED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0CCB72A-A945-463C-96D6-CECCCC113A42}"/>
              </a:ext>
            </a:extLst>
          </p:cNvPr>
          <p:cNvSpPr>
            <a:spLocks noGrp="1"/>
          </p:cNvSpPr>
          <p:nvPr>
            <p:ph idx="1"/>
          </p:nvPr>
        </p:nvSpPr>
        <p:spPr/>
        <p:txBody>
          <a:bodyPr/>
          <a:lstStyle/>
          <a:p>
            <a:r>
              <a:rPr lang="en-US" dirty="0"/>
              <a:t>HPA Kaggle competition: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https://www.kaggle.com/c/hpa-single-cell-image-classification</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2616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15B7-38E2-46C6-9F16-F016B90EA5BE}"/>
              </a:ext>
            </a:extLst>
          </p:cNvPr>
          <p:cNvSpPr>
            <a:spLocks noGrp="1"/>
          </p:cNvSpPr>
          <p:nvPr>
            <p:ph type="title"/>
          </p:nvPr>
        </p:nvSpPr>
        <p:spPr/>
        <p:txBody>
          <a:bodyPr/>
          <a:lstStyle/>
          <a:p>
            <a:r>
              <a:rPr lang="en-US" dirty="0"/>
              <a:t>About myself</a:t>
            </a:r>
          </a:p>
        </p:txBody>
      </p:sp>
      <p:sp>
        <p:nvSpPr>
          <p:cNvPr id="3" name="Content Placeholder 2">
            <a:extLst>
              <a:ext uri="{FF2B5EF4-FFF2-40B4-BE49-F238E27FC236}">
                <a16:creationId xmlns:a16="http://schemas.microsoft.com/office/drawing/2014/main" id="{1AA8529D-701F-4B14-8AB5-6B4846D99C42}"/>
              </a:ext>
            </a:extLst>
          </p:cNvPr>
          <p:cNvSpPr>
            <a:spLocks noGrp="1"/>
          </p:cNvSpPr>
          <p:nvPr>
            <p:ph idx="1"/>
          </p:nvPr>
        </p:nvSpPr>
        <p:spPr/>
        <p:txBody>
          <a:bodyPr>
            <a:normAutofit fontScale="77500" lnSpcReduction="20000"/>
          </a:bodyPr>
          <a:lstStyle/>
          <a:p>
            <a:r>
              <a:rPr lang="en-US" dirty="0"/>
              <a:t>Education</a:t>
            </a:r>
          </a:p>
          <a:p>
            <a:pPr lvl="1"/>
            <a:r>
              <a:rPr lang="en-US" dirty="0"/>
              <a:t>MS in Applied Data Science (2022)</a:t>
            </a:r>
          </a:p>
          <a:p>
            <a:pPr lvl="2"/>
            <a:r>
              <a:rPr lang="en-US" dirty="0"/>
              <a:t>Syracuse University, USA</a:t>
            </a:r>
          </a:p>
          <a:p>
            <a:pPr lvl="1"/>
            <a:r>
              <a:rPr lang="en-US" dirty="0"/>
              <a:t>Bachelors in Electrical and Electronics engineering (2002)</a:t>
            </a:r>
          </a:p>
          <a:p>
            <a:pPr lvl="2"/>
            <a:r>
              <a:rPr lang="en-US" dirty="0"/>
              <a:t>JNTU Hyderabad, India</a:t>
            </a:r>
          </a:p>
          <a:p>
            <a:pPr lvl="1"/>
            <a:r>
              <a:rPr lang="en-US" dirty="0"/>
              <a:t>Diploma in Advanced Computing (2003)</a:t>
            </a:r>
          </a:p>
          <a:p>
            <a:pPr lvl="2"/>
            <a:r>
              <a:rPr lang="en-US" dirty="0"/>
              <a:t>CDAC Bangalore, India</a:t>
            </a:r>
          </a:p>
          <a:p>
            <a:r>
              <a:rPr lang="en-US" dirty="0"/>
              <a:t>Work Experience</a:t>
            </a:r>
          </a:p>
          <a:p>
            <a:pPr lvl="1"/>
            <a:r>
              <a:rPr lang="en-US" dirty="0"/>
              <a:t>12 years as software engineer in Microsoft</a:t>
            </a:r>
          </a:p>
          <a:p>
            <a:pPr lvl="1"/>
            <a:r>
              <a:rPr lang="en-US" dirty="0"/>
              <a:t>3 yeas as staff software engineer in Qualtrics</a:t>
            </a:r>
          </a:p>
          <a:p>
            <a:r>
              <a:rPr lang="en-US" dirty="0"/>
              <a:t>Other related notes</a:t>
            </a:r>
          </a:p>
          <a:p>
            <a:pPr lvl="1"/>
            <a:r>
              <a:rPr lang="en-US" dirty="0"/>
              <a:t>Well versed with programming in various programming languages</a:t>
            </a:r>
          </a:p>
          <a:p>
            <a:pPr lvl="1"/>
            <a:r>
              <a:rPr lang="en-US" dirty="0"/>
              <a:t>Never took any formal statistics or analytics course before</a:t>
            </a:r>
          </a:p>
          <a:p>
            <a:pPr lvl="1"/>
            <a:r>
              <a:rPr lang="en-US" dirty="0"/>
              <a:t>Do not have any prior data science experience(machine learning/deep learning ..</a:t>
            </a:r>
            <a:r>
              <a:rPr lang="en-US" dirty="0" err="1"/>
              <a:t>etc</a:t>
            </a:r>
            <a:r>
              <a:rPr lang="en-US" dirty="0"/>
              <a:t>)</a:t>
            </a:r>
          </a:p>
          <a:p>
            <a:pPr marL="0" indent="0">
              <a:buNone/>
            </a:pPr>
            <a:r>
              <a:rPr lang="en-US" sz="2000" dirty="0"/>
              <a:t>LinkedIn: https://www.linkedin.com/in/srihari-busam/</a:t>
            </a:r>
          </a:p>
        </p:txBody>
      </p:sp>
    </p:spTree>
    <p:extLst>
      <p:ext uri="{BB962C8B-B14F-4D97-AF65-F5344CB8AC3E}">
        <p14:creationId xmlns:p14="http://schemas.microsoft.com/office/powerpoint/2010/main" val="62682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FB44-21B3-4AC4-846E-0024FB5ED08D}"/>
              </a:ext>
            </a:extLst>
          </p:cNvPr>
          <p:cNvSpPr>
            <a:spLocks noGrp="1"/>
          </p:cNvSpPr>
          <p:nvPr>
            <p:ph type="title"/>
          </p:nvPr>
        </p:nvSpPr>
        <p:spPr>
          <a:xfrm>
            <a:off x="1241323" y="2439732"/>
            <a:ext cx="8984225" cy="2348578"/>
          </a:xfrm>
        </p:spPr>
        <p:txBody>
          <a:bodyPr>
            <a:normAutofit/>
          </a:bodyPr>
          <a:lstStyle/>
          <a:p>
            <a:pPr algn="ctr"/>
            <a:r>
              <a:rPr lang="en-US" dirty="0"/>
              <a:t>Why I choose pursue</a:t>
            </a:r>
            <a:br>
              <a:rPr lang="en-US" dirty="0"/>
            </a:br>
            <a:r>
              <a:rPr lang="en-US" dirty="0"/>
              <a:t>MS in Applied Data Science @Syracuse?</a:t>
            </a:r>
          </a:p>
        </p:txBody>
      </p:sp>
    </p:spTree>
    <p:extLst>
      <p:ext uri="{BB962C8B-B14F-4D97-AF65-F5344CB8AC3E}">
        <p14:creationId xmlns:p14="http://schemas.microsoft.com/office/powerpoint/2010/main" val="236781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5DF7-299E-4527-8C39-6547CC105E71}"/>
              </a:ext>
            </a:extLst>
          </p:cNvPr>
          <p:cNvSpPr>
            <a:spLocks noGrp="1"/>
          </p:cNvSpPr>
          <p:nvPr>
            <p:ph type="title"/>
          </p:nvPr>
        </p:nvSpPr>
        <p:spPr/>
        <p:txBody>
          <a:bodyPr/>
          <a:lstStyle/>
          <a:p>
            <a:r>
              <a:rPr lang="en-US" dirty="0"/>
              <a:t>Projects/Courses covered</a:t>
            </a:r>
          </a:p>
        </p:txBody>
      </p:sp>
      <p:sp>
        <p:nvSpPr>
          <p:cNvPr id="3" name="Content Placeholder 2">
            <a:extLst>
              <a:ext uri="{FF2B5EF4-FFF2-40B4-BE49-F238E27FC236}">
                <a16:creationId xmlns:a16="http://schemas.microsoft.com/office/drawing/2014/main" id="{530D72B6-9326-497E-B504-6BCEFAFC9561}"/>
              </a:ext>
            </a:extLst>
          </p:cNvPr>
          <p:cNvSpPr>
            <a:spLocks noGrp="1"/>
          </p:cNvSpPr>
          <p:nvPr>
            <p:ph idx="1"/>
          </p:nvPr>
        </p:nvSpPr>
        <p:spPr/>
        <p:txBody>
          <a:bodyPr>
            <a:normAutofit fontScale="92500" lnSpcReduction="20000"/>
          </a:bodyPr>
          <a:lstStyle/>
          <a:p>
            <a:pPr marL="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Reducing minutes late to office </a:t>
            </a:r>
          </a:p>
          <a:p>
            <a:pPr lvl="1"/>
            <a:r>
              <a:rPr lang="en-US" sz="2100" dirty="0">
                <a:effectLst/>
                <a:latin typeface="Calibri" panose="020F0502020204030204" pitchFamily="34" charset="0"/>
                <a:ea typeface="Calibri" panose="020F0502020204030204" pitchFamily="34" charset="0"/>
                <a:cs typeface="Times New Roman" panose="02020603050405020304" pitchFamily="18" charset="0"/>
              </a:rPr>
              <a:t>Process improvement Project</a:t>
            </a:r>
          </a:p>
          <a:p>
            <a:pPr lvl="1"/>
            <a:r>
              <a:rPr lang="en-US" sz="2100" dirty="0">
                <a:latin typeface="Calibri" panose="020F0502020204030204" pitchFamily="34" charset="0"/>
                <a:cs typeface="Times New Roman" panose="02020603050405020304" pitchFamily="18" charset="0"/>
              </a:rPr>
              <a:t>MBC638: Data Analysis and Decision Making</a:t>
            </a:r>
          </a:p>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Human Protein Atlas Single Cell Classifier</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Image classification using deep learning:</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IST 718 : Big Data Analytics</a:t>
            </a:r>
          </a:p>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Sony Rules Gaming</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Poster project</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IST 719: Information Visualization</a:t>
            </a:r>
          </a:p>
          <a:p>
            <a:pPr marL="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Hands-on experience  on modern RDBMS and NoSQL Databases</a:t>
            </a:r>
          </a:p>
          <a:p>
            <a:pPr marL="457200" lvl="1">
              <a:lnSpc>
                <a:spcPct val="107000"/>
              </a:lnSpc>
              <a:spcBef>
                <a:spcPts val="0"/>
              </a:spcBef>
              <a:spcAft>
                <a:spcPts val="800"/>
              </a:spcAft>
            </a:pPr>
            <a:r>
              <a:rPr lang="en-US" sz="2200" dirty="0">
                <a:latin typeface="Calibri" panose="020F0502020204030204" pitchFamily="34" charset="0"/>
                <a:cs typeface="Times New Roman" panose="02020603050405020304" pitchFamily="18" charset="0"/>
              </a:rPr>
              <a:t>IST 769: Advanced Big Data Management</a:t>
            </a:r>
          </a:p>
          <a:p>
            <a:pPr marL="0">
              <a:lnSpc>
                <a:spcPct val="107000"/>
              </a:lnSpc>
              <a:spcBef>
                <a:spcPts val="0"/>
              </a:spcBef>
              <a:spcAft>
                <a:spcPts val="800"/>
              </a:spcAft>
            </a:pPr>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7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lstStyle/>
          <a:p>
            <a:pPr marL="0">
              <a:lnSpc>
                <a:spcPct val="107000"/>
              </a:lnSpc>
              <a:spcBef>
                <a:spcPts val="0"/>
              </a:spcBef>
              <a:spcAft>
                <a:spcPts val="800"/>
              </a:spcAft>
            </a:pPr>
            <a:r>
              <a:rPr lang="en-US" dirty="0">
                <a:latin typeface="Calibri" panose="020F0502020204030204" pitchFamily="34" charset="0"/>
                <a:cs typeface="Times New Roman" panose="02020603050405020304" pitchFamily="18" charset="0"/>
              </a:rPr>
              <a:t>Project1: Reducing minutes late to office </a:t>
            </a:r>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200" y="1825625"/>
            <a:ext cx="10803194" cy="4351338"/>
          </a:xfrm>
        </p:spPr>
        <p:txBody>
          <a:bodyPr>
            <a:normAutofit fontScale="85000" lnSpcReduction="20000"/>
          </a:bodyPr>
          <a:lstStyle/>
          <a:p>
            <a:r>
              <a:rPr lang="en-US" dirty="0"/>
              <a:t>Project is about self improvement</a:t>
            </a:r>
          </a:p>
          <a:p>
            <a:r>
              <a:rPr lang="en-US" dirty="0"/>
              <a:t>The goal of the project is to “Reduce being late to work by 50%”</a:t>
            </a:r>
          </a:p>
          <a:p>
            <a:pPr lvl="1"/>
            <a:r>
              <a:rPr lang="en-US" dirty="0"/>
              <a:t>Achieved 67.9% reduction</a:t>
            </a:r>
          </a:p>
          <a:p>
            <a:r>
              <a:rPr lang="en-US" dirty="0"/>
              <a:t>Data contains about 11 continuous and 1 discrete variable. 26 total samples were used.</a:t>
            </a:r>
          </a:p>
          <a:p>
            <a:r>
              <a:rPr lang="en-US" dirty="0"/>
              <a:t>Applied DMAIC framework</a:t>
            </a:r>
          </a:p>
          <a:p>
            <a:r>
              <a:rPr lang="en-US" dirty="0"/>
              <a:t>Learnings</a:t>
            </a:r>
          </a:p>
          <a:p>
            <a:pPr lvl="1"/>
            <a:r>
              <a:rPr lang="en-US" dirty="0"/>
              <a:t>Statistics basics</a:t>
            </a:r>
          </a:p>
          <a:p>
            <a:pPr lvl="1"/>
            <a:r>
              <a:rPr lang="en-US" dirty="0"/>
              <a:t>Process maps (can be as simple as flow chart)</a:t>
            </a:r>
          </a:p>
          <a:p>
            <a:pPr lvl="1"/>
            <a:r>
              <a:rPr lang="en-US" dirty="0"/>
              <a:t>DMAIC framework (Define, Measure, Analyze, Improve and Control)</a:t>
            </a:r>
          </a:p>
          <a:p>
            <a:pPr lvl="1"/>
            <a:r>
              <a:rPr lang="en-US" dirty="0"/>
              <a:t>Hypothesis testing (defining null and alternative hypothesis)</a:t>
            </a:r>
          </a:p>
          <a:p>
            <a:pPr lvl="1"/>
            <a:r>
              <a:rPr lang="en-US" dirty="0"/>
              <a:t>Importance of operational definition</a:t>
            </a:r>
          </a:p>
          <a:p>
            <a:pPr lvl="1"/>
            <a:r>
              <a:rPr lang="en-US" dirty="0"/>
              <a:t>Standardization using Sigma Quality Level(SQL)</a:t>
            </a:r>
          </a:p>
          <a:p>
            <a:pPr lvl="1"/>
            <a:r>
              <a:rPr lang="en-US" dirty="0"/>
              <a:t>Regression basics</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376068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6">
            <a:extLst>
              <a:ext uri="{FF2B5EF4-FFF2-40B4-BE49-F238E27FC236}">
                <a16:creationId xmlns:a16="http://schemas.microsoft.com/office/drawing/2014/main" id="{A7312C87-C608-4410-87B6-45C9987AEA7B}"/>
              </a:ext>
            </a:extLst>
          </p:cNvPr>
          <p:cNvSpPr txBox="1">
            <a:spLocks noChangeArrowheads="1"/>
          </p:cNvSpPr>
          <p:nvPr/>
        </p:nvSpPr>
        <p:spPr bwMode="auto">
          <a:xfrm>
            <a:off x="5038970" y="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70C0"/>
                </a:solidFill>
                <a:latin typeface="Arial" panose="020B0604020202020204" pitchFamily="34" charset="0"/>
              </a:rPr>
              <a:t>Reduce minutes late to office</a:t>
            </a:r>
          </a:p>
        </p:txBody>
      </p:sp>
      <p:sp>
        <p:nvSpPr>
          <p:cNvPr id="9" name="Text Box 46">
            <a:extLst>
              <a:ext uri="{FF2B5EF4-FFF2-40B4-BE49-F238E27FC236}">
                <a16:creationId xmlns:a16="http://schemas.microsoft.com/office/drawing/2014/main" id="{3C935DE7-8AF3-4726-990C-E43FBF82824D}"/>
              </a:ext>
            </a:extLst>
          </p:cNvPr>
          <p:cNvSpPr txBox="1">
            <a:spLocks noChangeArrowheads="1"/>
          </p:cNvSpPr>
          <p:nvPr/>
        </p:nvSpPr>
        <p:spPr bwMode="auto">
          <a:xfrm>
            <a:off x="7034458" y="5080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Process owner: Srihari Busam</a:t>
            </a:r>
          </a:p>
        </p:txBody>
      </p:sp>
      <p:sp>
        <p:nvSpPr>
          <p:cNvPr id="10" name="TextBox 9">
            <a:extLst>
              <a:ext uri="{FF2B5EF4-FFF2-40B4-BE49-F238E27FC236}">
                <a16:creationId xmlns:a16="http://schemas.microsoft.com/office/drawing/2014/main" id="{B058EB35-224F-4C70-A519-D506CB26DEF9}"/>
              </a:ext>
            </a:extLst>
          </p:cNvPr>
          <p:cNvSpPr txBox="1"/>
          <p:nvPr/>
        </p:nvSpPr>
        <p:spPr>
          <a:xfrm>
            <a:off x="840552" y="1196883"/>
            <a:ext cx="922216" cy="369332"/>
          </a:xfrm>
          <a:prstGeom prst="rect">
            <a:avLst/>
          </a:prstGeom>
          <a:noFill/>
        </p:spPr>
        <p:txBody>
          <a:bodyPr wrap="square" rtlCol="0">
            <a:spAutoFit/>
          </a:bodyPr>
          <a:lstStyle/>
          <a:p>
            <a:r>
              <a:rPr lang="en-US" b="1" dirty="0"/>
              <a:t>DEFINE</a:t>
            </a:r>
          </a:p>
        </p:txBody>
      </p:sp>
      <p:sp>
        <p:nvSpPr>
          <p:cNvPr id="11" name="TextBox 10">
            <a:extLst>
              <a:ext uri="{FF2B5EF4-FFF2-40B4-BE49-F238E27FC236}">
                <a16:creationId xmlns:a16="http://schemas.microsoft.com/office/drawing/2014/main" id="{BF6C0DF4-BA09-41F8-BB90-B526AB139AE2}"/>
              </a:ext>
            </a:extLst>
          </p:cNvPr>
          <p:cNvSpPr txBox="1"/>
          <p:nvPr/>
        </p:nvSpPr>
        <p:spPr>
          <a:xfrm>
            <a:off x="3317450" y="1255078"/>
            <a:ext cx="1402862" cy="369332"/>
          </a:xfrm>
          <a:prstGeom prst="rect">
            <a:avLst/>
          </a:prstGeom>
          <a:noFill/>
        </p:spPr>
        <p:txBody>
          <a:bodyPr wrap="square" rtlCol="0">
            <a:spAutoFit/>
          </a:bodyPr>
          <a:lstStyle/>
          <a:p>
            <a:r>
              <a:rPr lang="en-US" b="1" dirty="0"/>
              <a:t>MEASURE</a:t>
            </a:r>
          </a:p>
        </p:txBody>
      </p:sp>
      <p:sp>
        <p:nvSpPr>
          <p:cNvPr id="12" name="TextBox 11">
            <a:extLst>
              <a:ext uri="{FF2B5EF4-FFF2-40B4-BE49-F238E27FC236}">
                <a16:creationId xmlns:a16="http://schemas.microsoft.com/office/drawing/2014/main" id="{70188D92-2D97-4993-92F4-D575F0E4317A}"/>
              </a:ext>
            </a:extLst>
          </p:cNvPr>
          <p:cNvSpPr txBox="1"/>
          <p:nvPr/>
        </p:nvSpPr>
        <p:spPr>
          <a:xfrm>
            <a:off x="6896742" y="1255078"/>
            <a:ext cx="1055077" cy="369332"/>
          </a:xfrm>
          <a:prstGeom prst="rect">
            <a:avLst/>
          </a:prstGeom>
          <a:noFill/>
        </p:spPr>
        <p:txBody>
          <a:bodyPr wrap="square" rtlCol="0">
            <a:spAutoFit/>
          </a:bodyPr>
          <a:lstStyle/>
          <a:p>
            <a:r>
              <a:rPr lang="en-US" b="1" dirty="0"/>
              <a:t>ANALYZE</a:t>
            </a:r>
          </a:p>
        </p:txBody>
      </p:sp>
      <p:sp>
        <p:nvSpPr>
          <p:cNvPr id="13" name="TextBox 12">
            <a:extLst>
              <a:ext uri="{FF2B5EF4-FFF2-40B4-BE49-F238E27FC236}">
                <a16:creationId xmlns:a16="http://schemas.microsoft.com/office/drawing/2014/main" id="{D84D1F72-A25B-4A36-886E-56AC4868E536}"/>
              </a:ext>
            </a:extLst>
          </p:cNvPr>
          <p:cNvSpPr txBox="1"/>
          <p:nvPr/>
        </p:nvSpPr>
        <p:spPr>
          <a:xfrm>
            <a:off x="10101599" y="1178050"/>
            <a:ext cx="1402862" cy="369332"/>
          </a:xfrm>
          <a:prstGeom prst="rect">
            <a:avLst/>
          </a:prstGeom>
          <a:noFill/>
        </p:spPr>
        <p:txBody>
          <a:bodyPr wrap="square" rtlCol="0">
            <a:spAutoFit/>
          </a:bodyPr>
          <a:lstStyle/>
          <a:p>
            <a:r>
              <a:rPr lang="en-US" b="1" dirty="0"/>
              <a:t>IMPROVE</a:t>
            </a:r>
          </a:p>
        </p:txBody>
      </p:sp>
      <p:cxnSp>
        <p:nvCxnSpPr>
          <p:cNvPr id="19" name="Straight Connector 18">
            <a:extLst>
              <a:ext uri="{FF2B5EF4-FFF2-40B4-BE49-F238E27FC236}">
                <a16:creationId xmlns:a16="http://schemas.microsoft.com/office/drawing/2014/main" id="{E15DA7A8-DF6D-46D9-847F-D478CFD61F95}"/>
              </a:ext>
            </a:extLst>
          </p:cNvPr>
          <p:cNvCxnSpPr>
            <a:cxnSpLocks/>
          </p:cNvCxnSpPr>
          <p:nvPr/>
        </p:nvCxnSpPr>
        <p:spPr>
          <a:xfrm>
            <a:off x="2368550" y="1228725"/>
            <a:ext cx="0" cy="54419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F9D82E9-97C0-475F-B6DD-09D8FA08E745}"/>
              </a:ext>
            </a:extLst>
          </p:cNvPr>
          <p:cNvCxnSpPr>
            <a:cxnSpLocks/>
          </p:cNvCxnSpPr>
          <p:nvPr/>
        </p:nvCxnSpPr>
        <p:spPr>
          <a:xfrm>
            <a:off x="5676900" y="1228725"/>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9BA94A-C272-4F2E-82F5-35E5AAB65C73}"/>
              </a:ext>
            </a:extLst>
          </p:cNvPr>
          <p:cNvCxnSpPr>
            <a:cxnSpLocks/>
          </p:cNvCxnSpPr>
          <p:nvPr/>
        </p:nvCxnSpPr>
        <p:spPr>
          <a:xfrm>
            <a:off x="9171661" y="1196883"/>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5" name="Diagram 24">
            <a:extLst>
              <a:ext uri="{FF2B5EF4-FFF2-40B4-BE49-F238E27FC236}">
                <a16:creationId xmlns:a16="http://schemas.microsoft.com/office/drawing/2014/main" id="{FDC7E1F4-DADF-441E-949D-03DBF41EC4D5}"/>
              </a:ext>
            </a:extLst>
          </p:cNvPr>
          <p:cNvGraphicFramePr/>
          <p:nvPr/>
        </p:nvGraphicFramePr>
        <p:xfrm>
          <a:off x="63502" y="744974"/>
          <a:ext cx="12058646"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2D12F0B3-E085-4315-8DF7-9E76A7E95E06}"/>
              </a:ext>
            </a:extLst>
          </p:cNvPr>
          <p:cNvSpPr txBox="1"/>
          <p:nvPr/>
        </p:nvSpPr>
        <p:spPr>
          <a:xfrm>
            <a:off x="83611" y="1514592"/>
            <a:ext cx="2260597" cy="2000548"/>
          </a:xfrm>
          <a:prstGeom prst="rect">
            <a:avLst/>
          </a:prstGeom>
          <a:noFill/>
          <a:ln>
            <a:solidFill>
              <a:schemeClr val="accent5">
                <a:lumMod val="50000"/>
              </a:schemeClr>
            </a:solidFill>
          </a:ln>
        </p:spPr>
        <p:txBody>
          <a:bodyPr wrap="square" rtlCol="0">
            <a:spAutoFit/>
          </a:bodyPr>
          <a:lstStyle/>
          <a:p>
            <a:r>
              <a:rPr lang="en-US" sz="1200" b="1" dirty="0"/>
              <a:t>Problem statement:</a:t>
            </a:r>
            <a:r>
              <a:rPr lang="en-US" sz="1200" dirty="0"/>
              <a:t> Reduce minutes being late to office by </a:t>
            </a:r>
            <a:r>
              <a:rPr lang="en-US" sz="1200" b="1" dirty="0"/>
              <a:t>50%</a:t>
            </a:r>
            <a:r>
              <a:rPr lang="en-US" sz="1200" dirty="0"/>
              <a:t>.</a:t>
            </a:r>
          </a:p>
          <a:p>
            <a:r>
              <a:rPr lang="en-US" sz="1200" b="1" dirty="0"/>
              <a:t>Impact: </a:t>
            </a:r>
            <a:r>
              <a:rPr lang="en-US" sz="1200" dirty="0"/>
              <a:t>Every minute late to office is causing me to spend twice as much time to catch. Roughly this is leading to </a:t>
            </a:r>
            <a:r>
              <a:rPr lang="en-US" sz="1200" b="1" dirty="0"/>
              <a:t>14 days </a:t>
            </a:r>
            <a:r>
              <a:rPr lang="en-US" sz="1200" dirty="0"/>
              <a:t>of personal productivity loss per year which amounts to </a:t>
            </a:r>
            <a:r>
              <a:rPr lang="en-US" sz="1200" b="1" dirty="0"/>
              <a:t>$7,000 </a:t>
            </a:r>
            <a:r>
              <a:rPr lang="en-US" sz="1200" dirty="0"/>
              <a:t>loss per year.</a:t>
            </a:r>
          </a:p>
        </p:txBody>
      </p:sp>
      <p:sp>
        <p:nvSpPr>
          <p:cNvPr id="27" name="Scroll: Horizontal 26">
            <a:extLst>
              <a:ext uri="{FF2B5EF4-FFF2-40B4-BE49-F238E27FC236}">
                <a16:creationId xmlns:a16="http://schemas.microsoft.com/office/drawing/2014/main" id="{BEDD1B84-EE84-4EF1-A820-E182AA4C35E7}"/>
              </a:ext>
            </a:extLst>
          </p:cNvPr>
          <p:cNvSpPr/>
          <p:nvPr/>
        </p:nvSpPr>
        <p:spPr>
          <a:xfrm>
            <a:off x="63501" y="3544352"/>
            <a:ext cx="2232065"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SQL 2.91</a:t>
            </a:r>
          </a:p>
        </p:txBody>
      </p:sp>
      <p:sp>
        <p:nvSpPr>
          <p:cNvPr id="29" name="Scroll: Horizontal 28">
            <a:extLst>
              <a:ext uri="{FF2B5EF4-FFF2-40B4-BE49-F238E27FC236}">
                <a16:creationId xmlns:a16="http://schemas.microsoft.com/office/drawing/2014/main" id="{2DA53E9C-E7CF-4611-9641-7C8AB5D28722}"/>
              </a:ext>
            </a:extLst>
          </p:cNvPr>
          <p:cNvSpPr/>
          <p:nvPr/>
        </p:nvSpPr>
        <p:spPr>
          <a:xfrm>
            <a:off x="63501" y="3898990"/>
            <a:ext cx="2232061"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MEAN 37.46 Minutes</a:t>
            </a:r>
          </a:p>
        </p:txBody>
      </p:sp>
      <p:sp>
        <p:nvSpPr>
          <p:cNvPr id="30" name="TextBox 29">
            <a:extLst>
              <a:ext uri="{FF2B5EF4-FFF2-40B4-BE49-F238E27FC236}">
                <a16:creationId xmlns:a16="http://schemas.microsoft.com/office/drawing/2014/main" id="{654F919A-3E1D-49A5-AB7F-2C555EAEE229}"/>
              </a:ext>
            </a:extLst>
          </p:cNvPr>
          <p:cNvSpPr txBox="1"/>
          <p:nvPr/>
        </p:nvSpPr>
        <p:spPr>
          <a:xfrm>
            <a:off x="2392893" y="1598406"/>
            <a:ext cx="3136564" cy="769441"/>
          </a:xfrm>
          <a:prstGeom prst="rect">
            <a:avLst/>
          </a:prstGeom>
          <a:noFill/>
        </p:spPr>
        <p:txBody>
          <a:bodyPr wrap="square" rtlCol="0">
            <a:spAutoFit/>
          </a:bodyPr>
          <a:lstStyle/>
          <a:p>
            <a:r>
              <a:rPr lang="en-US" sz="1100" dirty="0"/>
              <a:t>10 continuous variables and 1 discrete variable are measured for each sample. A total of 26 samples, 13 before improvement and 13 after improvement are collected.</a:t>
            </a:r>
          </a:p>
        </p:txBody>
      </p:sp>
      <p:sp>
        <p:nvSpPr>
          <p:cNvPr id="31" name="Scroll: Horizontal 30">
            <a:extLst>
              <a:ext uri="{FF2B5EF4-FFF2-40B4-BE49-F238E27FC236}">
                <a16:creationId xmlns:a16="http://schemas.microsoft.com/office/drawing/2014/main" id="{7440EABF-5942-4D1B-B991-C6033C5B58EB}"/>
              </a:ext>
            </a:extLst>
          </p:cNvPr>
          <p:cNvSpPr/>
          <p:nvPr/>
        </p:nvSpPr>
        <p:spPr>
          <a:xfrm>
            <a:off x="9287531" y="2109641"/>
            <a:ext cx="1269308"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SQL 3.4</a:t>
            </a:r>
          </a:p>
        </p:txBody>
      </p:sp>
      <p:sp>
        <p:nvSpPr>
          <p:cNvPr id="32" name="Scroll: Horizontal 31">
            <a:extLst>
              <a:ext uri="{FF2B5EF4-FFF2-40B4-BE49-F238E27FC236}">
                <a16:creationId xmlns:a16="http://schemas.microsoft.com/office/drawing/2014/main" id="{BB0A3513-B9A4-4980-90A7-6C031D45B284}"/>
              </a:ext>
            </a:extLst>
          </p:cNvPr>
          <p:cNvSpPr/>
          <p:nvPr/>
        </p:nvSpPr>
        <p:spPr>
          <a:xfrm>
            <a:off x="10647914" y="2071776"/>
            <a:ext cx="1426856"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MEAN 12 Min</a:t>
            </a:r>
          </a:p>
        </p:txBody>
      </p:sp>
      <p:sp>
        <p:nvSpPr>
          <p:cNvPr id="33" name="Ribbon: Curved and Tilted Down 32">
            <a:extLst>
              <a:ext uri="{FF2B5EF4-FFF2-40B4-BE49-F238E27FC236}">
                <a16:creationId xmlns:a16="http://schemas.microsoft.com/office/drawing/2014/main" id="{D47BEA64-D2B4-4646-8237-4F99A7A56F23}"/>
              </a:ext>
            </a:extLst>
          </p:cNvPr>
          <p:cNvSpPr/>
          <p:nvPr/>
        </p:nvSpPr>
        <p:spPr>
          <a:xfrm>
            <a:off x="9199413" y="1446027"/>
            <a:ext cx="2324009" cy="644722"/>
          </a:xfrm>
          <a:prstGeom prst="ellipseRibb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Reduced minutes late to office by 67%</a:t>
            </a:r>
          </a:p>
        </p:txBody>
      </p:sp>
      <p:pic>
        <p:nvPicPr>
          <p:cNvPr id="44" name="Picture 43" descr="A green sign with white text&#10;&#10;Description automatically generated">
            <a:extLst>
              <a:ext uri="{FF2B5EF4-FFF2-40B4-BE49-F238E27FC236}">
                <a16:creationId xmlns:a16="http://schemas.microsoft.com/office/drawing/2014/main" id="{B58B331A-C8D3-4156-BF1E-FD8E44578D7B}"/>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1156921" y="1364644"/>
            <a:ext cx="677413" cy="677413"/>
          </a:xfrm>
          <a:prstGeom prst="rect">
            <a:avLst/>
          </a:prstGeom>
        </p:spPr>
      </p:pic>
      <p:grpSp>
        <p:nvGrpSpPr>
          <p:cNvPr id="55" name="Group 54">
            <a:extLst>
              <a:ext uri="{FF2B5EF4-FFF2-40B4-BE49-F238E27FC236}">
                <a16:creationId xmlns:a16="http://schemas.microsoft.com/office/drawing/2014/main" id="{B620ACAF-299A-457B-8056-3FC4F1F4CA3C}"/>
              </a:ext>
            </a:extLst>
          </p:cNvPr>
          <p:cNvGrpSpPr/>
          <p:nvPr/>
        </p:nvGrpSpPr>
        <p:grpSpPr>
          <a:xfrm>
            <a:off x="63486" y="4287590"/>
            <a:ext cx="2232057" cy="2096355"/>
            <a:chOff x="63486" y="4287590"/>
            <a:chExt cx="2232057" cy="2096355"/>
          </a:xfrm>
        </p:grpSpPr>
        <p:pic>
          <p:nvPicPr>
            <p:cNvPr id="28" name="Picture 27">
              <a:extLst>
                <a:ext uri="{FF2B5EF4-FFF2-40B4-BE49-F238E27FC236}">
                  <a16:creationId xmlns:a16="http://schemas.microsoft.com/office/drawing/2014/main" id="{2C7C022E-21F3-437D-8C6F-99A915577FA6}"/>
                </a:ext>
              </a:extLst>
            </p:cNvPr>
            <p:cNvPicPr>
              <a:picLocks noChangeAspect="1"/>
            </p:cNvPicPr>
            <p:nvPr/>
          </p:nvPicPr>
          <p:blipFill>
            <a:blip r:embed="rId10"/>
            <a:stretch>
              <a:fillRect/>
            </a:stretch>
          </p:blipFill>
          <p:spPr>
            <a:xfrm>
              <a:off x="63486" y="4287590"/>
              <a:ext cx="2232057" cy="2096355"/>
            </a:xfrm>
            <a:prstGeom prst="rect">
              <a:avLst/>
            </a:prstGeom>
            <a:ln>
              <a:solidFill>
                <a:schemeClr val="accent5">
                  <a:lumMod val="50000"/>
                </a:schemeClr>
              </a:solidFill>
            </a:ln>
          </p:spPr>
        </p:pic>
        <p:sp>
          <p:nvSpPr>
            <p:cNvPr id="51" name="Flowchart: Or 50">
              <a:extLst>
                <a:ext uri="{FF2B5EF4-FFF2-40B4-BE49-F238E27FC236}">
                  <a16:creationId xmlns:a16="http://schemas.microsoft.com/office/drawing/2014/main" id="{DC64C51E-8732-41BC-A4B0-49E31FB99970}"/>
                </a:ext>
              </a:extLst>
            </p:cNvPr>
            <p:cNvSpPr/>
            <p:nvPr/>
          </p:nvSpPr>
          <p:spPr>
            <a:xfrm>
              <a:off x="579585" y="5317153"/>
              <a:ext cx="215038" cy="203973"/>
            </a:xfrm>
            <a:prstGeom prst="flowChartOr">
              <a:avLst/>
            </a:prstGeom>
            <a:solidFill>
              <a:srgbClr val="FF000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a:extLst>
              <a:ext uri="{FF2B5EF4-FFF2-40B4-BE49-F238E27FC236}">
                <a16:creationId xmlns:a16="http://schemas.microsoft.com/office/drawing/2014/main" id="{65253BCA-BCFB-42A5-B435-329FDFD852DB}"/>
              </a:ext>
            </a:extLst>
          </p:cNvPr>
          <p:cNvGrpSpPr/>
          <p:nvPr/>
        </p:nvGrpSpPr>
        <p:grpSpPr>
          <a:xfrm>
            <a:off x="2462051" y="2412797"/>
            <a:ext cx="3064875" cy="2576608"/>
            <a:chOff x="2381435" y="2804626"/>
            <a:chExt cx="3251007" cy="2716500"/>
          </a:xfrm>
        </p:grpSpPr>
        <p:grpSp>
          <p:nvGrpSpPr>
            <p:cNvPr id="54" name="Group 53">
              <a:extLst>
                <a:ext uri="{FF2B5EF4-FFF2-40B4-BE49-F238E27FC236}">
                  <a16:creationId xmlns:a16="http://schemas.microsoft.com/office/drawing/2014/main" id="{B1512EA8-B6D4-4AC1-B65C-5E446088322F}"/>
                </a:ext>
              </a:extLst>
            </p:cNvPr>
            <p:cNvGrpSpPr/>
            <p:nvPr/>
          </p:nvGrpSpPr>
          <p:grpSpPr>
            <a:xfrm>
              <a:off x="2381435" y="3344994"/>
              <a:ext cx="3251007" cy="2176132"/>
              <a:chOff x="2383103" y="3330871"/>
              <a:chExt cx="3266829" cy="2548862"/>
            </a:xfrm>
          </p:grpSpPr>
          <mc:AlternateContent xmlns:mc="http://schemas.openxmlformats.org/markup-compatibility/2006" xmlns:cx1="http://schemas.microsoft.com/office/drawing/2015/9/8/chartex">
            <mc:Choice Requires="cx1">
              <p:graphicFrame>
                <p:nvGraphicFramePr>
                  <p:cNvPr id="47" name="Chart 46">
                    <a:extLst>
                      <a:ext uri="{FF2B5EF4-FFF2-40B4-BE49-F238E27FC236}">
                        <a16:creationId xmlns:a16="http://schemas.microsoft.com/office/drawing/2014/main" id="{3786040F-87BD-46D5-8E4F-8D26DED90D30}"/>
                      </a:ext>
                    </a:extLst>
                  </p:cNvPr>
                  <p:cNvGraphicFramePr/>
                  <p:nvPr/>
                </p:nvGraphicFramePr>
                <p:xfrm>
                  <a:off x="2383103" y="3330871"/>
                  <a:ext cx="3266829" cy="2548862"/>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47" name="Chart 46">
                    <a:extLst>
                      <a:ext uri="{FF2B5EF4-FFF2-40B4-BE49-F238E27FC236}">
                        <a16:creationId xmlns:a16="http://schemas.microsoft.com/office/drawing/2014/main" id="{3786040F-87BD-46D5-8E4F-8D26DED90D30}"/>
                      </a:ext>
                    </a:extLst>
                  </p:cNvPr>
                  <p:cNvPicPr>
                    <a:picLocks noGrp="1" noRot="1" noChangeAspect="1" noMove="1" noResize="1" noEditPoints="1" noAdjustHandles="1" noChangeArrowheads="1" noChangeShapeType="1"/>
                  </p:cNvPicPr>
                  <p:nvPr/>
                </p:nvPicPr>
                <p:blipFill>
                  <a:blip r:embed="rId12"/>
                  <a:stretch>
                    <a:fillRect/>
                  </a:stretch>
                </p:blipFill>
                <p:spPr>
                  <a:xfrm>
                    <a:off x="2462051" y="2925338"/>
                    <a:ext cx="3064875" cy="2064067"/>
                  </a:xfrm>
                  <a:prstGeom prst="rect">
                    <a:avLst/>
                  </a:prstGeom>
                </p:spPr>
              </p:pic>
            </mc:Fallback>
          </mc:AlternateContent>
          <p:sp>
            <p:nvSpPr>
              <p:cNvPr id="50" name="Flowchart: Or 49">
                <a:extLst>
                  <a:ext uri="{FF2B5EF4-FFF2-40B4-BE49-F238E27FC236}">
                    <a16:creationId xmlns:a16="http://schemas.microsoft.com/office/drawing/2014/main" id="{2691CF80-A006-4362-81A3-A7A373FAC2A0}"/>
                  </a:ext>
                </a:extLst>
              </p:cNvPr>
              <p:cNvSpPr/>
              <p:nvPr/>
            </p:nvSpPr>
            <p:spPr>
              <a:xfrm>
                <a:off x="3959695" y="4812527"/>
                <a:ext cx="215038"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DB7CCD20-26AB-442D-AA79-6A51674D6430}"/>
                </a:ext>
              </a:extLst>
            </p:cNvPr>
            <p:cNvSpPr txBox="1"/>
            <p:nvPr/>
          </p:nvSpPr>
          <p:spPr>
            <a:xfrm>
              <a:off x="2694846" y="2804626"/>
              <a:ext cx="2834611" cy="535403"/>
            </a:xfrm>
            <a:prstGeom prst="rect">
              <a:avLst/>
            </a:prstGeom>
            <a:noFill/>
          </p:spPr>
          <p:txBody>
            <a:bodyPr wrap="square" rtlCol="0">
              <a:spAutoFit/>
            </a:bodyPr>
            <a:lstStyle/>
            <a:p>
              <a:r>
                <a:rPr lang="en-US" sz="900" dirty="0"/>
                <a:t>Pareto Chart and Process Map helped identification of key process improvement to remove redundant activity “news/mail check”</a:t>
              </a:r>
            </a:p>
          </p:txBody>
        </p:sp>
        <p:sp>
          <p:nvSpPr>
            <p:cNvPr id="52" name="Flowchart: Or 51">
              <a:extLst>
                <a:ext uri="{FF2B5EF4-FFF2-40B4-BE49-F238E27FC236}">
                  <a16:creationId xmlns:a16="http://schemas.microsoft.com/office/drawing/2014/main" id="{22890D78-A2C0-4E3B-8A03-0D2FCED5F5FA}"/>
                </a:ext>
              </a:extLst>
            </p:cNvPr>
            <p:cNvSpPr/>
            <p:nvPr/>
          </p:nvSpPr>
          <p:spPr>
            <a:xfrm>
              <a:off x="2540372" y="3028135"/>
              <a:ext cx="226909"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 name="Group 6">
            <a:extLst>
              <a:ext uri="{FF2B5EF4-FFF2-40B4-BE49-F238E27FC236}">
                <a16:creationId xmlns:a16="http://schemas.microsoft.com/office/drawing/2014/main" id="{60BC82D6-2965-40C3-9604-4BCA29356A9B}"/>
              </a:ext>
            </a:extLst>
          </p:cNvPr>
          <p:cNvGrpSpPr/>
          <p:nvPr/>
        </p:nvGrpSpPr>
        <p:grpSpPr>
          <a:xfrm>
            <a:off x="2411148" y="5096477"/>
            <a:ext cx="3192741" cy="1623091"/>
            <a:chOff x="2411148" y="5096477"/>
            <a:chExt cx="3192741" cy="1623091"/>
          </a:xfrm>
        </p:grpSpPr>
        <p:graphicFrame>
          <p:nvGraphicFramePr>
            <p:cNvPr id="36" name="Chart 35">
              <a:extLst>
                <a:ext uri="{FF2B5EF4-FFF2-40B4-BE49-F238E27FC236}">
                  <a16:creationId xmlns:a16="http://schemas.microsoft.com/office/drawing/2014/main" id="{2D313B4C-37AF-4831-BC05-AC5FA1C29390}"/>
                </a:ext>
              </a:extLst>
            </p:cNvPr>
            <p:cNvGraphicFramePr>
              <a:graphicFrameLocks/>
            </p:cNvGraphicFramePr>
            <p:nvPr/>
          </p:nvGraphicFramePr>
          <p:xfrm>
            <a:off x="2411148" y="5096477"/>
            <a:ext cx="3192741" cy="1623091"/>
          </p:xfrm>
          <a:graphic>
            <a:graphicData uri="http://schemas.openxmlformats.org/drawingml/2006/chart">
              <c:chart xmlns:c="http://schemas.openxmlformats.org/drawingml/2006/chart" xmlns:r="http://schemas.openxmlformats.org/officeDocument/2006/relationships" r:id="rId13"/>
            </a:graphicData>
          </a:graphic>
        </p:graphicFrame>
        <p:sp>
          <p:nvSpPr>
            <p:cNvPr id="6" name="Arrow: Down 5">
              <a:extLst>
                <a:ext uri="{FF2B5EF4-FFF2-40B4-BE49-F238E27FC236}">
                  <a16:creationId xmlns:a16="http://schemas.microsoft.com/office/drawing/2014/main" id="{5445AB72-DB77-40CB-B87B-FFA02DFF987A}"/>
                </a:ext>
              </a:extLst>
            </p:cNvPr>
            <p:cNvSpPr/>
            <p:nvPr/>
          </p:nvSpPr>
          <p:spPr>
            <a:xfrm rot="1220157">
              <a:off x="4196891" y="5544793"/>
              <a:ext cx="137382" cy="833487"/>
            </a:xfrm>
            <a:prstGeom prst="downArrow">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305335">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r>
                            <a:rPr lang="en-US" sz="1200" b="1" dirty="0"/>
                            <a:t>16.308</a:t>
                          </a:r>
                          <a:r>
                            <a:rPr lang="en-US" sz="1200" dirty="0"/>
                            <a:t> </a:t>
                          </a:r>
                          <a:r>
                            <a:rPr lang="en-US" sz="1200" baseline="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smtClean="0">
                                      <a:latin typeface="Cambria Math" panose="02040503050406030204" pitchFamily="18" charset="0"/>
                                    </a:rPr>
                                  </m:ctrlPr>
                                </m:accPr>
                                <m:e>
                                  <m:r>
                                    <a:rPr lang="en-US" sz="1200" i="1" dirty="0">
                                      <a:latin typeface="Cambria Math" panose="02040503050406030204" pitchFamily="18" charset="0"/>
                                    </a:rPr>
                                    <m:t>𝑥</m:t>
                                  </m:r>
                                </m:e>
                              </m:acc>
                              <m:r>
                                <a:rPr lang="en-US" sz="1200" i="0" dirty="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b="0" i="1" dirty="0" smtClean="0">
                                      <a:latin typeface="Cambria Math" panose="02040503050406030204" pitchFamily="18" charset="0"/>
                                    </a:rPr>
                                    <m:t>12</m:t>
                                  </m:r>
                                </m:e>
                              </m:acc>
                              <m:r>
                                <a:rPr lang="en-US" sz="1200" dirty="0">
                                  <a:latin typeface="Cambria Math" panose="02040503050406030204" pitchFamily="18" charset="0"/>
                                </a:rPr>
                                <m:t>+</m:t>
                              </m:r>
                              <m:r>
                                <a:rPr lang="en-US" sz="1200" b="0" i="1" dirty="0" smtClean="0">
                                  <a:latin typeface="Cambria Math" panose="02040503050406030204" pitchFamily="18" charset="0"/>
                                </a:rPr>
                                <m:t>2.179</m:t>
                              </m:r>
                              <m:f>
                                <m:fPr>
                                  <m:ctrlPr>
                                    <a:rPr lang="en-US" sz="1200" i="1" dirty="0">
                                      <a:latin typeface="Cambria Math" panose="02040503050406030204" pitchFamily="18" charset="0"/>
                                    </a:rPr>
                                  </m:ctrlPr>
                                </m:fPr>
                                <m:num>
                                  <m:r>
                                    <a:rPr lang="en-US" sz="1200" b="0" i="1" dirty="0" smtClean="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b="0" i="1" dirty="0" smtClean="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r>
                            <a:rPr lang="en-US" sz="1200" b="1" dirty="0"/>
                            <a:t>7.691</a:t>
                          </a:r>
                          <a:r>
                            <a:rPr lang="en-US" sz="120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𝑥</m:t>
                                  </m:r>
                                </m:e>
                              </m:acc>
                              <m:r>
                                <a:rPr lang="en-US" sz="1200" b="0" i="0" dirty="0" smtClean="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12</m:t>
                                  </m:r>
                                </m:e>
                              </m:acc>
                              <m:r>
                                <a:rPr lang="en-US" sz="1200" b="0" i="0" dirty="0" smtClean="0">
                                  <a:latin typeface="Cambria Math" panose="02040503050406030204" pitchFamily="18" charset="0"/>
                                </a:rPr>
                                <m:t>−</m:t>
                              </m:r>
                              <m:r>
                                <a:rPr lang="en-US" sz="1200" i="1" dirty="0">
                                  <a:latin typeface="Cambria Math" panose="02040503050406030204" pitchFamily="18" charset="0"/>
                                </a:rPr>
                                <m:t>2.179</m:t>
                              </m:r>
                              <m:f>
                                <m:fPr>
                                  <m:ctrlPr>
                                    <a:rPr lang="en-US" sz="1200" i="1" dirty="0">
                                      <a:latin typeface="Cambria Math" panose="02040503050406030204" pitchFamily="18" charset="0"/>
                                    </a:rPr>
                                  </m:ctrlPr>
                                </m:fPr>
                                <m:num>
                                  <m:r>
                                    <a:rPr lang="en-US" sz="1200" i="1" dirty="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3969113416"/>
                      </a:ext>
                    </a:extLst>
                  </a:tr>
                </a:tbl>
              </a:graphicData>
            </a:graphic>
          </p:graphicFrame>
        </mc:Choice>
        <mc:Fallback xmlns="">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extLst>
                  <p:ext uri="{D42A27DB-BD31-4B8C-83A1-F6EECF244321}">
                    <p14:modId xmlns:p14="http://schemas.microsoft.com/office/powerpoint/2010/main" val="2753414372"/>
                  </p:ext>
                </p:extLst>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457200">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endParaRPr lang="en-US"/>
                        </a:p>
                      </a:txBody>
                      <a:tcPr>
                        <a:blipFill>
                          <a:blip r:embed="rId14"/>
                          <a:stretch>
                            <a:fillRect l="-27014" t="-107042" r="-948" b="-102817"/>
                          </a:stretch>
                        </a:blipFill>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endParaRPr lang="en-US"/>
                        </a:p>
                      </a:txBody>
                      <a:tcPr>
                        <a:blipFill>
                          <a:blip r:embed="rId14"/>
                          <a:stretch>
                            <a:fillRect l="-27014" t="-207042" r="-948" b="-2817"/>
                          </a:stretch>
                        </a:blipFill>
                      </a:tcPr>
                    </a:tc>
                    <a:extLst>
                      <a:ext uri="{0D108BD9-81ED-4DB2-BD59-A6C34878D82A}">
                        <a16:rowId xmlns:a16="http://schemas.microsoft.com/office/drawing/2014/main" val="3969113416"/>
                      </a:ext>
                    </a:extLst>
                  </a:tr>
                </a:tbl>
              </a:graphicData>
            </a:graphic>
          </p:graphicFrame>
        </mc:Fallback>
      </mc:AlternateContent>
      <p:sp>
        <p:nvSpPr>
          <p:cNvPr id="15" name="TextBox 14">
            <a:extLst>
              <a:ext uri="{FF2B5EF4-FFF2-40B4-BE49-F238E27FC236}">
                <a16:creationId xmlns:a16="http://schemas.microsoft.com/office/drawing/2014/main" id="{361A3DD6-DD25-4074-8688-B0ADDDF08E93}"/>
              </a:ext>
            </a:extLst>
          </p:cNvPr>
          <p:cNvSpPr txBox="1"/>
          <p:nvPr/>
        </p:nvSpPr>
        <p:spPr>
          <a:xfrm>
            <a:off x="5783238" y="3758105"/>
            <a:ext cx="3315415" cy="1200329"/>
          </a:xfrm>
          <a:prstGeom prst="rect">
            <a:avLst/>
          </a:prstGeom>
          <a:noFill/>
          <a:ln>
            <a:solidFill>
              <a:schemeClr val="accent1">
                <a:lumMod val="75000"/>
              </a:schemeClr>
            </a:solidFill>
          </a:ln>
        </p:spPr>
        <p:txBody>
          <a:bodyPr wrap="square" rtlCol="0">
            <a:spAutoFit/>
          </a:bodyPr>
          <a:lstStyle/>
          <a:p>
            <a:r>
              <a:rPr lang="en-US" sz="1200" b="1" dirty="0"/>
              <a:t>Hypothesis testing:</a:t>
            </a:r>
          </a:p>
          <a:p>
            <a:r>
              <a:rPr lang="el-GR" sz="1200" dirty="0"/>
              <a:t>α</a:t>
            </a:r>
            <a:r>
              <a:rPr lang="en-US" sz="1200" dirty="0"/>
              <a:t> = 0.05. H</a:t>
            </a:r>
            <a:r>
              <a:rPr lang="en-US" sz="1200" baseline="-25000" dirty="0"/>
              <a:t>o</a:t>
            </a:r>
            <a:r>
              <a:rPr lang="en-US" sz="1200" dirty="0"/>
              <a:t> = </a:t>
            </a:r>
            <a:r>
              <a:rPr lang="el-GR" sz="1200" b="1" dirty="0"/>
              <a:t>μ</a:t>
            </a:r>
            <a:r>
              <a:rPr lang="en-US" sz="1200" b="1" baseline="-25000" dirty="0"/>
              <a:t>1</a:t>
            </a:r>
            <a:r>
              <a:rPr lang="en-US" sz="1200" b="1" dirty="0"/>
              <a:t> &lt;= </a:t>
            </a:r>
            <a:r>
              <a:rPr lang="el-GR" sz="1200" b="1" dirty="0"/>
              <a:t>μ</a:t>
            </a:r>
            <a:r>
              <a:rPr lang="en-US" sz="1200" b="1" baseline="-25000" dirty="0"/>
              <a:t>2  </a:t>
            </a:r>
            <a:r>
              <a:rPr lang="en-US" sz="1200" dirty="0"/>
              <a:t>H</a:t>
            </a:r>
            <a:r>
              <a:rPr lang="en-US" sz="1200" baseline="-25000" dirty="0"/>
              <a:t>a</a:t>
            </a:r>
            <a:r>
              <a:rPr lang="en-US" sz="1200" dirty="0"/>
              <a:t> = </a:t>
            </a:r>
            <a:r>
              <a:rPr lang="el-GR" sz="1200" b="1" dirty="0"/>
              <a:t>μ</a:t>
            </a:r>
            <a:r>
              <a:rPr lang="en-US" sz="1200" b="1" baseline="-25000" dirty="0"/>
              <a:t>1</a:t>
            </a:r>
            <a:r>
              <a:rPr lang="en-US" sz="1200" b="1" dirty="0"/>
              <a:t> &gt; </a:t>
            </a:r>
            <a:r>
              <a:rPr lang="el-GR" sz="1200" b="1" dirty="0"/>
              <a:t>μ</a:t>
            </a:r>
            <a:r>
              <a:rPr lang="en-US" sz="1200" b="1" baseline="-25000" dirty="0"/>
              <a:t>2 , </a:t>
            </a:r>
            <a:r>
              <a:rPr lang="en-US" sz="1200" dirty="0"/>
              <a:t>n &lt;30 (26)</a:t>
            </a:r>
          </a:p>
          <a:p>
            <a:r>
              <a:rPr lang="en-US" sz="1200" dirty="0">
                <a:highlight>
                  <a:srgbClr val="00FF00"/>
                </a:highlight>
              </a:rPr>
              <a:t>Calculated p = 2.88E-08</a:t>
            </a:r>
          </a:p>
          <a:p>
            <a:r>
              <a:rPr lang="en-US" sz="1200" dirty="0"/>
              <a:t>Rejected null hypothesis successfully.</a:t>
            </a:r>
          </a:p>
          <a:p>
            <a:r>
              <a:rPr lang="en-US" sz="1200" dirty="0"/>
              <a:t>H</a:t>
            </a:r>
            <a:r>
              <a:rPr lang="en-US" sz="1200" baseline="-25000" dirty="0"/>
              <a:t>a</a:t>
            </a:r>
            <a:r>
              <a:rPr lang="en-US" sz="1200" dirty="0"/>
              <a:t>: “Minutes late to office is less than value before process change”</a:t>
            </a:r>
            <a:endParaRPr lang="en-US" sz="1200" baseline="-25000" dirty="0"/>
          </a:p>
        </p:txBody>
      </p:sp>
      <p:grpSp>
        <p:nvGrpSpPr>
          <p:cNvPr id="18" name="Group 17">
            <a:extLst>
              <a:ext uri="{FF2B5EF4-FFF2-40B4-BE49-F238E27FC236}">
                <a16:creationId xmlns:a16="http://schemas.microsoft.com/office/drawing/2014/main" id="{7CCC96DD-63C6-493D-A861-AB0D058717FC}"/>
              </a:ext>
            </a:extLst>
          </p:cNvPr>
          <p:cNvGrpSpPr/>
          <p:nvPr/>
        </p:nvGrpSpPr>
        <p:grpSpPr>
          <a:xfrm>
            <a:off x="5786998" y="5026127"/>
            <a:ext cx="3341011" cy="1763789"/>
            <a:chOff x="5738990" y="4038238"/>
            <a:chExt cx="3341011" cy="1528184"/>
          </a:xfrm>
        </p:grpSpPr>
        <p:sp>
          <p:nvSpPr>
            <p:cNvPr id="16" name="Scroll: Horizontal 15">
              <a:extLst>
                <a:ext uri="{FF2B5EF4-FFF2-40B4-BE49-F238E27FC236}">
                  <a16:creationId xmlns:a16="http://schemas.microsoft.com/office/drawing/2014/main" id="{D379942C-EA52-4E77-B1E8-17278C50CE58}"/>
                </a:ext>
              </a:extLst>
            </p:cNvPr>
            <p:cNvSpPr/>
            <p:nvPr/>
          </p:nvSpPr>
          <p:spPr>
            <a:xfrm>
              <a:off x="5738990" y="4038238"/>
              <a:ext cx="3271769" cy="152818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t>Multiple </a:t>
              </a:r>
              <a:r>
                <a:rPr lang="fr-FR" sz="1200" dirty="0" err="1"/>
                <a:t>Regression</a:t>
              </a:r>
              <a:r>
                <a:rPr lang="fr-FR" sz="1200" dirty="0"/>
                <a:t> (</a:t>
              </a:r>
              <a:r>
                <a:rPr lang="fr-FR" sz="1200" dirty="0" err="1"/>
                <a:t>After</a:t>
              </a:r>
              <a:r>
                <a:rPr lang="fr-FR" sz="1200" dirty="0"/>
                <a:t>)</a:t>
              </a:r>
            </a:p>
            <a:p>
              <a:r>
                <a:rPr lang="fr-FR" sz="1200" dirty="0"/>
                <a:t>Y = -83.5895 + 0.2732*X</a:t>
              </a:r>
              <a:r>
                <a:rPr lang="fr-FR" sz="1200" baseline="-25000" dirty="0"/>
                <a:t>3</a:t>
              </a:r>
              <a:r>
                <a:rPr lang="fr-FR" sz="1200" dirty="0"/>
                <a:t> + 1.335 *X</a:t>
              </a:r>
              <a:r>
                <a:rPr lang="fr-FR" sz="1200" baseline="-25000" dirty="0"/>
                <a:t>5</a:t>
              </a:r>
              <a:r>
                <a:rPr lang="fr-FR" sz="1200" dirty="0"/>
                <a:t> + 1.0964 * X</a:t>
              </a:r>
              <a:r>
                <a:rPr lang="fr-FR" sz="1200" baseline="-25000" dirty="0"/>
                <a:t>6</a:t>
              </a:r>
              <a:r>
                <a:rPr lang="fr-FR" sz="1200" dirty="0"/>
                <a:t> +2.3648*X</a:t>
              </a:r>
              <a:r>
                <a:rPr lang="fr-FR" sz="1200" baseline="-25000" dirty="0"/>
                <a:t>8</a:t>
              </a:r>
              <a:r>
                <a:rPr lang="fr-FR" sz="1200" dirty="0"/>
                <a:t> - 5.934 * X</a:t>
              </a:r>
              <a:r>
                <a:rPr lang="fr-FR" sz="1200" baseline="-25000" dirty="0"/>
                <a:t>10</a:t>
              </a:r>
              <a:r>
                <a:rPr lang="en-US" sz="1200" dirty="0"/>
                <a:t> </a:t>
              </a:r>
            </a:p>
            <a:p>
              <a:endParaRPr lang="en-US" sz="1200" dirty="0"/>
            </a:p>
            <a:p>
              <a:r>
                <a:rPr lang="en-US" sz="1200" dirty="0"/>
                <a:t>R = 0.96, Adjusted R</a:t>
              </a:r>
              <a:r>
                <a:rPr lang="en-US" sz="1200" baseline="30000" dirty="0"/>
                <a:t>2 </a:t>
              </a:r>
              <a:r>
                <a:rPr lang="en-US" sz="1200" dirty="0"/>
                <a:t>= 0.82</a:t>
              </a:r>
            </a:p>
          </p:txBody>
        </p:sp>
        <p:sp>
          <p:nvSpPr>
            <p:cNvPr id="17" name="Star: 6 Points 16">
              <a:extLst>
                <a:ext uri="{FF2B5EF4-FFF2-40B4-BE49-F238E27FC236}">
                  <a16:creationId xmlns:a16="http://schemas.microsoft.com/office/drawing/2014/main" id="{19470602-2BE0-4D31-8C92-FB3255A2EF5F}"/>
                </a:ext>
              </a:extLst>
            </p:cNvPr>
            <p:cNvSpPr/>
            <p:nvPr/>
          </p:nvSpPr>
          <p:spPr>
            <a:xfrm>
              <a:off x="8097137" y="4730717"/>
              <a:ext cx="982864" cy="731520"/>
            </a:xfrm>
            <a:prstGeom prst="star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Strong correlation</a:t>
              </a:r>
            </a:p>
          </p:txBody>
        </p:sp>
      </p:grpSp>
      <p:sp>
        <p:nvSpPr>
          <p:cNvPr id="21" name="TextBox 20">
            <a:extLst>
              <a:ext uri="{FF2B5EF4-FFF2-40B4-BE49-F238E27FC236}">
                <a16:creationId xmlns:a16="http://schemas.microsoft.com/office/drawing/2014/main" id="{9646F246-8FEF-4BA0-BA22-AD7C5245052D}"/>
              </a:ext>
            </a:extLst>
          </p:cNvPr>
          <p:cNvSpPr txBox="1"/>
          <p:nvPr/>
        </p:nvSpPr>
        <p:spPr>
          <a:xfrm>
            <a:off x="5823725" y="1772115"/>
            <a:ext cx="3185247" cy="430887"/>
          </a:xfrm>
          <a:prstGeom prst="rect">
            <a:avLst/>
          </a:prstGeom>
          <a:noFill/>
          <a:ln>
            <a:solidFill>
              <a:schemeClr val="accent5">
                <a:lumMod val="50000"/>
              </a:schemeClr>
            </a:solidFill>
          </a:ln>
        </p:spPr>
        <p:txBody>
          <a:bodyPr wrap="square" rtlCol="0">
            <a:spAutoFit/>
          </a:bodyPr>
          <a:lstStyle/>
          <a:p>
            <a:r>
              <a:rPr lang="en-US" sz="1100" dirty="0"/>
              <a:t>Analysis performed to validate improvements, identify confidence limits and correlation</a:t>
            </a:r>
          </a:p>
        </p:txBody>
      </p:sp>
      <p:grpSp>
        <p:nvGrpSpPr>
          <p:cNvPr id="22" name="Group 21">
            <a:extLst>
              <a:ext uri="{FF2B5EF4-FFF2-40B4-BE49-F238E27FC236}">
                <a16:creationId xmlns:a16="http://schemas.microsoft.com/office/drawing/2014/main" id="{B9C55E15-D7F7-4469-BD71-AAAFA8589782}"/>
              </a:ext>
            </a:extLst>
          </p:cNvPr>
          <p:cNvGrpSpPr/>
          <p:nvPr/>
        </p:nvGrpSpPr>
        <p:grpSpPr>
          <a:xfrm>
            <a:off x="9240297" y="2630078"/>
            <a:ext cx="2890180" cy="3459467"/>
            <a:chOff x="9229976" y="3210821"/>
            <a:chExt cx="2890180" cy="3459467"/>
          </a:xfrm>
        </p:grpSpPr>
        <p:grpSp>
          <p:nvGrpSpPr>
            <p:cNvPr id="4" name="Group 3">
              <a:extLst>
                <a:ext uri="{FF2B5EF4-FFF2-40B4-BE49-F238E27FC236}">
                  <a16:creationId xmlns:a16="http://schemas.microsoft.com/office/drawing/2014/main" id="{6F0CA378-2D7B-4B37-9E83-FC7E87718238}"/>
                </a:ext>
              </a:extLst>
            </p:cNvPr>
            <p:cNvGrpSpPr/>
            <p:nvPr/>
          </p:nvGrpSpPr>
          <p:grpSpPr>
            <a:xfrm>
              <a:off x="9229976" y="3210821"/>
              <a:ext cx="2890180" cy="3459467"/>
              <a:chOff x="9362833" y="3124355"/>
              <a:chExt cx="2669022" cy="3544719"/>
            </a:xfrm>
          </p:grpSpPr>
          <p:grpSp>
            <p:nvGrpSpPr>
              <p:cNvPr id="2" name="Group 1">
                <a:extLst>
                  <a:ext uri="{FF2B5EF4-FFF2-40B4-BE49-F238E27FC236}">
                    <a16:creationId xmlns:a16="http://schemas.microsoft.com/office/drawing/2014/main" id="{9C8E6517-AFC8-4547-B849-7D0918EF974B}"/>
                  </a:ext>
                </a:extLst>
              </p:cNvPr>
              <p:cNvGrpSpPr/>
              <p:nvPr/>
            </p:nvGrpSpPr>
            <p:grpSpPr>
              <a:xfrm>
                <a:off x="9362833" y="3616458"/>
                <a:ext cx="2655905" cy="3052616"/>
                <a:chOff x="9370649" y="3626503"/>
                <a:chExt cx="2648089" cy="3042734"/>
              </a:xfrm>
            </p:grpSpPr>
            <p:graphicFrame>
              <p:nvGraphicFramePr>
                <p:cNvPr id="58" name="Chart 57">
                  <a:extLst>
                    <a:ext uri="{FF2B5EF4-FFF2-40B4-BE49-F238E27FC236}">
                      <a16:creationId xmlns:a16="http://schemas.microsoft.com/office/drawing/2014/main" id="{6CABF48A-3956-43F6-9114-565C114EC49C}"/>
                    </a:ext>
                  </a:extLst>
                </p:cNvPr>
                <p:cNvGraphicFramePr>
                  <a:graphicFrameLocks/>
                </p:cNvGraphicFramePr>
                <p:nvPr/>
              </p:nvGraphicFramePr>
              <p:xfrm>
                <a:off x="9370649" y="5072001"/>
                <a:ext cx="2648085" cy="1597236"/>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59" name="Chart 58">
                  <a:extLst>
                    <a:ext uri="{FF2B5EF4-FFF2-40B4-BE49-F238E27FC236}">
                      <a16:creationId xmlns:a16="http://schemas.microsoft.com/office/drawing/2014/main" id="{30EEC0AC-8B4E-4690-8D3C-71AFC01A1492}"/>
                    </a:ext>
                  </a:extLst>
                </p:cNvPr>
                <p:cNvGraphicFramePr>
                  <a:graphicFrameLocks/>
                </p:cNvGraphicFramePr>
                <p:nvPr/>
              </p:nvGraphicFramePr>
              <p:xfrm>
                <a:off x="9370649" y="3626503"/>
                <a:ext cx="2648089" cy="1445498"/>
              </p:xfrm>
              <a:graphic>
                <a:graphicData uri="http://schemas.openxmlformats.org/drawingml/2006/chart">
                  <c:chart xmlns:c="http://schemas.openxmlformats.org/drawingml/2006/chart" xmlns:r="http://schemas.openxmlformats.org/officeDocument/2006/relationships" r:id="rId16"/>
                </a:graphicData>
              </a:graphic>
            </p:graphicFrame>
          </p:grpSp>
          <p:sp>
            <p:nvSpPr>
              <p:cNvPr id="3" name="TextBox 2">
                <a:extLst>
                  <a:ext uri="{FF2B5EF4-FFF2-40B4-BE49-F238E27FC236}">
                    <a16:creationId xmlns:a16="http://schemas.microsoft.com/office/drawing/2014/main" id="{88AA5B09-4117-4AAB-B9AC-02184C37F28B}"/>
                  </a:ext>
                </a:extLst>
              </p:cNvPr>
              <p:cNvSpPr txBox="1"/>
              <p:nvPr/>
            </p:nvSpPr>
            <p:spPr>
              <a:xfrm>
                <a:off x="9383556" y="3124355"/>
                <a:ext cx="2648299" cy="458585"/>
              </a:xfrm>
              <a:prstGeom prst="rect">
                <a:avLst/>
              </a:prstGeom>
              <a:noFill/>
            </p:spPr>
            <p:txBody>
              <a:bodyPr wrap="square" rtlCol="0">
                <a:spAutoFit/>
              </a:bodyPr>
              <a:lstStyle/>
              <a:p>
                <a:r>
                  <a:rPr lang="en-US" sz="1200" dirty="0"/>
                  <a:t>From </a:t>
                </a:r>
                <a:r>
                  <a:rPr lang="en-US" sz="1200" dirty="0" err="1"/>
                  <a:t>ImR</a:t>
                </a:r>
                <a:r>
                  <a:rPr lang="en-US" sz="1200" dirty="0"/>
                  <a:t> chart below after process improvements process is in control</a:t>
                </a:r>
              </a:p>
            </p:txBody>
          </p:sp>
        </p:grpSp>
        <p:pic>
          <p:nvPicPr>
            <p:cNvPr id="45" name="Picture 44" descr="A picture containing vector graphics&#10;&#10;Description automatically generated">
              <a:extLst>
                <a:ext uri="{FF2B5EF4-FFF2-40B4-BE49-F238E27FC236}">
                  <a16:creationId xmlns:a16="http://schemas.microsoft.com/office/drawing/2014/main" id="{1753E9EF-5FB9-4C9A-A955-DCD9CD205B8F}"/>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11542079" y="4954928"/>
              <a:ext cx="563869" cy="563869"/>
            </a:xfrm>
            <a:prstGeom prst="rect">
              <a:avLst/>
            </a:prstGeom>
          </p:spPr>
        </p:pic>
      </p:grpSp>
      <p:sp>
        <p:nvSpPr>
          <p:cNvPr id="23" name="TextBox 22">
            <a:extLst>
              <a:ext uri="{FF2B5EF4-FFF2-40B4-BE49-F238E27FC236}">
                <a16:creationId xmlns:a16="http://schemas.microsoft.com/office/drawing/2014/main" id="{7AECB69D-F39B-4393-A84D-DB6F622FFFF6}"/>
              </a:ext>
            </a:extLst>
          </p:cNvPr>
          <p:cNvSpPr txBox="1"/>
          <p:nvPr/>
        </p:nvSpPr>
        <p:spPr>
          <a:xfrm>
            <a:off x="9248535" y="6091164"/>
            <a:ext cx="2867734" cy="769441"/>
          </a:xfrm>
          <a:prstGeom prst="rect">
            <a:avLst/>
          </a:prstGeom>
          <a:solidFill>
            <a:schemeClr val="accent2">
              <a:lumMod val="40000"/>
              <a:lumOff val="60000"/>
            </a:schemeClr>
          </a:solidFill>
        </p:spPr>
        <p:txBody>
          <a:bodyPr wrap="square" rtlCol="0">
            <a:spAutoFit/>
          </a:bodyPr>
          <a:lstStyle/>
          <a:p>
            <a:r>
              <a:rPr lang="en-US" sz="1400" b="1" dirty="0"/>
              <a:t>Next:</a:t>
            </a:r>
            <a:r>
              <a:rPr lang="en-US" sz="1400" dirty="0"/>
              <a:t> </a:t>
            </a:r>
            <a:r>
              <a:rPr lang="en-US" sz="1000" dirty="0"/>
              <a:t>Confidence interval upper limit suggests 16.3 and I would like to conduct  another process improvement to see if I can bring it below 15 minutes</a:t>
            </a:r>
          </a:p>
        </p:txBody>
      </p:sp>
      <p:sp>
        <p:nvSpPr>
          <p:cNvPr id="41" name="Speech Bubble: Rectangle with Corners Rounded 40">
            <a:extLst>
              <a:ext uri="{FF2B5EF4-FFF2-40B4-BE49-F238E27FC236}">
                <a16:creationId xmlns:a16="http://schemas.microsoft.com/office/drawing/2014/main" id="{5BB40647-ECD3-443F-AA06-6A9FD4595628}"/>
              </a:ext>
            </a:extLst>
          </p:cNvPr>
          <p:cNvSpPr/>
          <p:nvPr/>
        </p:nvSpPr>
        <p:spPr>
          <a:xfrm>
            <a:off x="8208001" y="2608014"/>
            <a:ext cx="882316" cy="491683"/>
          </a:xfrm>
          <a:prstGeom prst="wedgeRoundRectCallout">
            <a:avLst>
              <a:gd name="adj1" fmla="val -175378"/>
              <a:gd name="adj2" fmla="val 28242"/>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Need Improvement</a:t>
            </a:r>
          </a:p>
        </p:txBody>
      </p:sp>
      <p:sp>
        <p:nvSpPr>
          <p:cNvPr id="34" name="TextBox 33">
            <a:extLst>
              <a:ext uri="{FF2B5EF4-FFF2-40B4-BE49-F238E27FC236}">
                <a16:creationId xmlns:a16="http://schemas.microsoft.com/office/drawing/2014/main" id="{8BB04DC9-11E0-4926-9E39-628990A3BC4C}"/>
              </a:ext>
            </a:extLst>
          </p:cNvPr>
          <p:cNvSpPr txBox="1"/>
          <p:nvPr/>
        </p:nvSpPr>
        <p:spPr>
          <a:xfrm>
            <a:off x="117230" y="33087"/>
            <a:ext cx="2640288" cy="646331"/>
          </a:xfrm>
          <a:prstGeom prst="rect">
            <a:avLst/>
          </a:prstGeom>
          <a:noFill/>
        </p:spPr>
        <p:txBody>
          <a:bodyPr wrap="square" rtlCol="0">
            <a:spAutoFit/>
          </a:bodyPr>
          <a:lstStyle/>
          <a:p>
            <a:r>
              <a:rPr lang="en-US" sz="3600" b="1" dirty="0"/>
              <a:t>PROJECT1</a:t>
            </a:r>
          </a:p>
        </p:txBody>
      </p:sp>
    </p:spTree>
    <p:extLst>
      <p:ext uri="{BB962C8B-B14F-4D97-AF65-F5344CB8AC3E}">
        <p14:creationId xmlns:p14="http://schemas.microsoft.com/office/powerpoint/2010/main" val="364882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normAutofit fontScale="90000"/>
          </a:bodyPr>
          <a:lstStyle/>
          <a:p>
            <a:r>
              <a:rPr lang="en-US" dirty="0"/>
              <a:t>Project2: Human Protein Atlas Single Cell Classifier</a:t>
            </a:r>
            <a:br>
              <a:rPr lang="en-US" b="1" dirty="0">
                <a:latin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200" y="1825625"/>
            <a:ext cx="10515600" cy="4667250"/>
          </a:xfrm>
        </p:spPr>
        <p:txBody>
          <a:bodyPr>
            <a:normAutofit/>
          </a:bodyPr>
          <a:lstStyle/>
          <a:p>
            <a:r>
              <a:rPr lang="en-US" dirty="0"/>
              <a:t>Objective: </a:t>
            </a:r>
            <a:r>
              <a:rPr lang="en-US" sz="2800" dirty="0">
                <a:highlight>
                  <a:srgbClr val="FFFFFF"/>
                </a:highlight>
              </a:rPr>
              <a:t>To develop models capable of classifying mixed patterns of proteins in microscopic images</a:t>
            </a:r>
          </a:p>
          <a:p>
            <a:pPr lvl="1"/>
            <a:r>
              <a:rPr lang="en-US" dirty="0">
                <a:highlight>
                  <a:srgbClr val="FFFFFF"/>
                </a:highlight>
              </a:rPr>
              <a:t>Kaggle competition</a:t>
            </a:r>
          </a:p>
          <a:p>
            <a:pPr lvl="1"/>
            <a:r>
              <a:rPr lang="en-US" dirty="0">
                <a:highlight>
                  <a:srgbClr val="FFFFFF"/>
                </a:highlight>
              </a:rPr>
              <a:t>Paired with another classmate to do the project</a:t>
            </a:r>
          </a:p>
          <a:p>
            <a:r>
              <a:rPr lang="en-US" dirty="0">
                <a:highlight>
                  <a:srgbClr val="FFFFFF"/>
                </a:highlight>
              </a:rPr>
              <a:t>About 19 cell types are given</a:t>
            </a:r>
          </a:p>
          <a:p>
            <a:r>
              <a:rPr lang="en-US" dirty="0">
                <a:highlight>
                  <a:srgbClr val="FFFFFF"/>
                </a:highlight>
              </a:rPr>
              <a:t>Leaderboard at the time was about 44% success rate and our goal for the project is to get above 44% accuracy in classification</a:t>
            </a:r>
          </a:p>
        </p:txBody>
      </p:sp>
    </p:spTree>
    <p:extLst>
      <p:ext uri="{BB962C8B-B14F-4D97-AF65-F5344CB8AC3E}">
        <p14:creationId xmlns:p14="http://schemas.microsoft.com/office/powerpoint/2010/main" val="47666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EA9D-168F-4424-AA81-DCA9E41151D2}"/>
              </a:ext>
            </a:extLst>
          </p:cNvPr>
          <p:cNvSpPr>
            <a:spLocks noGrp="1"/>
          </p:cNvSpPr>
          <p:nvPr>
            <p:ph type="title"/>
          </p:nvPr>
        </p:nvSpPr>
        <p:spPr/>
        <p:txBody>
          <a:bodyPr/>
          <a:lstStyle/>
          <a:p>
            <a:r>
              <a:rPr lang="en-US" dirty="0"/>
              <a:t>Project approach</a:t>
            </a:r>
          </a:p>
        </p:txBody>
      </p:sp>
      <p:sp>
        <p:nvSpPr>
          <p:cNvPr id="3" name="Content Placeholder 2">
            <a:extLst>
              <a:ext uri="{FF2B5EF4-FFF2-40B4-BE49-F238E27FC236}">
                <a16:creationId xmlns:a16="http://schemas.microsoft.com/office/drawing/2014/main" id="{4C0BC8C6-9226-4A0F-B955-E3AF807B3FAE}"/>
              </a:ext>
            </a:extLst>
          </p:cNvPr>
          <p:cNvSpPr>
            <a:spLocks noGrp="1"/>
          </p:cNvSpPr>
          <p:nvPr>
            <p:ph idx="1"/>
          </p:nvPr>
        </p:nvSpPr>
        <p:spPr/>
        <p:txBody>
          <a:bodyPr>
            <a:normAutofit fontScale="77500" lnSpcReduction="20000"/>
          </a:bodyPr>
          <a:lstStyle/>
          <a:p>
            <a:r>
              <a:rPr lang="en-US" dirty="0">
                <a:highlight>
                  <a:srgbClr val="FFFFFF"/>
                </a:highlight>
              </a:rPr>
              <a:t>Exploratory Data Analysis.</a:t>
            </a:r>
          </a:p>
          <a:p>
            <a:pPr lvl="1"/>
            <a:r>
              <a:rPr lang="en-US" dirty="0">
                <a:highlight>
                  <a:srgbClr val="FFFFFF"/>
                </a:highlight>
              </a:rPr>
              <a:t>Identified the skew in the data. </a:t>
            </a:r>
          </a:p>
          <a:p>
            <a:pPr lvl="1"/>
            <a:r>
              <a:rPr lang="en-US" dirty="0">
                <a:highlight>
                  <a:srgbClr val="FFFFFF"/>
                </a:highlight>
              </a:rPr>
              <a:t>Performed association analysis on what types of cells are common</a:t>
            </a:r>
          </a:p>
          <a:p>
            <a:r>
              <a:rPr lang="en-US" dirty="0">
                <a:highlight>
                  <a:srgbClr val="FFFFFF"/>
                </a:highlight>
              </a:rPr>
              <a:t>Built individual cell images for training, testing and validation</a:t>
            </a:r>
          </a:p>
          <a:p>
            <a:pPr lvl="1"/>
            <a:r>
              <a:rPr lang="en-US" dirty="0">
                <a:highlight>
                  <a:srgbClr val="FFFFFF"/>
                </a:highlight>
              </a:rPr>
              <a:t>Built about 151K images with single cells from 10k images in the competition data.</a:t>
            </a:r>
          </a:p>
          <a:p>
            <a:pPr lvl="1"/>
            <a:r>
              <a:rPr lang="en-US" dirty="0">
                <a:highlight>
                  <a:srgbClr val="FFFFFF"/>
                </a:highlight>
              </a:rPr>
              <a:t>Scope the problem to 12 classes which has enough samples</a:t>
            </a:r>
          </a:p>
          <a:p>
            <a:pPr lvl="1"/>
            <a:r>
              <a:rPr lang="en-US" dirty="0">
                <a:highlight>
                  <a:srgbClr val="FFFFFF"/>
                </a:highlight>
              </a:rPr>
              <a:t>Removed images under 4KB and &gt;1MB</a:t>
            </a:r>
          </a:p>
          <a:p>
            <a:pPr lvl="1"/>
            <a:r>
              <a:rPr lang="en-US" dirty="0">
                <a:highlight>
                  <a:srgbClr val="FFFFFF"/>
                </a:highlight>
              </a:rPr>
              <a:t>Converted the images into 528 X 528 resolution</a:t>
            </a:r>
          </a:p>
          <a:p>
            <a:r>
              <a:rPr lang="en-US" dirty="0">
                <a:highlight>
                  <a:srgbClr val="FFFFFF"/>
                </a:highlight>
              </a:rPr>
              <a:t>Model building</a:t>
            </a:r>
          </a:p>
          <a:p>
            <a:pPr lvl="1"/>
            <a:r>
              <a:rPr lang="en-US" dirty="0">
                <a:highlight>
                  <a:srgbClr val="FFFFFF"/>
                </a:highlight>
              </a:rPr>
              <a:t>Deep leaning techniques used with Transfer Learning approach</a:t>
            </a:r>
          </a:p>
          <a:p>
            <a:pPr lvl="1"/>
            <a:r>
              <a:rPr lang="en-US" dirty="0">
                <a:highlight>
                  <a:srgbClr val="FFFFFF"/>
                </a:highlight>
              </a:rPr>
              <a:t>Used following approaches on images during model building</a:t>
            </a:r>
          </a:p>
          <a:p>
            <a:pPr lvl="2"/>
            <a:r>
              <a:rPr lang="en-US" dirty="0">
                <a:highlight>
                  <a:srgbClr val="FFFFFF"/>
                </a:highlight>
              </a:rPr>
              <a:t>rotation, width shift, height shift, shearing, zoom and flipping</a:t>
            </a:r>
          </a:p>
          <a:p>
            <a:pPr lvl="1"/>
            <a:r>
              <a:rPr lang="en-US" dirty="0">
                <a:highlight>
                  <a:srgbClr val="FFFFFF"/>
                </a:highlight>
              </a:rPr>
              <a:t>Used TensorFlow 2.0 with Nvidia GPU to build deep learning model</a:t>
            </a:r>
          </a:p>
          <a:p>
            <a:pPr lvl="2"/>
            <a:r>
              <a:rPr lang="en-US" dirty="0">
                <a:highlight>
                  <a:srgbClr val="FFFFFF"/>
                </a:highlight>
              </a:rPr>
              <a:t>Used VGG16</a:t>
            </a:r>
            <a:r>
              <a:rPr lang="en-US">
                <a:highlight>
                  <a:srgbClr val="FFFFFF"/>
                </a:highlight>
              </a:rPr>
              <a:t>, resent101, </a:t>
            </a:r>
            <a:r>
              <a:rPr lang="en-US"/>
              <a:t>EfficientNetB6</a:t>
            </a:r>
            <a:endParaRPr lang="en-US" dirty="0">
              <a:highlight>
                <a:srgbClr val="FFFFFF"/>
              </a:highlight>
            </a:endParaRPr>
          </a:p>
          <a:p>
            <a:r>
              <a:rPr lang="en-US" dirty="0">
                <a:highlight>
                  <a:srgbClr val="FFFFFF"/>
                </a:highlight>
              </a:rPr>
              <a:t>Final model took 2 days to build on Nvidia RTX 3090 GPU</a:t>
            </a:r>
          </a:p>
          <a:p>
            <a:endParaRPr lang="en-US" dirty="0"/>
          </a:p>
        </p:txBody>
      </p:sp>
    </p:spTree>
    <p:extLst>
      <p:ext uri="{BB962C8B-B14F-4D97-AF65-F5344CB8AC3E}">
        <p14:creationId xmlns:p14="http://schemas.microsoft.com/office/powerpoint/2010/main" val="7605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838200" y="365126"/>
            <a:ext cx="10515600" cy="6159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alibri"/>
              <a:buNone/>
            </a:pPr>
            <a:r>
              <a:rPr lang="en-US" sz="3200" dirty="0"/>
              <a:t>Confusion matrix(actual vs predicted %) – EfficientNetB6</a:t>
            </a:r>
            <a:endParaRPr sz="3200" dirty="0"/>
          </a:p>
        </p:txBody>
      </p:sp>
      <p:pic>
        <p:nvPicPr>
          <p:cNvPr id="227" name="Google Shape;227;p10"/>
          <p:cNvPicPr preferRelativeResize="0"/>
          <p:nvPr/>
        </p:nvPicPr>
        <p:blipFill rotWithShape="1">
          <a:blip r:embed="rId3">
            <a:alphaModFix/>
          </a:blip>
          <a:srcRect/>
          <a:stretch/>
        </p:blipFill>
        <p:spPr>
          <a:xfrm>
            <a:off x="5953125" y="1076382"/>
            <a:ext cx="5953125" cy="5406967"/>
          </a:xfrm>
          <a:prstGeom prst="rect">
            <a:avLst/>
          </a:prstGeom>
          <a:noFill/>
          <a:ln>
            <a:noFill/>
          </a:ln>
        </p:spPr>
      </p:pic>
      <p:sp>
        <p:nvSpPr>
          <p:cNvPr id="228" name="Google Shape;228;p10"/>
          <p:cNvSpPr txBox="1"/>
          <p:nvPr/>
        </p:nvSpPr>
        <p:spPr>
          <a:xfrm>
            <a:off x="838200" y="1230094"/>
            <a:ext cx="4755356"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Validation samples: 28,445</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Overall Validation Accuracy: 67.14%</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Test samples :  9,482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highlight>
                  <a:srgbClr val="00FF00"/>
                </a:highlight>
                <a:latin typeface="Arial"/>
                <a:ea typeface="Arial"/>
                <a:cs typeface="Arial"/>
                <a:sym typeface="Arial"/>
              </a:rPr>
              <a:t>Highest Accuracy:</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Nucleoplasm (82%)</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Nuclear speckles (79%)</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Mitochondria ( 74%)</a:t>
            </a: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highlight>
                  <a:srgbClr val="FF0000"/>
                </a:highlight>
                <a:latin typeface="Arial"/>
                <a:ea typeface="Arial"/>
                <a:cs typeface="Arial"/>
                <a:sym typeface="Arial"/>
              </a:rPr>
              <a:t>Lowest Accuracy:</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Endoplasmic reticulum – 52%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FF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highlight>
                  <a:srgbClr val="FFFF00"/>
                </a:highlight>
                <a:latin typeface="Arial"/>
                <a:ea typeface="Arial"/>
                <a:cs typeface="Arial"/>
                <a:sym typeface="Arial"/>
              </a:rPr>
              <a:t>Top mis classification:</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Nuclear bodies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Nucleoplasm</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Cytosol</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7876CE5A991D42848489547AF4CBAE" ma:contentTypeVersion="7" ma:contentTypeDescription="Create a new document." ma:contentTypeScope="" ma:versionID="89cc19e11a35f1f1733091247c63d3c9">
  <xsd:schema xmlns:xsd="http://www.w3.org/2001/XMLSchema" xmlns:xs="http://www.w3.org/2001/XMLSchema" xmlns:p="http://schemas.microsoft.com/office/2006/metadata/properties" xmlns:ns3="7a2312a6-a8c3-41ac-9a29-150ba0710c9a" xmlns:ns4="45cf2939-8fa7-49e3-ad34-0c168c521b81" targetNamespace="http://schemas.microsoft.com/office/2006/metadata/properties" ma:root="true" ma:fieldsID="e83f5769af76e5bf1778458621af7ef9" ns3:_="" ns4:_="">
    <xsd:import namespace="7a2312a6-a8c3-41ac-9a29-150ba0710c9a"/>
    <xsd:import namespace="45cf2939-8fa7-49e3-ad34-0c168c521b8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2312a6-a8c3-41ac-9a29-150ba0710c9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cf2939-8fa7-49e3-ad34-0c168c521b8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CAC4AE-67DD-479D-A1E3-723FE1202C57}">
  <ds:schemaRefs>
    <ds:schemaRef ds:uri="http://www.w3.org/XML/1998/namespace"/>
    <ds:schemaRef ds:uri="7a2312a6-a8c3-41ac-9a29-150ba0710c9a"/>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elements/1.1/"/>
    <ds:schemaRef ds:uri="45cf2939-8fa7-49e3-ad34-0c168c521b8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CA6DBA-0F9E-49D4-986C-16023887AF58}">
  <ds:schemaRefs>
    <ds:schemaRef ds:uri="http://schemas.microsoft.com/sharepoint/v3/contenttype/forms"/>
  </ds:schemaRefs>
</ds:datastoreItem>
</file>

<file path=customXml/itemProps3.xml><?xml version="1.0" encoding="utf-8"?>
<ds:datastoreItem xmlns:ds="http://schemas.openxmlformats.org/officeDocument/2006/customXml" ds:itemID="{C2021213-501F-43B0-98F1-FE78227F53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2312a6-a8c3-41ac-9a29-150ba0710c9a"/>
    <ds:schemaRef ds:uri="45cf2939-8fa7-49e3-ad34-0c168c521b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168</TotalTime>
  <Words>1166</Words>
  <Application>Microsoft Office PowerPoint</Application>
  <PresentationFormat>Widescreen</PresentationFormat>
  <Paragraphs>160</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Symbol</vt:lpstr>
      <vt:lpstr>Office Theme</vt:lpstr>
      <vt:lpstr>MS ADS Portfolio Milestone Presentation</vt:lpstr>
      <vt:lpstr>About myself</vt:lpstr>
      <vt:lpstr>Why I choose pursue MS in Applied Data Science @Syracuse?</vt:lpstr>
      <vt:lpstr>Projects/Courses covered</vt:lpstr>
      <vt:lpstr>Project1: Reducing minutes late to office </vt:lpstr>
      <vt:lpstr>PowerPoint Presentation</vt:lpstr>
      <vt:lpstr>Project2: Human Protein Atlas Single Cell Classifier </vt:lpstr>
      <vt:lpstr>Project approach</vt:lpstr>
      <vt:lpstr>Confusion matrix(actual vs predicted %) – EfficientNetB6</vt:lpstr>
      <vt:lpstr>Model loss and accuracy (EfficientNetB6)</vt:lpstr>
      <vt:lpstr>Learnings</vt:lpstr>
      <vt:lpstr>Project3: Sony Rules Gaming </vt:lpstr>
      <vt:lpstr>Hands-on experience  on modern Databases</vt:lpstr>
      <vt:lpstr>About some of the other classes</vt:lpstr>
      <vt:lpstr>What I learned?</vt:lpstr>
      <vt:lpstr>How am I taking the learning forward?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ADS Portfolio Milestone Presentation</dc:title>
  <dc:creator>Srihari Busam</dc:creator>
  <cp:lastModifiedBy>Srihari Busam</cp:lastModifiedBy>
  <cp:revision>31</cp:revision>
  <dcterms:created xsi:type="dcterms:W3CDTF">2022-03-08T06:23:22Z</dcterms:created>
  <dcterms:modified xsi:type="dcterms:W3CDTF">2022-03-10T06:02:48Z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0x0101006E7876CE5A991D42848489547AF4CBAE</vt:lpwstr>
  </property>
</Properties>
</file>