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57" r:id="rId5"/>
    <p:sldId id="277" r:id="rId6"/>
    <p:sldId id="276" r:id="rId7"/>
    <p:sldId id="261" r:id="rId8"/>
    <p:sldId id="258" r:id="rId9"/>
    <p:sldId id="259" r:id="rId10"/>
    <p:sldId id="278" r:id="rId11"/>
    <p:sldId id="263" r:id="rId12"/>
    <p:sldId id="271" r:id="rId13"/>
    <p:sldId id="275" r:id="rId14"/>
    <p:sldId id="272" r:id="rId15"/>
    <p:sldId id="273" r:id="rId16"/>
    <p:sldId id="264" r:id="rId17"/>
    <p:sldId id="265" r:id="rId18"/>
    <p:sldId id="274" r:id="rId19"/>
    <p:sldId id="266" r:id="rId20"/>
    <p:sldId id="267" r:id="rId21"/>
    <p:sldId id="268" r:id="rId22"/>
    <p:sldId id="26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69" d="100"/>
          <a:sy n="69" d="100"/>
        </p:scale>
        <p:origin x="141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1BED49C-77DF-408E-B3D4-58D96DC15B05}"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23031-60CF-4268-A5B8-F02E593F9882}" type="slidenum">
              <a:rPr lang="en-US" smtClean="0"/>
              <a:t>‹#›</a:t>
            </a:fld>
            <a:endParaRPr lang="en-US"/>
          </a:p>
        </p:txBody>
      </p:sp>
    </p:spTree>
    <p:extLst>
      <p:ext uri="{BB962C8B-B14F-4D97-AF65-F5344CB8AC3E}">
        <p14:creationId xmlns:p14="http://schemas.microsoft.com/office/powerpoint/2010/main" val="4030725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BED49C-77DF-408E-B3D4-58D96DC15B05}"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23031-60CF-4268-A5B8-F02E593F9882}" type="slidenum">
              <a:rPr lang="en-US" smtClean="0"/>
              <a:t>‹#›</a:t>
            </a:fld>
            <a:endParaRPr lang="en-US"/>
          </a:p>
        </p:txBody>
      </p:sp>
    </p:spTree>
    <p:extLst>
      <p:ext uri="{BB962C8B-B14F-4D97-AF65-F5344CB8AC3E}">
        <p14:creationId xmlns:p14="http://schemas.microsoft.com/office/powerpoint/2010/main" val="95806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BED49C-77DF-408E-B3D4-58D96DC15B05}"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23031-60CF-4268-A5B8-F02E593F9882}" type="slidenum">
              <a:rPr lang="en-US" smtClean="0"/>
              <a:t>‹#›</a:t>
            </a:fld>
            <a:endParaRPr lang="en-US"/>
          </a:p>
        </p:txBody>
      </p:sp>
    </p:spTree>
    <p:extLst>
      <p:ext uri="{BB962C8B-B14F-4D97-AF65-F5344CB8AC3E}">
        <p14:creationId xmlns:p14="http://schemas.microsoft.com/office/powerpoint/2010/main" val="86324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BED49C-77DF-408E-B3D4-58D96DC15B05}"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23031-60CF-4268-A5B8-F02E593F9882}" type="slidenum">
              <a:rPr lang="en-US" smtClean="0"/>
              <a:t>‹#›</a:t>
            </a:fld>
            <a:endParaRPr lang="en-US"/>
          </a:p>
        </p:txBody>
      </p:sp>
    </p:spTree>
    <p:extLst>
      <p:ext uri="{BB962C8B-B14F-4D97-AF65-F5344CB8AC3E}">
        <p14:creationId xmlns:p14="http://schemas.microsoft.com/office/powerpoint/2010/main" val="3068561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BED49C-77DF-408E-B3D4-58D96DC15B05}"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23031-60CF-4268-A5B8-F02E593F9882}" type="slidenum">
              <a:rPr lang="en-US" smtClean="0"/>
              <a:t>‹#›</a:t>
            </a:fld>
            <a:endParaRPr lang="en-US"/>
          </a:p>
        </p:txBody>
      </p:sp>
    </p:spTree>
    <p:extLst>
      <p:ext uri="{BB962C8B-B14F-4D97-AF65-F5344CB8AC3E}">
        <p14:creationId xmlns:p14="http://schemas.microsoft.com/office/powerpoint/2010/main" val="92197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BED49C-77DF-408E-B3D4-58D96DC15B05}"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123031-60CF-4268-A5B8-F02E593F9882}" type="slidenum">
              <a:rPr lang="en-US" smtClean="0"/>
              <a:t>‹#›</a:t>
            </a:fld>
            <a:endParaRPr lang="en-US"/>
          </a:p>
        </p:txBody>
      </p:sp>
    </p:spTree>
    <p:extLst>
      <p:ext uri="{BB962C8B-B14F-4D97-AF65-F5344CB8AC3E}">
        <p14:creationId xmlns:p14="http://schemas.microsoft.com/office/powerpoint/2010/main" val="215520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1BED49C-77DF-408E-B3D4-58D96DC15B05}" type="datetimeFigureOut">
              <a:rPr lang="en-US" smtClean="0"/>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123031-60CF-4268-A5B8-F02E593F9882}" type="slidenum">
              <a:rPr lang="en-US" smtClean="0"/>
              <a:t>‹#›</a:t>
            </a:fld>
            <a:endParaRPr lang="en-US"/>
          </a:p>
        </p:txBody>
      </p:sp>
    </p:spTree>
    <p:extLst>
      <p:ext uri="{BB962C8B-B14F-4D97-AF65-F5344CB8AC3E}">
        <p14:creationId xmlns:p14="http://schemas.microsoft.com/office/powerpoint/2010/main" val="468859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BED49C-77DF-408E-B3D4-58D96DC15B05}"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123031-60CF-4268-A5B8-F02E593F9882}" type="slidenum">
              <a:rPr lang="en-US" smtClean="0"/>
              <a:t>‹#›</a:t>
            </a:fld>
            <a:endParaRPr lang="en-US"/>
          </a:p>
        </p:txBody>
      </p:sp>
    </p:spTree>
    <p:extLst>
      <p:ext uri="{BB962C8B-B14F-4D97-AF65-F5344CB8AC3E}">
        <p14:creationId xmlns:p14="http://schemas.microsoft.com/office/powerpoint/2010/main" val="176029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ED49C-77DF-408E-B3D4-58D96DC15B05}"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123031-60CF-4268-A5B8-F02E593F9882}" type="slidenum">
              <a:rPr lang="en-US" smtClean="0"/>
              <a:t>‹#›</a:t>
            </a:fld>
            <a:endParaRPr lang="en-US"/>
          </a:p>
        </p:txBody>
      </p:sp>
    </p:spTree>
    <p:extLst>
      <p:ext uri="{BB962C8B-B14F-4D97-AF65-F5344CB8AC3E}">
        <p14:creationId xmlns:p14="http://schemas.microsoft.com/office/powerpoint/2010/main" val="49590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BED49C-77DF-408E-B3D4-58D96DC15B05}"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123031-60CF-4268-A5B8-F02E593F9882}" type="slidenum">
              <a:rPr lang="en-US" smtClean="0"/>
              <a:t>‹#›</a:t>
            </a:fld>
            <a:endParaRPr lang="en-US"/>
          </a:p>
        </p:txBody>
      </p:sp>
    </p:spTree>
    <p:extLst>
      <p:ext uri="{BB962C8B-B14F-4D97-AF65-F5344CB8AC3E}">
        <p14:creationId xmlns:p14="http://schemas.microsoft.com/office/powerpoint/2010/main" val="284516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BED49C-77DF-408E-B3D4-58D96DC15B05}"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123031-60CF-4268-A5B8-F02E593F9882}" type="slidenum">
              <a:rPr lang="en-US" smtClean="0"/>
              <a:t>‹#›</a:t>
            </a:fld>
            <a:endParaRPr lang="en-US"/>
          </a:p>
        </p:txBody>
      </p:sp>
    </p:spTree>
    <p:extLst>
      <p:ext uri="{BB962C8B-B14F-4D97-AF65-F5344CB8AC3E}">
        <p14:creationId xmlns:p14="http://schemas.microsoft.com/office/powerpoint/2010/main" val="219864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BED49C-77DF-408E-B3D4-58D96DC15B05}" type="datetimeFigureOut">
              <a:rPr lang="en-US" smtClean="0"/>
              <a:t>5/7/2020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123031-60CF-4268-A5B8-F02E593F9882}" type="slidenum">
              <a:rPr lang="en-US" smtClean="0"/>
              <a:t>‹#›</a:t>
            </a:fld>
            <a:endParaRPr lang="en-US"/>
          </a:p>
        </p:txBody>
      </p:sp>
    </p:spTree>
    <p:extLst>
      <p:ext uri="{BB962C8B-B14F-4D97-AF65-F5344CB8AC3E}">
        <p14:creationId xmlns:p14="http://schemas.microsoft.com/office/powerpoint/2010/main" val="1163236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2060"/>
                </a:solidFill>
              </a:rPr>
              <a:t>Robot framework</a:t>
            </a:r>
          </a:p>
        </p:txBody>
      </p:sp>
      <p:sp>
        <p:nvSpPr>
          <p:cNvPr id="3" name="Subtitle 2"/>
          <p:cNvSpPr>
            <a:spLocks noGrp="1"/>
          </p:cNvSpPr>
          <p:nvPr>
            <p:ph type="subTitle" idx="1"/>
          </p:nvPr>
        </p:nvSpPr>
        <p:spPr/>
        <p:txBody>
          <a:bodyPr/>
          <a:lstStyle/>
          <a:p>
            <a:r>
              <a:rPr lang="en-US" dirty="0">
                <a:solidFill>
                  <a:schemeClr val="bg1">
                    <a:lumMod val="85000"/>
                  </a:schemeClr>
                </a:solidFill>
              </a:rPr>
              <a:t>Automation framework</a:t>
            </a:r>
          </a:p>
          <a:p>
            <a:endParaRPr lang="en-US" dirty="0"/>
          </a:p>
        </p:txBody>
      </p:sp>
    </p:spTree>
    <p:extLst>
      <p:ext uri="{BB962C8B-B14F-4D97-AF65-F5344CB8AC3E}">
        <p14:creationId xmlns:p14="http://schemas.microsoft.com/office/powerpoint/2010/main" val="2909307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3167-593B-45A7-8766-04B6E7231A18}"/>
              </a:ext>
            </a:extLst>
          </p:cNvPr>
          <p:cNvSpPr>
            <a:spLocks noGrp="1"/>
          </p:cNvSpPr>
          <p:nvPr>
            <p:ph type="title"/>
          </p:nvPr>
        </p:nvSpPr>
        <p:spPr/>
        <p:txBody>
          <a:bodyPr>
            <a:normAutofit/>
          </a:bodyPr>
          <a:lstStyle/>
          <a:p>
            <a:pPr algn="l"/>
            <a:r>
              <a:rPr lang="en-US" sz="3600" u="sng" dirty="0"/>
              <a:t>Xml File</a:t>
            </a:r>
          </a:p>
        </p:txBody>
      </p:sp>
      <p:pic>
        <p:nvPicPr>
          <p:cNvPr id="4" name="Content Placeholder 3">
            <a:extLst>
              <a:ext uri="{FF2B5EF4-FFF2-40B4-BE49-F238E27FC236}">
                <a16:creationId xmlns:a16="http://schemas.microsoft.com/office/drawing/2014/main" id="{11AAFBDC-6916-4E4C-9DCC-5FC090DFC533}"/>
              </a:ext>
            </a:extLst>
          </p:cNvPr>
          <p:cNvPicPr>
            <a:picLocks noGrp="1" noChangeAspect="1"/>
          </p:cNvPicPr>
          <p:nvPr>
            <p:ph idx="1"/>
          </p:nvPr>
        </p:nvPicPr>
        <p:blipFill>
          <a:blip r:embed="rId2"/>
          <a:stretch>
            <a:fillRect/>
          </a:stretch>
        </p:blipFill>
        <p:spPr>
          <a:xfrm>
            <a:off x="457200" y="1417638"/>
            <a:ext cx="6711504" cy="4525963"/>
          </a:xfrm>
          <a:prstGeom prst="rect">
            <a:avLst/>
          </a:prstGeom>
        </p:spPr>
      </p:pic>
    </p:spTree>
    <p:extLst>
      <p:ext uri="{BB962C8B-B14F-4D97-AF65-F5344CB8AC3E}">
        <p14:creationId xmlns:p14="http://schemas.microsoft.com/office/powerpoint/2010/main" val="2848196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5BA8A3-ED47-4CD9-9FCE-FDDD34245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0" y="2628900"/>
            <a:ext cx="2857500" cy="1600200"/>
          </a:xfrm>
          <a:prstGeom prst="rect">
            <a:avLst/>
          </a:prstGeom>
        </p:spPr>
      </p:pic>
    </p:spTree>
    <p:extLst>
      <p:ext uri="{BB962C8B-B14F-4D97-AF65-F5344CB8AC3E}">
        <p14:creationId xmlns:p14="http://schemas.microsoft.com/office/powerpoint/2010/main" val="2605149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31981-7DF3-4DDC-A2D7-BA9DA41164ED}"/>
              </a:ext>
            </a:extLst>
          </p:cNvPr>
          <p:cNvSpPr>
            <a:spLocks noGrp="1"/>
          </p:cNvSpPr>
          <p:nvPr>
            <p:ph type="title"/>
          </p:nvPr>
        </p:nvSpPr>
        <p:spPr/>
        <p:txBody>
          <a:bodyPr/>
          <a:lstStyle/>
          <a:p>
            <a:r>
              <a:rPr lang="en-US" b="1" dirty="0" err="1"/>
              <a:t>Pytest</a:t>
            </a:r>
            <a:r>
              <a:rPr lang="en-US" dirty="0"/>
              <a:t> </a:t>
            </a:r>
            <a:r>
              <a:rPr lang="en-US" b="1" dirty="0"/>
              <a:t>Framework</a:t>
            </a:r>
          </a:p>
        </p:txBody>
      </p:sp>
      <p:sp>
        <p:nvSpPr>
          <p:cNvPr id="3" name="Content Placeholder 2">
            <a:extLst>
              <a:ext uri="{FF2B5EF4-FFF2-40B4-BE49-F238E27FC236}">
                <a16:creationId xmlns:a16="http://schemas.microsoft.com/office/drawing/2014/main" id="{C3365EA4-E231-466B-81C1-B1D736643EA2}"/>
              </a:ext>
            </a:extLst>
          </p:cNvPr>
          <p:cNvSpPr>
            <a:spLocks noGrp="1"/>
          </p:cNvSpPr>
          <p:nvPr>
            <p:ph idx="1"/>
          </p:nvPr>
        </p:nvSpPr>
        <p:spPr/>
        <p:txBody>
          <a:bodyPr/>
          <a:lstStyle/>
          <a:p>
            <a:pPr marL="0" indent="0">
              <a:buNone/>
            </a:pPr>
            <a:endParaRPr lang="en-US" dirty="0"/>
          </a:p>
          <a:p>
            <a:r>
              <a:rPr lang="en-US" dirty="0" err="1"/>
              <a:t>Pytest</a:t>
            </a:r>
            <a:r>
              <a:rPr lang="en-US" dirty="0"/>
              <a:t> is a testing framework which allows us to write test codes using python. you can write code to test anything like database, API, and UI .</a:t>
            </a:r>
          </a:p>
          <a:p>
            <a:r>
              <a:rPr lang="en-US" dirty="0" err="1"/>
              <a:t>Pytest</a:t>
            </a:r>
            <a:r>
              <a:rPr lang="en-US" dirty="0"/>
              <a:t> is mainly being used in industry to write tests for API’s</a:t>
            </a:r>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74263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9274-48F4-4B08-8B29-AD36DBBEFB57}"/>
              </a:ext>
            </a:extLst>
          </p:cNvPr>
          <p:cNvSpPr>
            <a:spLocks noGrp="1"/>
          </p:cNvSpPr>
          <p:nvPr>
            <p:ph type="title"/>
          </p:nvPr>
        </p:nvSpPr>
        <p:spPr/>
        <p:txBody>
          <a:bodyPr/>
          <a:lstStyle/>
          <a:p>
            <a:r>
              <a:rPr lang="en-US" b="1" dirty="0" err="1"/>
              <a:t>Pytest</a:t>
            </a:r>
            <a:r>
              <a:rPr lang="en-US" b="1" dirty="0"/>
              <a:t> Features</a:t>
            </a:r>
          </a:p>
        </p:txBody>
      </p:sp>
      <p:sp>
        <p:nvSpPr>
          <p:cNvPr id="3" name="Content Placeholder 2">
            <a:extLst>
              <a:ext uri="{FF2B5EF4-FFF2-40B4-BE49-F238E27FC236}">
                <a16:creationId xmlns:a16="http://schemas.microsoft.com/office/drawing/2014/main" id="{0CC6BC45-E5AF-4F9F-B135-29EFE7420915}"/>
              </a:ext>
            </a:extLst>
          </p:cNvPr>
          <p:cNvSpPr>
            <a:spLocks noGrp="1"/>
          </p:cNvSpPr>
          <p:nvPr>
            <p:ph idx="1"/>
          </p:nvPr>
        </p:nvSpPr>
        <p:spPr/>
        <p:txBody>
          <a:bodyPr>
            <a:normAutofit fontScale="62500" lnSpcReduction="20000"/>
          </a:bodyPr>
          <a:lstStyle/>
          <a:p>
            <a:r>
              <a:rPr lang="en-US" b="1" dirty="0"/>
              <a:t>Parametrize</a:t>
            </a:r>
            <a:r>
              <a:rPr lang="en-US" dirty="0"/>
              <a:t>: It is use to run same test case repeatedly with set of inputs.</a:t>
            </a:r>
          </a:p>
          <a:p>
            <a:pPr marL="0" indent="0">
              <a:buNone/>
            </a:pPr>
            <a:r>
              <a:rPr lang="en-US" dirty="0"/>
              <a:t>     syntax : @</a:t>
            </a:r>
            <a:r>
              <a:rPr lang="en-US" dirty="0" err="1"/>
              <a:t>pytest.mark.parametrize</a:t>
            </a:r>
            <a:r>
              <a:rPr lang="en-US" dirty="0"/>
              <a:t>()</a:t>
            </a:r>
          </a:p>
          <a:p>
            <a:pPr marL="0" indent="0">
              <a:buNone/>
            </a:pPr>
            <a:endParaRPr lang="en-US" dirty="0"/>
          </a:p>
          <a:p>
            <a:r>
              <a:rPr lang="en-US" b="1" dirty="0"/>
              <a:t>Fixtures</a:t>
            </a:r>
            <a:r>
              <a:rPr lang="en-US" dirty="0"/>
              <a:t>: Fixtures are used when we want to run some code before every test method. So instead of repeating the same code in every test we define fixtures. Usually, fixtures are used to initialize database connections, pass the base , etc. To keep  setup and teardown function in fixtures. using scope for both .</a:t>
            </a:r>
            <a:br>
              <a:rPr lang="en-US" dirty="0"/>
            </a:br>
            <a:r>
              <a:rPr lang="en-US" dirty="0"/>
              <a:t> * setup will execute before all the test methods only one time.</a:t>
            </a:r>
            <a:br>
              <a:rPr lang="en-US" dirty="0"/>
            </a:br>
            <a:r>
              <a:rPr lang="en-US" dirty="0"/>
              <a:t> * teardown will execute after all the test methods only one time.</a:t>
            </a:r>
          </a:p>
          <a:p>
            <a:pPr marL="0" indent="0">
              <a:buNone/>
            </a:pPr>
            <a:r>
              <a:rPr lang="en-US" dirty="0"/>
              <a:t>       syntax : @</a:t>
            </a:r>
            <a:r>
              <a:rPr lang="en-US" dirty="0" err="1"/>
              <a:t>pytest.fixture</a:t>
            </a:r>
            <a:endParaRPr lang="en-US" dirty="0"/>
          </a:p>
          <a:p>
            <a:r>
              <a:rPr lang="en-US" b="1" dirty="0"/>
              <a:t>Markers</a:t>
            </a:r>
            <a:r>
              <a:rPr lang="en-US" dirty="0"/>
              <a:t>: it is used to mark the particular methods and run the method using marker name.</a:t>
            </a:r>
          </a:p>
          <a:p>
            <a:pPr marL="0" indent="0">
              <a:buNone/>
            </a:pPr>
            <a:r>
              <a:rPr lang="en-US" dirty="0"/>
              <a:t>       syntax : @</a:t>
            </a:r>
            <a:r>
              <a:rPr lang="en-US" dirty="0" err="1"/>
              <a:t>pytest.mark.markername</a:t>
            </a:r>
            <a:endParaRPr lang="en-US" dirty="0"/>
          </a:p>
          <a:p>
            <a:r>
              <a:rPr lang="en-US" b="1" dirty="0"/>
              <a:t>Skip</a:t>
            </a:r>
            <a:r>
              <a:rPr lang="en-US" dirty="0"/>
              <a:t>: it is used to skip the particular testcase or method.</a:t>
            </a:r>
          </a:p>
          <a:p>
            <a:pPr marL="0" indent="0">
              <a:buNone/>
            </a:pPr>
            <a:r>
              <a:rPr lang="en-US" dirty="0"/>
              <a:t>        syntax : @</a:t>
            </a:r>
            <a:r>
              <a:rPr lang="en-US" dirty="0" err="1"/>
              <a:t>pytest.mark.skip</a:t>
            </a:r>
            <a:endParaRPr lang="en-US" dirty="0"/>
          </a:p>
        </p:txBody>
      </p:sp>
    </p:spTree>
    <p:extLst>
      <p:ext uri="{BB962C8B-B14F-4D97-AF65-F5344CB8AC3E}">
        <p14:creationId xmlns:p14="http://schemas.microsoft.com/office/powerpoint/2010/main" val="3246935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722B-3F92-4EC4-88E6-A9DCAADC11C3}"/>
              </a:ext>
            </a:extLst>
          </p:cNvPr>
          <p:cNvSpPr>
            <a:spLocks noGrp="1"/>
          </p:cNvSpPr>
          <p:nvPr>
            <p:ph type="title"/>
          </p:nvPr>
        </p:nvSpPr>
        <p:spPr/>
        <p:txBody>
          <a:bodyPr/>
          <a:lstStyle/>
          <a:p>
            <a:r>
              <a:rPr lang="en-US" b="1" dirty="0" err="1"/>
              <a:t>Pytest</a:t>
            </a:r>
            <a:r>
              <a:rPr lang="en-US" b="1" dirty="0"/>
              <a:t> </a:t>
            </a:r>
          </a:p>
        </p:txBody>
      </p:sp>
      <p:sp>
        <p:nvSpPr>
          <p:cNvPr id="3" name="Content Placeholder 2">
            <a:extLst>
              <a:ext uri="{FF2B5EF4-FFF2-40B4-BE49-F238E27FC236}">
                <a16:creationId xmlns:a16="http://schemas.microsoft.com/office/drawing/2014/main" id="{142A6E70-1B8C-44B3-8D1E-B107F3537422}"/>
              </a:ext>
            </a:extLst>
          </p:cNvPr>
          <p:cNvSpPr>
            <a:spLocks noGrp="1"/>
          </p:cNvSpPr>
          <p:nvPr>
            <p:ph idx="1"/>
          </p:nvPr>
        </p:nvSpPr>
        <p:spPr/>
        <p:txBody>
          <a:bodyPr>
            <a:normAutofit fontScale="85000" lnSpcReduction="10000"/>
          </a:bodyPr>
          <a:lstStyle/>
          <a:p>
            <a:pPr marL="0" indent="0">
              <a:buNone/>
            </a:pPr>
            <a:endParaRPr lang="en-US" b="1" dirty="0"/>
          </a:p>
          <a:p>
            <a:r>
              <a:rPr lang="en-US" dirty="0"/>
              <a:t>Very easy to start with because of its simple and easy syntax.</a:t>
            </a:r>
          </a:p>
          <a:p>
            <a:pPr marL="0" indent="0">
              <a:buNone/>
            </a:pPr>
            <a:r>
              <a:rPr lang="en-US" b="1" dirty="0"/>
              <a:t>syntax</a:t>
            </a:r>
            <a:r>
              <a:rPr lang="en-US" dirty="0"/>
              <a:t>   </a:t>
            </a:r>
          </a:p>
          <a:p>
            <a:pPr marL="0" indent="0">
              <a:buNone/>
            </a:pPr>
            <a:r>
              <a:rPr lang="en-US" dirty="0"/>
              <a:t>         ex: test_login.py  --</a:t>
            </a:r>
            <a:r>
              <a:rPr lang="en-US" dirty="0">
                <a:sym typeface="Wingdings" panose="05000000000000000000" pitchFamily="2" charset="2"/>
              </a:rPr>
              <a:t> valid</a:t>
            </a:r>
          </a:p>
          <a:p>
            <a:pPr marL="0" indent="0">
              <a:buNone/>
            </a:pPr>
            <a:r>
              <a:rPr lang="en-US" dirty="0">
                <a:sym typeface="Wingdings" panose="05000000000000000000" pitchFamily="2" charset="2"/>
              </a:rPr>
              <a:t>               login_test.py -- valid</a:t>
            </a:r>
          </a:p>
          <a:p>
            <a:pPr marL="0" indent="0">
              <a:buNone/>
            </a:pPr>
            <a:r>
              <a:rPr lang="en-US" dirty="0"/>
              <a:t>	   testlogin.py ---</a:t>
            </a:r>
            <a:r>
              <a:rPr lang="en-US" dirty="0">
                <a:sym typeface="Wingdings" panose="05000000000000000000" pitchFamily="2" charset="2"/>
              </a:rPr>
              <a:t>  invalid</a:t>
            </a:r>
            <a:endParaRPr lang="en-US" dirty="0"/>
          </a:p>
          <a:p>
            <a:r>
              <a:rPr lang="en-US" dirty="0"/>
              <a:t>Can run tests in parallel.</a:t>
            </a:r>
          </a:p>
          <a:p>
            <a:r>
              <a:rPr lang="en-US" dirty="0"/>
              <a:t>Can run a specific test case or subset of tests.</a:t>
            </a:r>
          </a:p>
          <a:p>
            <a:pPr marL="0" indent="0">
              <a:buNone/>
            </a:pPr>
            <a:r>
              <a:rPr lang="en-US" dirty="0"/>
              <a:t>Note: yes we can explicitly ask </a:t>
            </a:r>
            <a:r>
              <a:rPr lang="en-US" dirty="0" err="1"/>
              <a:t>pytest</a:t>
            </a:r>
            <a:r>
              <a:rPr lang="en-US" dirty="0"/>
              <a:t> to pick testlogin.py .</a:t>
            </a:r>
          </a:p>
          <a:p>
            <a:pPr marL="0" indent="0">
              <a:buNone/>
            </a:pPr>
            <a:endParaRPr lang="en-US" dirty="0"/>
          </a:p>
        </p:txBody>
      </p:sp>
    </p:spTree>
    <p:extLst>
      <p:ext uri="{BB962C8B-B14F-4D97-AF65-F5344CB8AC3E}">
        <p14:creationId xmlns:p14="http://schemas.microsoft.com/office/powerpoint/2010/main" val="890937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1BA4-CFEA-466D-B962-E86F2B4566DB}"/>
              </a:ext>
            </a:extLst>
          </p:cNvPr>
          <p:cNvSpPr>
            <a:spLocks noGrp="1"/>
          </p:cNvSpPr>
          <p:nvPr>
            <p:ph type="title"/>
          </p:nvPr>
        </p:nvSpPr>
        <p:spPr/>
        <p:txBody>
          <a:bodyPr/>
          <a:lstStyle/>
          <a:p>
            <a:r>
              <a:rPr lang="en-US" b="1" dirty="0"/>
              <a:t>Assertion in </a:t>
            </a:r>
            <a:r>
              <a:rPr lang="en-US" b="1" dirty="0" err="1"/>
              <a:t>Pytest</a:t>
            </a:r>
            <a:endParaRPr lang="en-US" b="1" dirty="0"/>
          </a:p>
        </p:txBody>
      </p:sp>
      <p:sp>
        <p:nvSpPr>
          <p:cNvPr id="3" name="Content Placeholder 2">
            <a:extLst>
              <a:ext uri="{FF2B5EF4-FFF2-40B4-BE49-F238E27FC236}">
                <a16:creationId xmlns:a16="http://schemas.microsoft.com/office/drawing/2014/main" id="{2441073B-0F1F-4963-86E2-BBD94BB4B1B2}"/>
              </a:ext>
            </a:extLst>
          </p:cNvPr>
          <p:cNvSpPr>
            <a:spLocks noGrp="1"/>
          </p:cNvSpPr>
          <p:nvPr>
            <p:ph idx="1"/>
          </p:nvPr>
        </p:nvSpPr>
        <p:spPr/>
        <p:txBody>
          <a:bodyPr>
            <a:normAutofit lnSpcReduction="10000"/>
          </a:bodyPr>
          <a:lstStyle/>
          <a:p>
            <a:pPr marL="0" indent="0">
              <a:buNone/>
            </a:pPr>
            <a:endParaRPr lang="en-US" dirty="0"/>
          </a:p>
          <a:p>
            <a:r>
              <a:rPr lang="en-US" dirty="0"/>
              <a:t>Assertions are checks that return either True or False status .</a:t>
            </a:r>
          </a:p>
          <a:p>
            <a:r>
              <a:rPr lang="en-US" dirty="0"/>
              <a:t>If we get fails in test method . The execution is stopped in that method itself. The remaining code in that test method will get stop for execution process.</a:t>
            </a:r>
          </a:p>
          <a:p>
            <a:r>
              <a:rPr lang="en-US" dirty="0" err="1"/>
              <a:t>Pytest</a:t>
            </a:r>
            <a:r>
              <a:rPr lang="en-US" dirty="0"/>
              <a:t> will continues with the next test methods.</a:t>
            </a:r>
          </a:p>
          <a:p>
            <a:endParaRPr lang="en-US" dirty="0"/>
          </a:p>
        </p:txBody>
      </p:sp>
    </p:spTree>
    <p:extLst>
      <p:ext uri="{BB962C8B-B14F-4D97-AF65-F5344CB8AC3E}">
        <p14:creationId xmlns:p14="http://schemas.microsoft.com/office/powerpoint/2010/main" val="1724091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176A-B648-40EB-BEA0-F69BC4FE2BD8}"/>
              </a:ext>
            </a:extLst>
          </p:cNvPr>
          <p:cNvSpPr>
            <a:spLocks noGrp="1"/>
          </p:cNvSpPr>
          <p:nvPr>
            <p:ph type="title"/>
          </p:nvPr>
        </p:nvSpPr>
        <p:spPr>
          <a:xfrm>
            <a:off x="457200" y="228600"/>
            <a:ext cx="8229600" cy="1143000"/>
          </a:xfrm>
        </p:spPr>
        <p:txBody>
          <a:bodyPr/>
          <a:lstStyle/>
          <a:p>
            <a:r>
              <a:rPr lang="en-US" b="1" dirty="0"/>
              <a:t>Installation for </a:t>
            </a:r>
            <a:r>
              <a:rPr lang="en-US" b="1" dirty="0" err="1"/>
              <a:t>Pytest</a:t>
            </a:r>
            <a:endParaRPr lang="en-US" b="1" dirty="0"/>
          </a:p>
        </p:txBody>
      </p:sp>
      <p:pic>
        <p:nvPicPr>
          <p:cNvPr id="4" name="Picture 3">
            <a:extLst>
              <a:ext uri="{FF2B5EF4-FFF2-40B4-BE49-F238E27FC236}">
                <a16:creationId xmlns:a16="http://schemas.microsoft.com/office/drawing/2014/main" id="{0A3DB51D-4139-4371-B215-1E8CF6468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57400"/>
            <a:ext cx="6858000" cy="3439818"/>
          </a:xfrm>
          <a:prstGeom prst="rect">
            <a:avLst/>
          </a:prstGeom>
        </p:spPr>
      </p:pic>
    </p:spTree>
    <p:extLst>
      <p:ext uri="{BB962C8B-B14F-4D97-AF65-F5344CB8AC3E}">
        <p14:creationId xmlns:p14="http://schemas.microsoft.com/office/powerpoint/2010/main" val="2195884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4EFE8-E378-4F53-BCF2-B947AE9878FB}"/>
              </a:ext>
            </a:extLst>
          </p:cNvPr>
          <p:cNvSpPr>
            <a:spLocks noGrp="1"/>
          </p:cNvSpPr>
          <p:nvPr>
            <p:ph type="title"/>
          </p:nvPr>
        </p:nvSpPr>
        <p:spPr/>
        <p:txBody>
          <a:bodyPr/>
          <a:lstStyle/>
          <a:p>
            <a:r>
              <a:rPr lang="en-US" b="1" dirty="0"/>
              <a:t>Basic Structure for </a:t>
            </a:r>
            <a:r>
              <a:rPr lang="en-US" b="1" dirty="0" err="1"/>
              <a:t>pytest</a:t>
            </a:r>
            <a:endParaRPr lang="en-US" b="1" dirty="0"/>
          </a:p>
        </p:txBody>
      </p:sp>
      <p:pic>
        <p:nvPicPr>
          <p:cNvPr id="10" name="Content Placeholder 9">
            <a:extLst>
              <a:ext uri="{FF2B5EF4-FFF2-40B4-BE49-F238E27FC236}">
                <a16:creationId xmlns:a16="http://schemas.microsoft.com/office/drawing/2014/main" id="{8564C5F7-D351-453B-8C3B-2CA4E2036134}"/>
              </a:ext>
            </a:extLst>
          </p:cNvPr>
          <p:cNvPicPr>
            <a:picLocks noGrp="1" noChangeAspect="1"/>
          </p:cNvPicPr>
          <p:nvPr>
            <p:ph idx="1"/>
          </p:nvPr>
        </p:nvPicPr>
        <p:blipFill>
          <a:blip r:embed="rId2"/>
          <a:stretch>
            <a:fillRect/>
          </a:stretch>
        </p:blipFill>
        <p:spPr>
          <a:xfrm>
            <a:off x="2438400" y="1600200"/>
            <a:ext cx="3886200" cy="4983162"/>
          </a:xfrm>
          <a:prstGeom prst="rect">
            <a:avLst/>
          </a:prstGeom>
        </p:spPr>
      </p:pic>
    </p:spTree>
    <p:extLst>
      <p:ext uri="{BB962C8B-B14F-4D97-AF65-F5344CB8AC3E}">
        <p14:creationId xmlns:p14="http://schemas.microsoft.com/office/powerpoint/2010/main" val="3012565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F935-C593-4472-AA3B-27A85AD7A07B}"/>
              </a:ext>
            </a:extLst>
          </p:cNvPr>
          <p:cNvSpPr>
            <a:spLocks noGrp="1"/>
          </p:cNvSpPr>
          <p:nvPr>
            <p:ph type="title"/>
          </p:nvPr>
        </p:nvSpPr>
        <p:spPr/>
        <p:txBody>
          <a:bodyPr/>
          <a:lstStyle/>
          <a:p>
            <a:r>
              <a:rPr lang="en-US" b="1" dirty="0"/>
              <a:t>Sample code for </a:t>
            </a:r>
            <a:r>
              <a:rPr lang="en-US" b="1" dirty="0" err="1"/>
              <a:t>Pytest</a:t>
            </a:r>
            <a:endParaRPr lang="en-US" b="1" dirty="0"/>
          </a:p>
        </p:txBody>
      </p:sp>
      <p:sp>
        <p:nvSpPr>
          <p:cNvPr id="3" name="Content Placeholder 2">
            <a:extLst>
              <a:ext uri="{FF2B5EF4-FFF2-40B4-BE49-F238E27FC236}">
                <a16:creationId xmlns:a16="http://schemas.microsoft.com/office/drawing/2014/main" id="{19AC0009-C998-4C29-992F-54BDCE2C8EDE}"/>
              </a:ext>
            </a:extLst>
          </p:cNvPr>
          <p:cNvSpPr>
            <a:spLocks noGrp="1"/>
          </p:cNvSpPr>
          <p:nvPr>
            <p:ph idx="1"/>
          </p:nvPr>
        </p:nvSpPr>
        <p:spPr/>
        <p:txBody>
          <a:bodyPr/>
          <a:lstStyle/>
          <a:p>
            <a:pPr marL="0" indent="0">
              <a:buNone/>
            </a:pPr>
            <a:r>
              <a:rPr lang="en-US" b="1" dirty="0"/>
              <a:t>Example:</a:t>
            </a:r>
          </a:p>
          <a:p>
            <a:r>
              <a:rPr lang="en-US" dirty="0"/>
              <a:t>def </a:t>
            </a:r>
            <a:r>
              <a:rPr lang="en-US" dirty="0" err="1"/>
              <a:t>func</a:t>
            </a:r>
            <a:r>
              <a:rPr lang="en-US" dirty="0"/>
              <a:t>(x):</a:t>
            </a:r>
          </a:p>
          <a:p>
            <a:pPr marL="457200" lvl="1" indent="0">
              <a:buNone/>
            </a:pPr>
            <a:r>
              <a:rPr lang="en-US" dirty="0"/>
              <a:t>    return x+1</a:t>
            </a:r>
          </a:p>
          <a:p>
            <a:pPr marL="457200" lvl="1" indent="0">
              <a:buNone/>
            </a:pPr>
            <a:r>
              <a:rPr lang="en-US" dirty="0"/>
              <a:t>def </a:t>
            </a:r>
            <a:r>
              <a:rPr lang="en-US" dirty="0" err="1"/>
              <a:t>test_func</a:t>
            </a:r>
            <a:r>
              <a:rPr lang="en-US" dirty="0"/>
              <a:t>():</a:t>
            </a:r>
            <a:br>
              <a:rPr lang="en-US" dirty="0"/>
            </a:br>
            <a:r>
              <a:rPr lang="en-US" dirty="0"/>
              <a:t>	assert </a:t>
            </a:r>
            <a:r>
              <a:rPr lang="en-US" dirty="0" err="1"/>
              <a:t>func</a:t>
            </a:r>
            <a:r>
              <a:rPr lang="en-US" dirty="0"/>
              <a:t>(5)==5,”the condition is failed”</a:t>
            </a:r>
          </a:p>
          <a:p>
            <a:pPr marL="457200" lvl="1" indent="0">
              <a:buNone/>
            </a:pPr>
            <a:endParaRPr lang="en-US" dirty="0"/>
          </a:p>
          <a:p>
            <a:pPr lvl="1">
              <a:buFont typeface="Arial" panose="020B0604020202020204" pitchFamily="34" charset="0"/>
              <a:buChar char="•"/>
            </a:pPr>
            <a:r>
              <a:rPr lang="en-US" dirty="0"/>
              <a:t>Run the test cases by using </a:t>
            </a:r>
            <a:r>
              <a:rPr lang="en-US" dirty="0" err="1"/>
              <a:t>pytest</a:t>
            </a:r>
            <a:r>
              <a:rPr lang="en-US" dirty="0"/>
              <a:t> .</a:t>
            </a:r>
          </a:p>
          <a:p>
            <a:pPr marL="457200" lvl="1" indent="0">
              <a:buNone/>
            </a:pPr>
            <a:r>
              <a:rPr lang="en-US" dirty="0"/>
              <a:t>	</a:t>
            </a:r>
            <a:r>
              <a:rPr lang="en-US" dirty="0" err="1"/>
              <a:t>py.test</a:t>
            </a:r>
            <a:r>
              <a:rPr lang="en-US" dirty="0"/>
              <a:t>  &lt;file name&gt;</a:t>
            </a:r>
          </a:p>
          <a:p>
            <a:pPr marL="457200" lvl="1" indent="0">
              <a:buNone/>
            </a:pPr>
            <a:endParaRPr lang="en-US" dirty="0"/>
          </a:p>
        </p:txBody>
      </p:sp>
    </p:spTree>
    <p:extLst>
      <p:ext uri="{BB962C8B-B14F-4D97-AF65-F5344CB8AC3E}">
        <p14:creationId xmlns:p14="http://schemas.microsoft.com/office/powerpoint/2010/main" val="4078893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0D54A-12AA-4849-9BD5-FC7876B27329}"/>
              </a:ext>
            </a:extLst>
          </p:cNvPr>
          <p:cNvSpPr>
            <a:spLocks noGrp="1"/>
          </p:cNvSpPr>
          <p:nvPr>
            <p:ph type="title"/>
          </p:nvPr>
        </p:nvSpPr>
        <p:spPr/>
        <p:txBody>
          <a:bodyPr/>
          <a:lstStyle/>
          <a:p>
            <a:r>
              <a:rPr lang="en-US" b="1" dirty="0"/>
              <a:t>using Code for </a:t>
            </a:r>
            <a:r>
              <a:rPr lang="en-US" b="1" dirty="0" err="1"/>
              <a:t>Pytest</a:t>
            </a:r>
            <a:endParaRPr lang="en-US" b="1" dirty="0"/>
          </a:p>
        </p:txBody>
      </p:sp>
      <p:pic>
        <p:nvPicPr>
          <p:cNvPr id="8" name="Content Placeholder 7">
            <a:extLst>
              <a:ext uri="{FF2B5EF4-FFF2-40B4-BE49-F238E27FC236}">
                <a16:creationId xmlns:a16="http://schemas.microsoft.com/office/drawing/2014/main" id="{1A43026E-BC3C-48C0-A191-04F9F3ADF0A3}"/>
              </a:ext>
            </a:extLst>
          </p:cNvPr>
          <p:cNvPicPr>
            <a:picLocks noGrp="1" noChangeAspect="1"/>
          </p:cNvPicPr>
          <p:nvPr>
            <p:ph idx="1"/>
          </p:nvPr>
        </p:nvPicPr>
        <p:blipFill>
          <a:blip r:embed="rId2"/>
          <a:stretch>
            <a:fillRect/>
          </a:stretch>
        </p:blipFill>
        <p:spPr>
          <a:xfrm>
            <a:off x="1371600" y="1417638"/>
            <a:ext cx="5938837" cy="4699428"/>
          </a:xfrm>
          <a:prstGeom prst="rect">
            <a:avLst/>
          </a:prstGeom>
        </p:spPr>
      </p:pic>
    </p:spTree>
    <p:extLst>
      <p:ext uri="{BB962C8B-B14F-4D97-AF65-F5344CB8AC3E}">
        <p14:creationId xmlns:p14="http://schemas.microsoft.com/office/powerpoint/2010/main" val="2131518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u="sng" dirty="0">
                <a:solidFill>
                  <a:schemeClr val="bg1">
                    <a:lumMod val="85000"/>
                  </a:schemeClr>
                </a:solidFill>
              </a:rPr>
              <a:t>Robot framework</a:t>
            </a:r>
          </a:p>
        </p:txBody>
      </p:sp>
      <p:sp>
        <p:nvSpPr>
          <p:cNvPr id="4" name="Content Placeholder 3"/>
          <p:cNvSpPr>
            <a:spLocks noGrp="1"/>
          </p:cNvSpPr>
          <p:nvPr>
            <p:ph idx="1"/>
          </p:nvPr>
        </p:nvSpPr>
        <p:spPr>
          <a:xfrm>
            <a:off x="457200" y="1646237"/>
            <a:ext cx="8229600" cy="4525963"/>
          </a:xfrm>
        </p:spPr>
        <p:txBody>
          <a:bodyPr>
            <a:normAutofit fontScale="70000" lnSpcReduction="20000"/>
          </a:bodyPr>
          <a:lstStyle/>
          <a:p>
            <a:r>
              <a:rPr lang="en-US" sz="4100" b="1" dirty="0">
                <a:solidFill>
                  <a:srgbClr val="002060"/>
                </a:solidFill>
              </a:rPr>
              <a:t>Robot Framework</a:t>
            </a:r>
            <a:r>
              <a:rPr lang="en-US" sz="4100" dirty="0">
                <a:solidFill>
                  <a:srgbClr val="002060"/>
                </a:solidFill>
              </a:rPr>
              <a:t> </a:t>
            </a:r>
            <a:r>
              <a:rPr lang="en-US" dirty="0"/>
              <a:t> </a:t>
            </a:r>
            <a:r>
              <a:rPr lang="en-US" sz="4000" dirty="0"/>
              <a:t>is a generic open source automation framework. It can be used for test automation and robotic process automation (RPA).</a:t>
            </a:r>
          </a:p>
          <a:p>
            <a:r>
              <a:rPr lang="en-US" sz="4000" dirty="0"/>
              <a:t>Utilizes the keyword-driven testing approach</a:t>
            </a:r>
          </a:p>
          <a:p>
            <a:r>
              <a:rPr lang="en-US" sz="4000" dirty="0"/>
              <a:t>Robot Framework is actively supported, with many industry-leading companies using it in their software development</a:t>
            </a:r>
            <a:r>
              <a:rPr lang="en-US" sz="4100" dirty="0">
                <a:solidFill>
                  <a:srgbClr val="002060"/>
                </a:solidFill>
              </a:rPr>
              <a:t>.</a:t>
            </a:r>
          </a:p>
          <a:p>
            <a:r>
              <a:rPr lang="en-US" sz="4000" dirty="0"/>
              <a:t>It follows different test case styles – keyword-driven, and data-driven for writing test cases. </a:t>
            </a:r>
          </a:p>
          <a:p>
            <a:r>
              <a:rPr lang="en-US" sz="4000" dirty="0"/>
              <a:t>Test cases are written using keyword style in a Robot framework. </a:t>
            </a:r>
          </a:p>
        </p:txBody>
      </p:sp>
    </p:spTree>
    <p:extLst>
      <p:ext uri="{BB962C8B-B14F-4D97-AF65-F5344CB8AC3E}">
        <p14:creationId xmlns:p14="http://schemas.microsoft.com/office/powerpoint/2010/main" val="3839941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4B63-FC12-44A7-8356-9D97967CF346}"/>
              </a:ext>
            </a:extLst>
          </p:cNvPr>
          <p:cNvSpPr>
            <a:spLocks noGrp="1"/>
          </p:cNvSpPr>
          <p:nvPr>
            <p:ph type="title"/>
          </p:nvPr>
        </p:nvSpPr>
        <p:spPr/>
        <p:txBody>
          <a:bodyPr/>
          <a:lstStyle/>
          <a:p>
            <a:r>
              <a:rPr lang="en-US" b="1" dirty="0"/>
              <a:t>Report for </a:t>
            </a:r>
            <a:r>
              <a:rPr lang="en-US" b="1" dirty="0" err="1"/>
              <a:t>Pytest</a:t>
            </a:r>
            <a:endParaRPr lang="en-US" b="1" dirty="0"/>
          </a:p>
        </p:txBody>
      </p:sp>
      <p:pic>
        <p:nvPicPr>
          <p:cNvPr id="4" name="Content Placeholder 3">
            <a:extLst>
              <a:ext uri="{FF2B5EF4-FFF2-40B4-BE49-F238E27FC236}">
                <a16:creationId xmlns:a16="http://schemas.microsoft.com/office/drawing/2014/main" id="{575F284E-AEF7-4D65-94B7-8590728F496A}"/>
              </a:ext>
            </a:extLst>
          </p:cNvPr>
          <p:cNvPicPr>
            <a:picLocks noGrp="1" noChangeAspect="1"/>
          </p:cNvPicPr>
          <p:nvPr>
            <p:ph idx="1"/>
          </p:nvPr>
        </p:nvPicPr>
        <p:blipFill>
          <a:blip r:embed="rId2"/>
          <a:stretch>
            <a:fillRect/>
          </a:stretch>
        </p:blipFill>
        <p:spPr>
          <a:xfrm>
            <a:off x="811118" y="1524000"/>
            <a:ext cx="7521763" cy="4525963"/>
          </a:xfrm>
          <a:prstGeom prst="rect">
            <a:avLst/>
          </a:prstGeom>
        </p:spPr>
      </p:pic>
    </p:spTree>
    <p:extLst>
      <p:ext uri="{BB962C8B-B14F-4D97-AF65-F5344CB8AC3E}">
        <p14:creationId xmlns:p14="http://schemas.microsoft.com/office/powerpoint/2010/main" val="119155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13C4-D9D2-4827-8989-57108F898778}"/>
              </a:ext>
            </a:extLst>
          </p:cNvPr>
          <p:cNvSpPr>
            <a:spLocks noGrp="1"/>
          </p:cNvSpPr>
          <p:nvPr>
            <p:ph type="title"/>
          </p:nvPr>
        </p:nvSpPr>
        <p:spPr>
          <a:xfrm>
            <a:off x="457200" y="304800"/>
            <a:ext cx="8229600" cy="1143000"/>
          </a:xfrm>
        </p:spPr>
        <p:txBody>
          <a:bodyPr/>
          <a:lstStyle/>
          <a:p>
            <a:r>
              <a:rPr lang="en-US" b="1" dirty="0"/>
              <a:t>Exception using </a:t>
            </a:r>
            <a:r>
              <a:rPr lang="en-US" b="1" dirty="0" err="1"/>
              <a:t>Pytest</a:t>
            </a:r>
            <a:endParaRPr lang="en-US" b="1" dirty="0"/>
          </a:p>
        </p:txBody>
      </p:sp>
      <p:pic>
        <p:nvPicPr>
          <p:cNvPr id="5" name="Content Placeholder 4">
            <a:extLst>
              <a:ext uri="{FF2B5EF4-FFF2-40B4-BE49-F238E27FC236}">
                <a16:creationId xmlns:a16="http://schemas.microsoft.com/office/drawing/2014/main" id="{B641D4C2-440E-4028-991A-70E84DC20E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850253"/>
            <a:ext cx="6324599" cy="3712734"/>
          </a:xfrm>
        </p:spPr>
      </p:pic>
    </p:spTree>
    <p:extLst>
      <p:ext uri="{BB962C8B-B14F-4D97-AF65-F5344CB8AC3E}">
        <p14:creationId xmlns:p14="http://schemas.microsoft.com/office/powerpoint/2010/main" val="3206185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20808-AF64-4F35-99DB-6ECB11433ABC}"/>
              </a:ext>
            </a:extLst>
          </p:cNvPr>
          <p:cNvSpPr>
            <a:spLocks noGrp="1"/>
          </p:cNvSpPr>
          <p:nvPr>
            <p:ph type="title"/>
          </p:nvPr>
        </p:nvSpPr>
        <p:spPr>
          <a:xfrm>
            <a:off x="457200" y="274638"/>
            <a:ext cx="8229600" cy="6354762"/>
          </a:xfrm>
        </p:spPr>
        <p:txBody>
          <a:bodyPr/>
          <a:lstStyle/>
          <a:p>
            <a:r>
              <a:rPr lang="en-US" dirty="0"/>
              <a:t>Thank you </a:t>
            </a:r>
          </a:p>
        </p:txBody>
      </p:sp>
    </p:spTree>
    <p:extLst>
      <p:ext uri="{BB962C8B-B14F-4D97-AF65-F5344CB8AC3E}">
        <p14:creationId xmlns:p14="http://schemas.microsoft.com/office/powerpoint/2010/main" val="2989347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l"/>
            <a:r>
              <a:rPr lang="en-US" sz="3200" u="sng" dirty="0">
                <a:solidFill>
                  <a:schemeClr val="bg1">
                    <a:lumMod val="85000"/>
                  </a:schemeClr>
                </a:solidFill>
              </a:rPr>
              <a:t>Robot Framework</a:t>
            </a:r>
          </a:p>
        </p:txBody>
      </p:sp>
      <p:sp>
        <p:nvSpPr>
          <p:cNvPr id="7" name="Content Placeholder 6"/>
          <p:cNvSpPr>
            <a:spLocks noGrp="1"/>
          </p:cNvSpPr>
          <p:nvPr>
            <p:ph idx="1"/>
          </p:nvPr>
        </p:nvSpPr>
        <p:spPr/>
        <p:txBody>
          <a:bodyPr/>
          <a:lstStyle/>
          <a:p>
            <a:r>
              <a:rPr lang="en-US" dirty="0"/>
              <a:t>Robot Framework provides good support for external libraries, tools that are open source and can be used for automation. </a:t>
            </a:r>
          </a:p>
          <a:p>
            <a:r>
              <a:rPr lang="en-US" dirty="0"/>
              <a:t>The most popular library used with Robot Framework is Selenium Library used for web development &amp; UI testing.</a:t>
            </a:r>
          </a:p>
          <a:p>
            <a:pPr marL="0" indent="0">
              <a:buNone/>
            </a:pPr>
            <a:endParaRPr lang="en-US" dirty="0"/>
          </a:p>
        </p:txBody>
      </p:sp>
    </p:spTree>
    <p:extLst>
      <p:ext uri="{BB962C8B-B14F-4D97-AF65-F5344CB8AC3E}">
        <p14:creationId xmlns:p14="http://schemas.microsoft.com/office/powerpoint/2010/main" val="3148577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vamsikrishna\Downloads\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67818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normAutofit/>
          </a:bodyPr>
          <a:lstStyle/>
          <a:p>
            <a:pPr algn="l"/>
            <a:r>
              <a:rPr lang="en-US" sz="3200" u="sng" dirty="0">
                <a:solidFill>
                  <a:schemeClr val="bg1">
                    <a:lumMod val="85000"/>
                  </a:schemeClr>
                </a:solidFill>
              </a:rPr>
              <a:t>Architecture</a:t>
            </a:r>
          </a:p>
        </p:txBody>
      </p:sp>
    </p:spTree>
    <p:extLst>
      <p:ext uri="{BB962C8B-B14F-4D97-AF65-F5344CB8AC3E}">
        <p14:creationId xmlns:p14="http://schemas.microsoft.com/office/powerpoint/2010/main" val="1124027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5A48E-292E-4AD2-B750-9D525E2B4BAD}"/>
              </a:ext>
            </a:extLst>
          </p:cNvPr>
          <p:cNvSpPr>
            <a:spLocks noGrp="1"/>
          </p:cNvSpPr>
          <p:nvPr>
            <p:ph type="title"/>
          </p:nvPr>
        </p:nvSpPr>
        <p:spPr/>
        <p:txBody>
          <a:bodyPr/>
          <a:lstStyle/>
          <a:p>
            <a:r>
              <a:rPr lang="en-US" dirty="0"/>
              <a:t>Install for robot framework</a:t>
            </a:r>
          </a:p>
        </p:txBody>
      </p:sp>
      <p:sp>
        <p:nvSpPr>
          <p:cNvPr id="3" name="Content Placeholder 2">
            <a:extLst>
              <a:ext uri="{FF2B5EF4-FFF2-40B4-BE49-F238E27FC236}">
                <a16:creationId xmlns:a16="http://schemas.microsoft.com/office/drawing/2014/main" id="{025B5457-DD57-4BEF-825B-425445E50583}"/>
              </a:ext>
            </a:extLst>
          </p:cNvPr>
          <p:cNvSpPr>
            <a:spLocks noGrp="1"/>
          </p:cNvSpPr>
          <p:nvPr>
            <p:ph idx="1"/>
          </p:nvPr>
        </p:nvSpPr>
        <p:spPr/>
        <p:txBody>
          <a:bodyPr>
            <a:normAutofit fontScale="70000" lnSpcReduction="20000"/>
          </a:bodyPr>
          <a:lstStyle/>
          <a:p>
            <a:r>
              <a:rPr lang="en-US" dirty="0"/>
              <a:t>	</a:t>
            </a:r>
          </a:p>
          <a:p>
            <a:r>
              <a:rPr lang="en-US" dirty="0"/>
              <a:t># Install the latest version (does not upgrade)</a:t>
            </a:r>
          </a:p>
          <a:p>
            <a:r>
              <a:rPr lang="en-US" dirty="0"/>
              <a:t>pip install </a:t>
            </a:r>
            <a:r>
              <a:rPr lang="en-US" dirty="0" err="1"/>
              <a:t>robotframework</a:t>
            </a:r>
            <a:endParaRPr lang="en-US" dirty="0"/>
          </a:p>
          <a:p>
            <a:endParaRPr lang="en-US" dirty="0"/>
          </a:p>
          <a:p>
            <a:r>
              <a:rPr lang="en-US" dirty="0"/>
              <a:t># Upgrade to the latest version</a:t>
            </a:r>
          </a:p>
          <a:p>
            <a:r>
              <a:rPr lang="en-US" dirty="0"/>
              <a:t>pip install --upgrade </a:t>
            </a:r>
            <a:r>
              <a:rPr lang="en-US" dirty="0" err="1"/>
              <a:t>robotframework</a:t>
            </a:r>
            <a:endParaRPr lang="en-US" dirty="0"/>
          </a:p>
          <a:p>
            <a:endParaRPr lang="en-US" dirty="0"/>
          </a:p>
          <a:p>
            <a:r>
              <a:rPr lang="en-US" dirty="0"/>
              <a:t># Install a specific version</a:t>
            </a:r>
          </a:p>
          <a:p>
            <a:r>
              <a:rPr lang="en-US" dirty="0"/>
              <a:t>pip install </a:t>
            </a:r>
            <a:r>
              <a:rPr lang="en-US" dirty="0" err="1"/>
              <a:t>robotframework</a:t>
            </a:r>
            <a:r>
              <a:rPr lang="en-US" dirty="0"/>
              <a:t>==2.9.2</a:t>
            </a:r>
          </a:p>
          <a:p>
            <a:endParaRPr lang="en-US" dirty="0"/>
          </a:p>
          <a:p>
            <a:r>
              <a:rPr lang="en-US" dirty="0"/>
              <a:t># Uninstall</a:t>
            </a:r>
          </a:p>
          <a:p>
            <a:r>
              <a:rPr lang="en-US" dirty="0"/>
              <a:t>pip uninstall </a:t>
            </a:r>
            <a:r>
              <a:rPr lang="en-US" dirty="0" err="1"/>
              <a:t>robotframework</a:t>
            </a:r>
            <a:endParaRPr lang="en-US" dirty="0"/>
          </a:p>
        </p:txBody>
      </p:sp>
    </p:spTree>
    <p:extLst>
      <p:ext uri="{BB962C8B-B14F-4D97-AF65-F5344CB8AC3E}">
        <p14:creationId xmlns:p14="http://schemas.microsoft.com/office/powerpoint/2010/main" val="369287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2A21E-045C-412D-8D7F-CFB01B54F5B7}"/>
              </a:ext>
            </a:extLst>
          </p:cNvPr>
          <p:cNvSpPr>
            <a:spLocks noGrp="1"/>
          </p:cNvSpPr>
          <p:nvPr>
            <p:ph type="title"/>
          </p:nvPr>
        </p:nvSpPr>
        <p:spPr/>
        <p:txBody>
          <a:bodyPr/>
          <a:lstStyle/>
          <a:p>
            <a:r>
              <a:rPr lang="en-US" dirty="0"/>
              <a:t>standard libraries</a:t>
            </a:r>
          </a:p>
        </p:txBody>
      </p:sp>
      <p:sp>
        <p:nvSpPr>
          <p:cNvPr id="3" name="Content Placeholder 2">
            <a:extLst>
              <a:ext uri="{FF2B5EF4-FFF2-40B4-BE49-F238E27FC236}">
                <a16:creationId xmlns:a16="http://schemas.microsoft.com/office/drawing/2014/main" id="{0DA7AD1F-A6A5-4B79-9C9B-1AF1BA38CE64}"/>
              </a:ext>
            </a:extLst>
          </p:cNvPr>
          <p:cNvSpPr>
            <a:spLocks noGrp="1"/>
          </p:cNvSpPr>
          <p:nvPr>
            <p:ph idx="1"/>
          </p:nvPr>
        </p:nvSpPr>
        <p:spPr/>
        <p:txBody>
          <a:bodyPr/>
          <a:lstStyle/>
          <a:p>
            <a:r>
              <a:rPr lang="en-US" dirty="0" err="1"/>
              <a:t>Builtin</a:t>
            </a:r>
            <a:endParaRPr lang="en-US" dirty="0"/>
          </a:p>
          <a:p>
            <a:r>
              <a:rPr lang="en-US" dirty="0"/>
              <a:t>Operating System</a:t>
            </a:r>
          </a:p>
          <a:p>
            <a:r>
              <a:rPr lang="en-US" dirty="0"/>
              <a:t>Collections</a:t>
            </a:r>
          </a:p>
          <a:p>
            <a:r>
              <a:rPr lang="en-US" dirty="0"/>
              <a:t>Screenshot</a:t>
            </a:r>
          </a:p>
          <a:p>
            <a:r>
              <a:rPr lang="en-US" dirty="0"/>
              <a:t>String</a:t>
            </a:r>
          </a:p>
          <a:p>
            <a:r>
              <a:rPr lang="en-US" dirty="0"/>
              <a:t>Datetime</a:t>
            </a:r>
          </a:p>
          <a:p>
            <a:r>
              <a:rPr lang="en-US" dirty="0"/>
              <a:t>XML</a:t>
            </a:r>
          </a:p>
          <a:p>
            <a:pPr marL="0" indent="0">
              <a:buNone/>
            </a:pPr>
            <a:endParaRPr lang="en-US" dirty="0"/>
          </a:p>
        </p:txBody>
      </p:sp>
    </p:spTree>
    <p:extLst>
      <p:ext uri="{BB962C8B-B14F-4D97-AF65-F5344CB8AC3E}">
        <p14:creationId xmlns:p14="http://schemas.microsoft.com/office/powerpoint/2010/main" val="253067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u="sng" dirty="0">
                <a:solidFill>
                  <a:schemeClr val="bg1">
                    <a:lumMod val="85000"/>
                  </a:schemeClr>
                </a:solidFill>
              </a:rPr>
              <a:t>Coding Structure</a:t>
            </a:r>
          </a:p>
        </p:txBody>
      </p:sp>
      <p:pic>
        <p:nvPicPr>
          <p:cNvPr id="4098" name="Picture 2" descr="C:\Users\vamsikrishna\Downloads\robotco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239" y="1295400"/>
            <a:ext cx="8069263" cy="521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49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vamsikrishna\Downloads\log_pas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7761931" cy="563880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normAutofit/>
          </a:bodyPr>
          <a:lstStyle/>
          <a:p>
            <a:pPr algn="l"/>
            <a:r>
              <a:rPr lang="en-US" sz="3200" u="sng" dirty="0">
                <a:solidFill>
                  <a:schemeClr val="bg1">
                    <a:lumMod val="85000"/>
                  </a:schemeClr>
                </a:solidFill>
              </a:rPr>
              <a:t>LOG File</a:t>
            </a:r>
          </a:p>
        </p:txBody>
      </p:sp>
    </p:spTree>
    <p:extLst>
      <p:ext uri="{BB962C8B-B14F-4D97-AF65-F5344CB8AC3E}">
        <p14:creationId xmlns:p14="http://schemas.microsoft.com/office/powerpoint/2010/main" val="1852784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vamsikrishna\Downloads\report_pas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72" y="1226024"/>
            <a:ext cx="8284242" cy="541011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normAutofit/>
          </a:bodyPr>
          <a:lstStyle/>
          <a:p>
            <a:pPr algn="l"/>
            <a:r>
              <a:rPr lang="en-US" sz="3200" u="sng" dirty="0">
                <a:solidFill>
                  <a:schemeClr val="bg1">
                    <a:lumMod val="85000"/>
                  </a:schemeClr>
                </a:solidFill>
              </a:rPr>
              <a:t>Report File</a:t>
            </a:r>
          </a:p>
        </p:txBody>
      </p:sp>
    </p:spTree>
    <p:extLst>
      <p:ext uri="{BB962C8B-B14F-4D97-AF65-F5344CB8AC3E}">
        <p14:creationId xmlns:p14="http://schemas.microsoft.com/office/powerpoint/2010/main" val="3228073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24940</TotalTime>
  <Words>306</Words>
  <Application>Microsoft Office PowerPoint</Application>
  <PresentationFormat>On-screen Show (4:3)</PresentationFormat>
  <Paragraphs>81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Office Theme</vt:lpstr>
      <vt:lpstr>Robot framework</vt:lpstr>
      <vt:lpstr>Robot framework</vt:lpstr>
      <vt:lpstr>Robot Framework</vt:lpstr>
      <vt:lpstr>Architecture</vt:lpstr>
      <vt:lpstr>Install for robot framework</vt:lpstr>
      <vt:lpstr>standard libraries</vt:lpstr>
      <vt:lpstr>Coding Structure</vt:lpstr>
      <vt:lpstr>LOG File</vt:lpstr>
      <vt:lpstr>Report File</vt:lpstr>
      <vt:lpstr>Xml File</vt:lpstr>
      <vt:lpstr>PowerPoint Presentation</vt:lpstr>
      <vt:lpstr>Pytest Framework</vt:lpstr>
      <vt:lpstr>Pytest Features</vt:lpstr>
      <vt:lpstr>Pytest </vt:lpstr>
      <vt:lpstr>Assertion in Pytest</vt:lpstr>
      <vt:lpstr>Installation for Pytest</vt:lpstr>
      <vt:lpstr>Basic Structure for pytest</vt:lpstr>
      <vt:lpstr>Sample code for Pytest</vt:lpstr>
      <vt:lpstr>using Code for Pytest</vt:lpstr>
      <vt:lpstr>Report for Pytest</vt:lpstr>
      <vt:lpstr>Exception using Pytest</vt:lpstr>
      <vt:lpstr>Thank you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framework</dc:title>
  <dc:creator>ismail - [2010]</dc:creator>
  <cp:lastModifiedBy>Srihari Pampana</cp:lastModifiedBy>
  <cp:revision>68</cp:revision>
  <dcterms:created xsi:type="dcterms:W3CDTF">2020-04-17T07:35:00Z</dcterms:created>
  <dcterms:modified xsi:type="dcterms:W3CDTF">2020-05-08T07:53:47Z</dcterms:modified>
</cp:coreProperties>
</file>