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handoutMasterIdLst>
    <p:handoutMasterId r:id="rId19"/>
  </p:handoutMasterIdLst>
  <p:sldIdLst>
    <p:sldId id="268" r:id="rId2"/>
    <p:sldId id="283" r:id="rId3"/>
    <p:sldId id="277" r:id="rId4"/>
    <p:sldId id="281" r:id="rId5"/>
    <p:sldId id="278" r:id="rId6"/>
    <p:sldId id="279" r:id="rId7"/>
    <p:sldId id="294" r:id="rId8"/>
    <p:sldId id="295" r:id="rId9"/>
    <p:sldId id="284" r:id="rId10"/>
    <p:sldId id="288" r:id="rId11"/>
    <p:sldId id="292" r:id="rId12"/>
    <p:sldId id="289" r:id="rId13"/>
    <p:sldId id="290" r:id="rId14"/>
    <p:sldId id="291" r:id="rId15"/>
    <p:sldId id="282" r:id="rId16"/>
    <p:sldId id="29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52" autoAdjust="0"/>
  </p:normalViewPr>
  <p:slideViewPr>
    <p:cSldViewPr snapToGrid="0">
      <p:cViewPr varScale="1">
        <p:scale>
          <a:sx n="72" d="100"/>
          <a:sy n="72" d="100"/>
        </p:scale>
        <p:origin x="660"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pPr/>
              <a:t>11/13/2024</a:t>
            </a:fld>
            <a:endParaRPr lang="en-US" dirty="0"/>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pPr/>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pPr/>
              <a:t>11/13/2024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pPr/>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noProof="0"/>
              <a:t>Click to edit Master title style</a:t>
            </a:r>
          </a:p>
        </p:txBody>
      </p:sp>
      <p:sp>
        <p:nvSpPr>
          <p:cNvPr id="3" name="Content Placeholder 2"/>
          <p:cNvSpPr>
            <a:spLocks noGrp="1"/>
          </p:cNvSpPr>
          <p:nvPr>
            <p:ph idx="1"/>
          </p:nvPr>
        </p:nvSpPr>
        <p:spPr>
          <a:xfrm>
            <a:off x="685801" y="1869601"/>
            <a:ext cx="10840914" cy="3921600"/>
          </a:xfrm>
        </p:spPr>
        <p:txBody>
          <a:bodyPr anchor="t" anchorCtr="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84B7D2A-0DF8-424B-9572-B79AEBB2D9DC}" type="datetimeFigureOut">
              <a:rPr lang="en-US" noProof="0" smtClean="0"/>
              <a:pPr/>
              <a:t>11/13/2024</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pPr/>
              <a:t>‹#›</a:t>
            </a:fld>
            <a:endParaRPr lang="en-US" noProof="0" dirty="0"/>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noProof="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pPr/>
              <a:t>11/13/2024</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pPr/>
              <a:t>‹#›</a:t>
            </a:fld>
            <a:endParaRPr lang="en-US" noProof="0" dirty="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3" name="Date Placeholder 2"/>
          <p:cNvSpPr>
            <a:spLocks noGrp="1"/>
          </p:cNvSpPr>
          <p:nvPr>
            <p:ph type="dt" sz="half" idx="10"/>
          </p:nvPr>
        </p:nvSpPr>
        <p:spPr/>
        <p:txBody>
          <a:bodyPr/>
          <a:lstStyle/>
          <a:p>
            <a:fld id="{984B7D2A-0DF8-424B-9572-B79AEBB2D9DC}" type="datetimeFigureOut">
              <a:rPr lang="en-US" noProof="0" smtClean="0"/>
              <a:pPr/>
              <a:t>11/13/2024</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5D99DD2A-B520-4620-9B43-64B657BA2D42}" type="slidenum">
              <a:rPr lang="en-US" noProof="0" smtClean="0"/>
              <a:pPr/>
              <a:t>‹#›</a:t>
            </a:fld>
            <a:endParaRPr lang="en-US" noProof="0" dirty="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noProof="0" smtClean="0"/>
              <a:pPr/>
              <a:t>11/13/2024</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5D99DD2A-B520-4620-9B43-64B657BA2D42}" type="slidenum">
              <a:rPr lang="en-US" noProof="0" smtClean="0"/>
              <a:pPr/>
              <a:t>‹#›</a:t>
            </a:fld>
            <a:endParaRPr lang="en-US" noProof="0" dirty="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noProof="0"/>
              <a:t>Click to edit Master title style</a:t>
            </a:r>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84B7D2A-0DF8-424B-9572-B79AEBB2D9DC}" type="datetimeFigureOut">
              <a:rPr lang="en-US" noProof="0" smtClean="0"/>
              <a:pPr/>
              <a:t>11/13/2024</a:t>
            </a:fld>
            <a:endParaRPr lang="en-US" noProof="0" dirty="0"/>
          </a:p>
        </p:txBody>
      </p:sp>
      <p:sp>
        <p:nvSpPr>
          <p:cNvPr id="5" name="Footer Placeholder 4"/>
          <p:cNvSpPr>
            <a:spLocks noGrp="1"/>
          </p:cNvSpPr>
          <p:nvPr>
            <p:ph type="ftr" sz="quarter" idx="11"/>
          </p:nvPr>
        </p:nvSpPr>
        <p:spPr>
          <a:xfrm>
            <a:off x="3962399" y="5870575"/>
            <a:ext cx="4893958" cy="377825"/>
          </a:xfrm>
        </p:spPr>
        <p:txBody>
          <a:bodyPr/>
          <a:lstStyle/>
          <a:p>
            <a:r>
              <a:rPr lang="en-US" noProof="0" dirty="0"/>
              <a:t>Add a Footer</a:t>
            </a:r>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noProof="0" smtClean="0"/>
              <a:pPr/>
              <a:t>‹#›</a:t>
            </a:fld>
            <a:endParaRPr lang="en-US" noProof="0" dirty="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noProof="0"/>
              <a:t>Click to edit Master title style</a:t>
            </a:r>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pPr/>
              <a:t>11/13/2024</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pPr/>
              <a:t>‹#›</a:t>
            </a:fld>
            <a:endParaRPr lang="en-US" noProof="0" dirty="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7" name="Date Placeholder 6"/>
          <p:cNvSpPr>
            <a:spLocks noGrp="1"/>
          </p:cNvSpPr>
          <p:nvPr>
            <p:ph type="dt" sz="half" idx="10"/>
          </p:nvPr>
        </p:nvSpPr>
        <p:spPr/>
        <p:txBody>
          <a:bodyPr/>
          <a:lstStyle/>
          <a:p>
            <a:fld id="{984B7D2A-0DF8-424B-9572-B79AEBB2D9DC}" type="datetimeFigureOut">
              <a:rPr lang="en-US" noProof="0" smtClean="0"/>
              <a:pPr/>
              <a:t>11/13/2024</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pPr/>
              <a:t>‹#›</a:t>
            </a:fld>
            <a:endParaRPr lang="en-US" noProof="0" dirty="0"/>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pPr/>
              <a:t>11/13/2024</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pPr/>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pPr/>
              <a:t>11/13/2024</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pPr/>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a:t>Click to 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pPr/>
              <a:t>11/13/2024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pPr/>
              <a:t>‹#›</a:t>
            </a:fld>
            <a:endParaRPr lang="en-US" noProof="0" dirty="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4B7D2A-0DF8-424B-9572-B79AEBB2D9DC}" type="datetimeFigureOut">
              <a:rPr lang="en-US" noProof="0" smtClean="0"/>
              <a:pPr/>
              <a:t>11/13/2024</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984B7D2A-0DF8-424B-9572-B79AEBB2D9DC}" type="datetimeFigureOut">
              <a:rPr lang="en-US" noProof="0" smtClean="0"/>
              <a:pPr/>
              <a:t>11/13/2024</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pPr/>
              <a:t>‹#›</a:t>
            </a:fld>
            <a:endParaRPr lang="en-US" noProof="0" dirty="0"/>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noProof="0" smtClean="0"/>
              <a:pPr/>
              <a:t>11/13/2024</a:t>
            </a:fld>
            <a:endParaRPr lang="en-US" noProof="0"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dirty="0"/>
              <a:t>Add a Footer</a:t>
            </a:r>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noProof="0" smtClean="0"/>
              <a:pPr/>
              <a:t>‹#›</a:t>
            </a:fld>
            <a:endParaRPr lang="en-US" noProof="0" dirty="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chatgpt.com/" TargetMode="External"/><Relationship Id="rId2" Type="http://schemas.openxmlformats.org/officeDocument/2006/relationships/hyperlink" Target="https://www.crio.do/" TargetMode="External"/><Relationship Id="rId1" Type="http://schemas.openxmlformats.org/officeDocument/2006/relationships/slideLayout" Target="../slideLayouts/slideLayout1.xml"/><Relationship Id="rId4" Type="http://schemas.openxmlformats.org/officeDocument/2006/relationships/hyperlink" Target="https://www.guvi.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pillar icon">
            <a:extLst>
              <a:ext uri="{FF2B5EF4-FFF2-40B4-BE49-F238E27FC236}">
                <a16:creationId xmlns:a16="http://schemas.microsoft.com/office/drawing/2014/main" id="{FC7E2CCC-C53E-454B-9DE0-F2484BA0FF9D}"/>
              </a:ext>
              <a:ext uri="{C183D7F6-B498-43B3-948B-1728B52AA6E4}">
                <adec:decorative xmlns="" xmlns:adec="http://schemas.microsoft.com/office/drawing/2017/decorative" val="1"/>
              </a:ext>
            </a:extLst>
          </p:cNvPr>
          <p:cNvPicPr>
            <a:picLocks/>
          </p:cNvPicPr>
          <p:nvPr/>
        </p:nvPicPr>
        <p:blipFill>
          <a:blip r:embed="rId2"/>
          <a:stretch>
            <a:fillRect/>
          </a:stretch>
        </p:blipFill>
        <p:spPr>
          <a:xfrm>
            <a:off x="9577705" y="1524000"/>
            <a:ext cx="1905000" cy="1905000"/>
          </a:xfrm>
          <a:prstGeom prst="rect">
            <a:avLst/>
          </a:prstGeom>
          <a:ln>
            <a:noFill/>
          </a:ln>
        </p:spPr>
      </p:pic>
      <p:sp>
        <p:nvSpPr>
          <p:cNvPr id="2" name="Title 1">
            <a:extLst>
              <a:ext uri="{FF2B5EF4-FFF2-40B4-BE49-F238E27FC236}">
                <a16:creationId xmlns:a16="http://schemas.microsoft.com/office/drawing/2014/main" id="{7635B398-1E7F-44AD-8356-8345134C958C}"/>
              </a:ext>
            </a:extLst>
          </p:cNvPr>
          <p:cNvSpPr>
            <a:spLocks noGrp="1"/>
          </p:cNvSpPr>
          <p:nvPr>
            <p:ph type="ctrTitle"/>
          </p:nvPr>
        </p:nvSpPr>
        <p:spPr>
          <a:xfrm>
            <a:off x="1003738" y="5912070"/>
            <a:ext cx="5092262" cy="441433"/>
          </a:xfrm>
        </p:spPr>
        <p:txBody>
          <a:bodyPr>
            <a:normAutofit fontScale="90000"/>
          </a:bodyPr>
          <a:lstStyle/>
          <a:p>
            <a:pPr algn="l"/>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52A3D91-AB3F-4EDF-B87E-FDDF6C5DC4CF}"/>
              </a:ext>
            </a:extLst>
          </p:cNvPr>
          <p:cNvSpPr>
            <a:spLocks noGrp="1"/>
          </p:cNvSpPr>
          <p:nvPr>
            <p:ph type="subTitle" idx="1"/>
          </p:nvPr>
        </p:nvSpPr>
        <p:spPr>
          <a:xfrm>
            <a:off x="7078718" y="3997107"/>
            <a:ext cx="4553486" cy="2356396"/>
          </a:xfrm>
        </p:spPr>
        <p:txBody>
          <a:bodyPr>
            <a:normAutofit/>
          </a:bodyPr>
          <a:lstStyle/>
          <a:p>
            <a:pPr algn="l"/>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Batch -18</a:t>
            </a:r>
          </a:p>
          <a:p>
            <a:pPr algn="l"/>
            <a:r>
              <a:rPr lang="en-US" dirty="0" err="1">
                <a:latin typeface="Times New Roman" panose="02020603050405020304" pitchFamily="18" charset="0"/>
                <a:cs typeface="Times New Roman" panose="02020603050405020304" pitchFamily="18" charset="0"/>
              </a:rPr>
              <a:t>P.Naveen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reddy</a:t>
            </a:r>
            <a:r>
              <a:rPr lang="en-US" dirty="0">
                <a:latin typeface="Times New Roman" panose="02020603050405020304" pitchFamily="18" charset="0"/>
                <a:cs typeface="Times New Roman" panose="02020603050405020304" pitchFamily="18" charset="0"/>
              </a:rPr>
              <a:t>           -  23n35A1214</a:t>
            </a:r>
          </a:p>
          <a:p>
            <a:pPr algn="l"/>
            <a:r>
              <a:rPr lang="en-US" dirty="0" err="1">
                <a:latin typeface="Times New Roman" panose="02020603050405020304" pitchFamily="18" charset="0"/>
                <a:cs typeface="Times New Roman" panose="02020603050405020304" pitchFamily="18" charset="0"/>
              </a:rPr>
              <a:t>R.Srihari</a:t>
            </a:r>
            <a:r>
              <a:rPr lang="en-US" dirty="0">
                <a:latin typeface="Times New Roman" panose="02020603050405020304" pitchFamily="18" charset="0"/>
                <a:cs typeface="Times New Roman" panose="02020603050405020304" pitchFamily="18" charset="0"/>
              </a:rPr>
              <a:t>                         -  23n35a1215</a:t>
            </a:r>
          </a:p>
          <a:p>
            <a:pPr algn="l"/>
            <a:r>
              <a:rPr lang="en-US" dirty="0" err="1">
                <a:latin typeface="Times New Roman" panose="02020603050405020304" pitchFamily="18" charset="0"/>
                <a:cs typeface="Times New Roman" panose="02020603050405020304" pitchFamily="18" charset="0"/>
              </a:rPr>
              <a:t>t.Siddharth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reddy</a:t>
            </a:r>
            <a:r>
              <a:rPr lang="en-US" dirty="0">
                <a:latin typeface="Times New Roman" panose="02020603050405020304" pitchFamily="18" charset="0"/>
                <a:cs typeface="Times New Roman" panose="02020603050405020304" pitchFamily="18" charset="0"/>
              </a:rPr>
              <a:t>    -  22n31a12h8</a:t>
            </a:r>
          </a:p>
          <a:p>
            <a:pPr algn="l"/>
            <a:endParaRPr lang="en-US" dirty="0"/>
          </a:p>
        </p:txBody>
      </p:sp>
      <p:sp>
        <p:nvSpPr>
          <p:cNvPr id="5" name="Rectangle: Rounded Corners 4">
            <a:extLst>
              <a:ext uri="{FF2B5EF4-FFF2-40B4-BE49-F238E27FC236}">
                <a16:creationId xmlns:a16="http://schemas.microsoft.com/office/drawing/2014/main" id="{B95B095F-7AE9-7B11-76DD-382622D474CA}"/>
              </a:ext>
            </a:extLst>
          </p:cNvPr>
          <p:cNvSpPr/>
          <p:nvPr/>
        </p:nvSpPr>
        <p:spPr>
          <a:xfrm>
            <a:off x="1273126" y="725213"/>
            <a:ext cx="4553486" cy="3815256"/>
          </a:xfrm>
          <a:prstGeom prst="roundRect">
            <a:avLst/>
          </a:prstGeom>
          <a:solidFill>
            <a:schemeClr val="bg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4400" dirty="0">
                <a:latin typeface="Times New Roman" panose="02020603050405020304" pitchFamily="18" charset="0"/>
                <a:cs typeface="Times New Roman" panose="02020603050405020304" pitchFamily="18" charset="0"/>
              </a:rPr>
              <a:t>AN</a:t>
            </a:r>
          </a:p>
          <a:p>
            <a:r>
              <a:rPr lang="en-US" sz="4400" dirty="0">
                <a:latin typeface="Times New Roman" panose="02020603050405020304" pitchFamily="18" charset="0"/>
                <a:cs typeface="Times New Roman" panose="02020603050405020304" pitchFamily="18" charset="0"/>
              </a:rPr>
              <a:t>AUTOMATED</a:t>
            </a:r>
          </a:p>
          <a:p>
            <a:r>
              <a:rPr lang="en-US" sz="4400" dirty="0">
                <a:latin typeface="Times New Roman" panose="02020603050405020304" pitchFamily="18" charset="0"/>
                <a:cs typeface="Times New Roman" panose="02020603050405020304" pitchFamily="18" charset="0"/>
              </a:rPr>
              <a:t>INVIGILATION </a:t>
            </a:r>
          </a:p>
          <a:p>
            <a:r>
              <a:rPr lang="en-US" sz="4400" dirty="0">
                <a:latin typeface="Times New Roman" panose="02020603050405020304" pitchFamily="18" charset="0"/>
                <a:cs typeface="Times New Roman" panose="02020603050405020304" pitchFamily="18" charset="0"/>
              </a:rPr>
              <a:t>SYSTEM</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2749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
            </a:r>
            <a:endParaRPr lang="en-US" dirty="0"/>
          </a:p>
        </p:txBody>
      </p:sp>
      <p:pic>
        <p:nvPicPr>
          <p:cNvPr id="3" name="Picture 2" descr="Changejs.png"/>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643AA-B3EA-4C9F-B44B-4ECAB3CCF3D3}"/>
              </a:ext>
            </a:extLst>
          </p:cNvPr>
          <p:cNvSpPr>
            <a:spLocks noGrp="1"/>
          </p:cNvSpPr>
          <p:nvPr>
            <p:ph type="title"/>
          </p:nvPr>
        </p:nvSpPr>
        <p:spPr>
          <a:xfrm>
            <a:off x="685801" y="233680"/>
            <a:ext cx="10840914" cy="1005842"/>
          </a:xfrm>
        </p:spPr>
        <p:txBody>
          <a:bodyPr>
            <a:normAutofit/>
          </a:bodyPr>
          <a:lstStyle/>
          <a:p>
            <a:r>
              <a:rPr lang="en-US" sz="4800" dirty="0">
                <a:latin typeface="Times New Roman" panose="02020603050405020304" pitchFamily="18" charset="0"/>
                <a:cs typeface="Times New Roman" panose="02020603050405020304" pitchFamily="18" charset="0"/>
              </a:rPr>
              <a:t>results</a:t>
            </a:r>
            <a:endParaRPr lang="en-IN" sz="4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0D289E2-B4AD-626E-256E-FD31BA85861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50554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8106" y="161364"/>
            <a:ext cx="8754034" cy="618565"/>
          </a:xfrm>
        </p:spPr>
        <p:txBody>
          <a:bodyPr/>
          <a:lstStyle/>
          <a:p>
            <a:r>
              <a:rPr lang="en-IN" dirty="0"/>
              <a:t>                                      </a:t>
            </a:r>
            <a:endParaRPr lang="en-US" dirty="0"/>
          </a:p>
        </p:txBody>
      </p:sp>
      <p:pic>
        <p:nvPicPr>
          <p:cNvPr id="3" name="Picture 2" descr="Screenshot_25-10-2024_221615_127.0.0.1.jpeg"/>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Screenshot_25-10-2024_221851_127.0.0.1.jpeg"/>
          <p:cNvPicPr>
            <a:picLocks noChangeAspect="1"/>
          </p:cNvPicPr>
          <p:nvPr/>
        </p:nvPicPr>
        <p:blipFill>
          <a:blip r:embed="rId2"/>
          <a:stretch>
            <a:fillRect/>
          </a:stretch>
        </p:blipFill>
        <p:spPr>
          <a:xfrm>
            <a:off x="0" y="0"/>
            <a:ext cx="12191999" cy="6858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
            </a:r>
            <a:endParaRPr lang="en-US" dirty="0"/>
          </a:p>
        </p:txBody>
      </p:sp>
      <p:pic>
        <p:nvPicPr>
          <p:cNvPr id="3" name="Picture 2" descr="Screenshot_25-10-2024_22240_127.0.0.1.jpeg"/>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066F1-1EFB-F81F-AA4D-6C3F57C0DF58}"/>
              </a:ext>
            </a:extLst>
          </p:cNvPr>
          <p:cNvSpPr>
            <a:spLocks noGrp="1"/>
          </p:cNvSpPr>
          <p:nvPr>
            <p:ph type="title"/>
          </p:nvPr>
        </p:nvSpPr>
        <p:spPr/>
        <p:txBody>
          <a:bodyPr>
            <a:normAutofit/>
          </a:bodyPr>
          <a:lstStyle/>
          <a:p>
            <a:r>
              <a:rPr lang="en-IN" sz="48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72A9D473-20B2-7097-7349-6E6420638A18}"/>
              </a:ext>
            </a:extLst>
          </p:cNvPr>
          <p:cNvSpPr>
            <a:spLocks noGrp="1"/>
          </p:cNvSpPr>
          <p:nvPr>
            <p:ph idx="1"/>
          </p:nvPr>
        </p:nvSpPr>
        <p:spPr/>
        <p:txBody>
          <a:bodyPr/>
          <a:lstStyle/>
          <a:p>
            <a:pPr marL="0" indent="0" algn="just">
              <a:buNone/>
            </a:pPr>
            <a:r>
              <a:rPr lang="en-US" sz="2000" dirty="0">
                <a:latin typeface="Times New Roman" pitchFamily="18" charset="0"/>
                <a:cs typeface="Times New Roman" pitchFamily="18" charset="0"/>
              </a:rPr>
              <a:t>In conclusion, transitioning from a manual system to an Automated Invigilation Scheduler can significantly enhance the efficiency and effectiveness of exam management. By addressing the inherent challenges of manual scheduling such as time consumption, human error, and resource misallocation this automated solution streamlines processes, ensures adequate coverage, and improves communication among staff. Ultimately, adopting such technology not only alleviates administrative burdens but also upholds the integrity of the examination process, allowing institutions to focus on their core mission of providing quality education.</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06706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Times New Roman" pitchFamily="18" charset="0"/>
                <a:cs typeface="Times New Roman" pitchFamily="18" charset="0"/>
              </a:rPr>
              <a:t>REFERENCES</a:t>
            </a:r>
            <a:endParaRPr lang="en-US" sz="48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US" dirty="0" smtClean="0">
                <a:hlinkClick r:id="rId2"/>
              </a:rPr>
              <a:t>https://www.crio.do/</a:t>
            </a:r>
            <a:endParaRPr lang="en-US" dirty="0" smtClean="0"/>
          </a:p>
          <a:p>
            <a:pPr>
              <a:buNone/>
            </a:pPr>
            <a:r>
              <a:rPr lang="en-US" dirty="0" smtClean="0">
                <a:hlinkClick r:id="rId3"/>
              </a:rPr>
              <a:t>https://chatgpt.com/</a:t>
            </a:r>
            <a:endParaRPr lang="en-US" dirty="0" smtClean="0"/>
          </a:p>
          <a:p>
            <a:pPr>
              <a:buNone/>
            </a:pPr>
            <a:r>
              <a:rPr lang="en-US" dirty="0" smtClean="0">
                <a:hlinkClick r:id="rId4"/>
              </a:rPr>
              <a:t>https://www.guvi.in/</a:t>
            </a:r>
            <a:endParaRPr lang="en-US" dirty="0" smtClean="0"/>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066F1-1EFB-F81F-AA4D-6C3F57C0DF58}"/>
              </a:ext>
            </a:extLst>
          </p:cNvPr>
          <p:cNvSpPr>
            <a:spLocks noGrp="1"/>
          </p:cNvSpPr>
          <p:nvPr>
            <p:ph type="title"/>
          </p:nvPr>
        </p:nvSpPr>
        <p:spPr/>
        <p:txBody>
          <a:bodyPr>
            <a:normAutofit/>
          </a:bodyPr>
          <a:lstStyle/>
          <a:p>
            <a:r>
              <a:rPr lang="en-IN" sz="4800" dirty="0">
                <a:latin typeface="Times New Roman" panose="02020603050405020304" pitchFamily="18" charset="0"/>
                <a:cs typeface="Times New Roman" panose="02020603050405020304" pitchFamily="18" charset="0"/>
              </a:rPr>
              <a:t>  Agenda</a:t>
            </a:r>
          </a:p>
        </p:txBody>
      </p:sp>
      <p:sp>
        <p:nvSpPr>
          <p:cNvPr id="3" name="Content Placeholder 2">
            <a:extLst>
              <a:ext uri="{FF2B5EF4-FFF2-40B4-BE49-F238E27FC236}">
                <a16:creationId xmlns:a16="http://schemas.microsoft.com/office/drawing/2014/main" id="{72A9D473-20B2-7097-7349-6E6420638A18}"/>
              </a:ext>
            </a:extLst>
          </p:cNvPr>
          <p:cNvSpPr>
            <a:spLocks noGrp="1"/>
          </p:cNvSpPr>
          <p:nvPr>
            <p:ph idx="1"/>
          </p:nvPr>
        </p:nvSpPr>
        <p:spPr>
          <a:xfrm>
            <a:off x="574041" y="1783977"/>
            <a:ext cx="10161493" cy="3944470"/>
          </a:xfrm>
        </p:spPr>
        <p:txBody>
          <a:bodyPr/>
          <a:lstStyle/>
          <a:p>
            <a:pPr>
              <a:buFont typeface="Wingdings" pitchFamily="2" charset="2"/>
              <a:buChar char="v"/>
            </a:pPr>
            <a:r>
              <a:rPr lang="en-US" dirty="0" smtClean="0">
                <a:latin typeface="Times New Roman" pitchFamily="18" charset="0"/>
                <a:cs typeface="Times New Roman" pitchFamily="18" charset="0"/>
              </a:rPr>
              <a:t>INTRODUCTION</a:t>
            </a:r>
          </a:p>
          <a:p>
            <a:pPr>
              <a:buFont typeface="Wingdings" pitchFamily="2" charset="2"/>
              <a:buChar char="v"/>
            </a:pPr>
            <a:r>
              <a:rPr lang="en-US" dirty="0" smtClean="0">
                <a:latin typeface="Times New Roman" pitchFamily="18" charset="0"/>
                <a:cs typeface="Times New Roman" pitchFamily="18" charset="0"/>
              </a:rPr>
              <a:t>EXISTING SYSTEM</a:t>
            </a:r>
          </a:p>
          <a:p>
            <a:pPr>
              <a:buFont typeface="Wingdings" pitchFamily="2" charset="2"/>
              <a:buChar char="v"/>
            </a:pPr>
            <a:r>
              <a:rPr lang="en-US" dirty="0" smtClean="0">
                <a:latin typeface="Times New Roman" pitchFamily="18" charset="0"/>
                <a:cs typeface="Times New Roman" pitchFamily="18" charset="0"/>
              </a:rPr>
              <a:t>PROPOSED SYSTEM</a:t>
            </a:r>
          </a:p>
          <a:p>
            <a:pPr>
              <a:buFont typeface="Wingdings" pitchFamily="2" charset="2"/>
              <a:buChar char="v"/>
            </a:pPr>
            <a:r>
              <a:rPr lang="en-US" dirty="0" smtClean="0">
                <a:latin typeface="Times New Roman" pitchFamily="18" charset="0"/>
                <a:cs typeface="Times New Roman" pitchFamily="18" charset="0"/>
              </a:rPr>
              <a:t>SYSTEM  REQUIREMENTS</a:t>
            </a:r>
          </a:p>
          <a:p>
            <a:pPr>
              <a:buFont typeface="Wingdings" pitchFamily="2" charset="2"/>
              <a:buChar char="v"/>
            </a:pPr>
            <a:r>
              <a:rPr lang="en-US" dirty="0" smtClean="0">
                <a:latin typeface="Times New Roman" pitchFamily="18" charset="0"/>
                <a:cs typeface="Times New Roman" pitchFamily="18" charset="0"/>
              </a:rPr>
              <a:t>APPLICATION  DESCRIPTION</a:t>
            </a:r>
          </a:p>
          <a:p>
            <a:pPr>
              <a:buFont typeface="Wingdings" pitchFamily="2" charset="2"/>
              <a:buChar char="v"/>
            </a:pPr>
            <a:r>
              <a:rPr lang="en-US" dirty="0" smtClean="0">
                <a:latin typeface="Times New Roman" pitchFamily="18" charset="0"/>
                <a:cs typeface="Times New Roman" pitchFamily="18" charset="0"/>
              </a:rPr>
              <a:t>RESULTS</a:t>
            </a:r>
          </a:p>
          <a:p>
            <a:pPr>
              <a:buFont typeface="Wingdings" pitchFamily="2" charset="2"/>
              <a:buChar char="v"/>
            </a:pPr>
            <a:r>
              <a:rPr lang="en-US" dirty="0" smtClean="0">
                <a:latin typeface="Times New Roman" pitchFamily="18" charset="0"/>
                <a:cs typeface="Times New Roman" pitchFamily="18" charset="0"/>
              </a:rPr>
              <a:t>CONCLUSION</a:t>
            </a:r>
          </a:p>
          <a:p>
            <a:pPr>
              <a:buFont typeface="Wingdings" pitchFamily="2" charset="2"/>
              <a:buChar char="v"/>
            </a:pPr>
            <a:r>
              <a:rPr lang="en-US" dirty="0" smtClean="0">
                <a:latin typeface="Times New Roman" pitchFamily="18" charset="0"/>
                <a:cs typeface="Times New Roman" pitchFamily="18" charset="0"/>
              </a:rPr>
              <a:t>REFERENCES</a:t>
            </a:r>
            <a:endParaRPr lang="en-US" dirty="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06706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066F1-1EFB-F81F-AA4D-6C3F57C0DF58}"/>
              </a:ext>
            </a:extLst>
          </p:cNvPr>
          <p:cNvSpPr>
            <a:spLocks noGrp="1"/>
          </p:cNvSpPr>
          <p:nvPr>
            <p:ph type="title"/>
          </p:nvPr>
        </p:nvSpPr>
        <p:spPr/>
        <p:txBody>
          <a:bodyPr>
            <a:normAutofit/>
          </a:bodyPr>
          <a:lstStyle/>
          <a:p>
            <a:r>
              <a:rPr lang="en-US" sz="4800" dirty="0">
                <a:latin typeface="Times New Roman" panose="02020603050405020304" pitchFamily="18" charset="0"/>
                <a:cs typeface="Times New Roman" panose="02020603050405020304" pitchFamily="18" charset="0"/>
              </a:rPr>
              <a:t>Introduction</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A9D473-20B2-7097-7349-6E6420638A18}"/>
              </a:ext>
            </a:extLst>
          </p:cNvPr>
          <p:cNvSpPr>
            <a:spLocks noGrp="1"/>
          </p:cNvSpPr>
          <p:nvPr>
            <p:ph idx="1"/>
          </p:nvPr>
        </p:nvSpPr>
        <p:spPr/>
        <p:txBody>
          <a:bodyPr/>
          <a:lstStyle/>
          <a:p>
            <a:pPr marL="0" indent="0" algn="just">
              <a:buNone/>
            </a:pPr>
            <a:r>
              <a:rPr lang="en-US" sz="2000" dirty="0">
                <a:latin typeface="Times New Roman" panose="02020603050405020304" pitchFamily="18" charset="0"/>
                <a:cs typeface="Times New Roman" panose="02020603050405020304" pitchFamily="18" charset="0"/>
              </a:rPr>
              <a:t>In an era where efficiency and accuracy are more crucial than ever, scheduling and coordinating exam invigilation can be both complex and labor-intensive. Institutions often struggle with challenges such as coordinating schedules, managing human resources, and ensuring adequate coverage for all exam sessions. These tasks are not only time-consuming but can also lead to inefficiencies and potential errors. Our Automated Invigilation Scheduler is designed to address these challenges by automating the scheduling process, optimizing resource allocation, and streamlining the management of invigilation duties.</a:t>
            </a:r>
          </a:p>
          <a:p>
            <a:endParaRPr lang="en-IN" dirty="0"/>
          </a:p>
        </p:txBody>
      </p:sp>
    </p:spTree>
    <p:extLst>
      <p:ext uri="{BB962C8B-B14F-4D97-AF65-F5344CB8AC3E}">
        <p14:creationId xmlns:p14="http://schemas.microsoft.com/office/powerpoint/2010/main" val="306706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066F1-1EFB-F81F-AA4D-6C3F57C0DF58}"/>
              </a:ext>
            </a:extLst>
          </p:cNvPr>
          <p:cNvSpPr>
            <a:spLocks noGrp="1"/>
          </p:cNvSpPr>
          <p:nvPr>
            <p:ph type="title"/>
          </p:nvPr>
        </p:nvSpPr>
        <p:spPr/>
        <p:txBody>
          <a:bodyPr>
            <a:normAutofit/>
          </a:bodyPr>
          <a:lstStyle/>
          <a:p>
            <a:r>
              <a:rPr lang="en-IN" sz="4800"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72A9D473-20B2-7097-7349-6E6420638A18}"/>
              </a:ext>
            </a:extLst>
          </p:cNvPr>
          <p:cNvSpPr>
            <a:spLocks noGrp="1"/>
          </p:cNvSpPr>
          <p:nvPr>
            <p:ph idx="1"/>
          </p:nvPr>
        </p:nvSpPr>
        <p:spPr>
          <a:xfrm>
            <a:off x="370841" y="1869600"/>
            <a:ext cx="10840914" cy="3921600"/>
          </a:xfrm>
        </p:spPr>
        <p:txBody>
          <a:bodyPr/>
          <a:lstStyle/>
          <a:p>
            <a:pPr algn="just">
              <a:buNone/>
            </a:pPr>
            <a:r>
              <a:rPr lang="en-US" sz="2000" dirty="0"/>
              <a:t>      </a:t>
            </a:r>
            <a:r>
              <a:rPr lang="en-US" sz="2000" dirty="0">
                <a:latin typeface="Times New Roman" pitchFamily="18" charset="0"/>
                <a:cs typeface="Times New Roman" pitchFamily="18" charset="0"/>
              </a:rPr>
              <a:t>A manual system for scheduling exam invigilation presents several challenges, including time-consuming processes, increased human error, and inefficient resource </a:t>
            </a:r>
            <a:r>
              <a:rPr lang="en-US" sz="2000" dirty="0" smtClean="0">
                <a:latin typeface="Times New Roman" pitchFamily="18" charset="0"/>
                <a:cs typeface="Times New Roman" pitchFamily="18" charset="0"/>
              </a:rPr>
              <a:t>allocation. </a:t>
            </a:r>
            <a:r>
              <a:rPr lang="en-US" sz="2000" dirty="0">
                <a:latin typeface="Times New Roman" pitchFamily="18" charset="0"/>
                <a:cs typeface="Times New Roman" pitchFamily="18" charset="0"/>
              </a:rPr>
              <a:t>Additionally, manual systems provide limited reporting and analytics, making it difficult to assess efficiency and adapt to schedule changes. This inflexibility can result in poor coverage assurance and increased stress for administrative staff, ultimately impacting the integrity of the examination process. An Automated Invigilation Scheduler can effectively address these issues, enhancing overall efficiency and reliability.</a:t>
            </a:r>
          </a:p>
          <a:p>
            <a:pPr>
              <a:buNone/>
            </a:pPr>
            <a:r>
              <a:rPr lang="en-US" sz="2000" dirty="0"/>
              <a:t/>
            </a:r>
            <a:br>
              <a:rPr lang="en-US" sz="2000" dirty="0"/>
            </a:br>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6706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3C65B-FB11-684B-43A7-DE1B040E7D8D}"/>
              </a:ext>
            </a:extLst>
          </p:cNvPr>
          <p:cNvSpPr>
            <a:spLocks noGrp="1"/>
          </p:cNvSpPr>
          <p:nvPr>
            <p:ph type="title"/>
          </p:nvPr>
        </p:nvSpPr>
        <p:spPr/>
        <p:txBody>
          <a:bodyPr>
            <a:normAutofit/>
          </a:bodyPr>
          <a:lstStyle/>
          <a:p>
            <a:r>
              <a:rPr lang="en-US" sz="4800" dirty="0">
                <a:latin typeface="Times New Roman" panose="02020603050405020304" pitchFamily="18" charset="0"/>
                <a:cs typeface="Times New Roman" panose="02020603050405020304" pitchFamily="18" charset="0"/>
              </a:rPr>
              <a:t>Proposed system</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FF8AEE-C354-2AEB-23B1-9ED87AAD9797}"/>
              </a:ext>
            </a:extLst>
          </p:cNvPr>
          <p:cNvSpPr>
            <a:spLocks noGrp="1"/>
          </p:cNvSpPr>
          <p:nvPr>
            <p:ph idx="1"/>
          </p:nvPr>
        </p:nvSpPr>
        <p:spPr>
          <a:xfrm>
            <a:off x="685801" y="1869600"/>
            <a:ext cx="10840914" cy="3921600"/>
          </a:xfrm>
        </p:spPr>
        <p:txBody>
          <a:bodyPr>
            <a:normAutofit/>
          </a:bodyPr>
          <a:lstStyle/>
          <a:p>
            <a:pPr marL="0" indent="0" algn="just">
              <a:buNone/>
            </a:pPr>
            <a:r>
              <a:rPr lang="en-US" sz="2000" b="0" i="0" dirty="0">
                <a:effectLst/>
                <a:latin typeface="Times New Roman" panose="02020603050405020304" pitchFamily="18" charset="0"/>
                <a:cs typeface="Times New Roman" panose="02020603050405020304" pitchFamily="18" charset="0"/>
              </a:rPr>
              <a:t>The proposed system for an automated invigilation scheduler system is a comprehensive solution designed to optimize the process of assigning invigilators to examination halls and schedules. The system consists of four main components: the Invigilator Module, Venue Module, student module, and Scheduling Engine. The Invigilator Module manages invigilator profiles, availability, and workload, while the Venue Module manages venue properties, and capacity. The Student Module manages student profiles, requirements, and exam schedules. The Scheduling Engine is the core component that automatically generates schedules based on constraints and </a:t>
            </a:r>
            <a:r>
              <a:rPr lang="en-US" sz="2000" b="0" i="0" dirty="0" smtClean="0">
                <a:effectLst/>
                <a:latin typeface="Times New Roman" panose="02020603050405020304" pitchFamily="18" charset="0"/>
                <a:cs typeface="Times New Roman" panose="02020603050405020304" pitchFamily="18" charset="0"/>
              </a:rPr>
              <a:t>preferences.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3327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4E3EAD-3CBC-D548-C02F-E7C547FC8E60}"/>
              </a:ext>
            </a:extLst>
          </p:cNvPr>
          <p:cNvSpPr>
            <a:spLocks noGrp="1"/>
          </p:cNvSpPr>
          <p:nvPr>
            <p:ph type="title"/>
          </p:nvPr>
        </p:nvSpPr>
        <p:spPr/>
        <p:txBody>
          <a:bodyPr>
            <a:normAutofit/>
          </a:bodyPr>
          <a:lstStyle/>
          <a:p>
            <a:r>
              <a:rPr lang="en-US" sz="4800" dirty="0">
                <a:latin typeface="Times New Roman" panose="02020603050405020304" pitchFamily="18" charset="0"/>
                <a:cs typeface="Times New Roman" panose="02020603050405020304" pitchFamily="18" charset="0"/>
              </a:rPr>
              <a:t>REQUIREMENTS</a:t>
            </a:r>
            <a:endParaRPr lang="en-IN" sz="48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0DCD13C6-DE4D-E049-379A-537BED9192B0}"/>
              </a:ext>
            </a:extLst>
          </p:cNvPr>
          <p:cNvSpPr>
            <a:spLocks noGrp="1"/>
          </p:cNvSpPr>
          <p:nvPr>
            <p:ph sz="half" idx="1"/>
          </p:nvPr>
        </p:nvSpPr>
        <p:spPr>
          <a:xfrm>
            <a:off x="663356" y="1869601"/>
            <a:ext cx="5040000" cy="3999976"/>
          </a:xfrm>
        </p:spPr>
        <p:txBody>
          <a:bodyPr>
            <a:normAutofit/>
          </a:bodyPr>
          <a:lstStyle/>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SOFTWARE REQUIREMENTS</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IDE                  -   VS CODE</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FRONT END  -   HTML,CSS,JS</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BACK END    -   </a:t>
            </a:r>
            <a:r>
              <a:rPr lang="en-US" sz="1600" dirty="0" err="1" smtClean="0">
                <a:latin typeface="Times New Roman" panose="02020603050405020304" pitchFamily="18" charset="0"/>
                <a:cs typeface="Times New Roman" panose="02020603050405020304" pitchFamily="18" charset="0"/>
              </a:rPr>
              <a:t>JAVA,MySQL</a:t>
            </a: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38052247-9C7A-33EB-42CE-AA2F62A76D92}"/>
              </a:ext>
            </a:extLst>
          </p:cNvPr>
          <p:cNvSpPr>
            <a:spLocks noGrp="1"/>
          </p:cNvSpPr>
          <p:nvPr>
            <p:ph sz="half" idx="2"/>
          </p:nvPr>
        </p:nvSpPr>
        <p:spPr/>
        <p:txBody>
          <a:bodyPr>
            <a:normAutofit/>
          </a:bodyPr>
          <a:lstStyle/>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HARDWARE REQUIREMENTS</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RAM              -   512 MB AND ABOVE</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HARD DISK  -  </a:t>
            </a:r>
            <a:r>
              <a:rPr lang="en-US" sz="1600" dirty="0" smtClean="0">
                <a:latin typeface="Times New Roman" panose="02020603050405020304" pitchFamily="18" charset="0"/>
                <a:cs typeface="Times New Roman" panose="02020603050405020304" pitchFamily="18" charset="0"/>
              </a:rPr>
              <a:t>8 </a:t>
            </a:r>
            <a:r>
              <a:rPr lang="en-US" sz="1600" dirty="0">
                <a:latin typeface="Times New Roman" panose="02020603050405020304" pitchFamily="18" charset="0"/>
                <a:cs typeface="Times New Roman" panose="02020603050405020304" pitchFamily="18" charset="0"/>
              </a:rPr>
              <a:t>GB AND ABOVE</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PROCESSOR -  INTEL </a:t>
            </a:r>
          </a:p>
          <a:p>
            <a:pPr marL="0" indent="0">
              <a:buNone/>
            </a:pP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5955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423" y="178525"/>
            <a:ext cx="10840914" cy="1260000"/>
          </a:xfrm>
        </p:spPr>
        <p:txBody>
          <a:bodyPr>
            <a:normAutofit/>
          </a:bodyPr>
          <a:lstStyle/>
          <a:p>
            <a:r>
              <a:rPr lang="en-US" sz="4800" dirty="0" smtClean="0">
                <a:latin typeface="Times New Roman" pitchFamily="18" charset="0"/>
                <a:cs typeface="Times New Roman" pitchFamily="18" charset="0"/>
              </a:rPr>
              <a:t>Application description</a:t>
            </a:r>
            <a:endParaRPr lang="en-US" sz="4800" dirty="0">
              <a:latin typeface="Times New Roman" pitchFamily="18" charset="0"/>
              <a:cs typeface="Times New Roman" pitchFamily="18" charset="0"/>
            </a:endParaRPr>
          </a:p>
        </p:txBody>
      </p:sp>
      <p:sp>
        <p:nvSpPr>
          <p:cNvPr id="3" name="Content Placeholder 2"/>
          <p:cNvSpPr>
            <a:spLocks noGrp="1"/>
          </p:cNvSpPr>
          <p:nvPr>
            <p:ph idx="1"/>
          </p:nvPr>
        </p:nvSpPr>
        <p:spPr>
          <a:xfrm>
            <a:off x="646612" y="1397726"/>
            <a:ext cx="10840914" cy="4302035"/>
          </a:xfrm>
        </p:spPr>
        <p:txBody>
          <a:bodyPr>
            <a:normAutofit/>
          </a:bodyPr>
          <a:lstStyle/>
          <a:p>
            <a:pPr>
              <a:buFont typeface="Wingdings" pitchFamily="2" charset="2"/>
              <a:buChar char="v"/>
            </a:pPr>
            <a:r>
              <a:rPr lang="en-US" sz="2400" dirty="0" smtClean="0">
                <a:latin typeface="Times New Roman" pitchFamily="18" charset="0"/>
                <a:cs typeface="Times New Roman" pitchFamily="18" charset="0"/>
              </a:rPr>
              <a:t>SYSTEM ARCHITECTURE</a:t>
            </a:r>
            <a:endParaRPr lang="en-US" sz="24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383" y="2093844"/>
            <a:ext cx="8454887" cy="4267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indent="-342900">
              <a:buFont typeface="Wingdings" panose="05000000000000000000" pitchFamily="2" charset="2"/>
              <a:buChar char="v"/>
            </a:pPr>
            <a:r>
              <a:rPr lang="en-US" sz="3200" dirty="0" smtClean="0">
                <a:latin typeface="Times New Roman" panose="02020603050405020304" pitchFamily="18" charset="0"/>
                <a:cs typeface="Times New Roman" panose="02020603050405020304" pitchFamily="18" charset="0"/>
              </a:rPr>
              <a:t>modules</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There are mainly three modules present in an automated invigilation system which includes </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endParaRPr lang="en-IN"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Main module</a:t>
            </a:r>
            <a:endParaRPr lang="en-IN"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User login module</a:t>
            </a:r>
            <a:endParaRPr lang="en-IN"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Invigilator management module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2980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066F1-1EFB-F81F-AA4D-6C3F57C0DF58}"/>
              </a:ext>
            </a:extLst>
          </p:cNvPr>
          <p:cNvSpPr>
            <a:spLocks noGrp="1"/>
          </p:cNvSpPr>
          <p:nvPr>
            <p:ph type="title"/>
          </p:nvPr>
        </p:nvSpPr>
        <p:spPr>
          <a:xfrm>
            <a:off x="519595" y="418011"/>
            <a:ext cx="10840914" cy="843280"/>
          </a:xfrm>
        </p:spPr>
        <p:txBody>
          <a:bodyPr>
            <a:normAutofit fontScale="90000"/>
          </a:bodyPr>
          <a:lstStyle/>
          <a:p>
            <a:pPr>
              <a:buFont typeface="Wingdings" pitchFamily="2" charset="2"/>
              <a:buChar char="v"/>
            </a:pPr>
            <a:r>
              <a:rPr lang="en-IN" sz="3600" dirty="0" smtClean="0">
                <a:latin typeface="Times New Roman" panose="02020603050405020304" pitchFamily="18" charset="0"/>
                <a:cs typeface="Times New Roman" panose="02020603050405020304" pitchFamily="18" charset="0"/>
              </a:rPr>
              <a:t>code</a:t>
            </a:r>
            <a:r>
              <a:rPr lang="en-IN" sz="4800" dirty="0">
                <a:latin typeface="Times New Roman" panose="02020603050405020304" pitchFamily="18" charset="0"/>
                <a:cs typeface="Times New Roman" panose="02020603050405020304" pitchFamily="18" charset="0"/>
              </a:rPr>
              <a:t/>
            </a:r>
            <a:br>
              <a:rPr lang="en-IN" sz="4800" dirty="0">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pic>
        <p:nvPicPr>
          <p:cNvPr id="4" name="Content Placeholder 3" descr="code (2).png"/>
          <p:cNvPicPr>
            <a:picLocks noGrp="1" noChangeAspect="1"/>
          </p:cNvPicPr>
          <p:nvPr>
            <p:ph idx="1"/>
          </p:nvPr>
        </p:nvPicPr>
        <p:blipFill>
          <a:blip r:embed="rId2"/>
          <a:stretch>
            <a:fillRect/>
          </a:stretch>
        </p:blipFill>
        <p:spPr>
          <a:xfrm>
            <a:off x="0" y="1058091"/>
            <a:ext cx="12192000" cy="5799909"/>
          </a:xfrm>
        </p:spPr>
      </p:pic>
    </p:spTree>
    <p:extLst>
      <p:ext uri="{BB962C8B-B14F-4D97-AF65-F5344CB8AC3E}">
        <p14:creationId xmlns:p14="http://schemas.microsoft.com/office/powerpoint/2010/main" val="3067069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tf22736411_win32_fixed.potx" id="{BC2F7F5B-4979-4A54-84D5-4000EC3D9661}" vid="{81E89C45-4B49-4C30-91F6-68DD81BA82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Famous event in history presentation</Template>
  <TotalTime>179</TotalTime>
  <Words>482</Words>
  <Application>Microsoft Office PowerPoint</Application>
  <PresentationFormat>Widescreen</PresentationFormat>
  <Paragraphs>53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Corbel</vt:lpstr>
      <vt:lpstr>Times New Roman</vt:lpstr>
      <vt:lpstr>Wingdings</vt:lpstr>
      <vt:lpstr>Celestial</vt:lpstr>
      <vt:lpstr>    </vt:lpstr>
      <vt:lpstr>  Agenda</vt:lpstr>
      <vt:lpstr>Introduction</vt:lpstr>
      <vt:lpstr>Existing system</vt:lpstr>
      <vt:lpstr>Proposed system</vt:lpstr>
      <vt:lpstr>REQUIREMENTS</vt:lpstr>
      <vt:lpstr>Application description</vt:lpstr>
      <vt:lpstr>modules</vt:lpstr>
      <vt:lpstr>code </vt:lpstr>
      <vt:lpstr>.</vt:lpstr>
      <vt:lpstr>results</vt:lpstr>
      <vt:lpstr>                                      </vt:lpstr>
      <vt:lpstr>PowerPoint Presentation</vt:lpstr>
      <vt:lpstr>.</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MRCET</dc:creator>
  <cp:lastModifiedBy>CHNDRAKALA</cp:lastModifiedBy>
  <cp:revision>18</cp:revision>
  <dcterms:created xsi:type="dcterms:W3CDTF">2024-08-10T05:21:08Z</dcterms:created>
  <dcterms:modified xsi:type="dcterms:W3CDTF">2024-11-13T15:34:34Z</dcterms:modified>
</cp:coreProperties>
</file>